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9"/>
  </p:notesMasterIdLst>
  <p:sldIdLst>
    <p:sldId id="256" r:id="rId2"/>
    <p:sldId id="443" r:id="rId3"/>
    <p:sldId id="444" r:id="rId4"/>
    <p:sldId id="403" r:id="rId5"/>
    <p:sldId id="404" r:id="rId6"/>
    <p:sldId id="406" r:id="rId7"/>
    <p:sldId id="407" r:id="rId8"/>
    <p:sldId id="405" r:id="rId9"/>
    <p:sldId id="408" r:id="rId10"/>
    <p:sldId id="411" r:id="rId11"/>
    <p:sldId id="412" r:id="rId12"/>
    <p:sldId id="409" r:id="rId13"/>
    <p:sldId id="410" r:id="rId14"/>
    <p:sldId id="417" r:id="rId15"/>
    <p:sldId id="418" r:id="rId16"/>
    <p:sldId id="419" r:id="rId17"/>
    <p:sldId id="420" r:id="rId18"/>
    <p:sldId id="423" r:id="rId19"/>
    <p:sldId id="421" r:id="rId20"/>
    <p:sldId id="424" r:id="rId21"/>
    <p:sldId id="425" r:id="rId22"/>
    <p:sldId id="422" r:id="rId23"/>
    <p:sldId id="426" r:id="rId24"/>
    <p:sldId id="427" r:id="rId25"/>
    <p:sldId id="428" r:id="rId26"/>
    <p:sldId id="429" r:id="rId27"/>
    <p:sldId id="430" r:id="rId28"/>
    <p:sldId id="431" r:id="rId29"/>
    <p:sldId id="432" r:id="rId30"/>
    <p:sldId id="433" r:id="rId31"/>
    <p:sldId id="415" r:id="rId32"/>
    <p:sldId id="434" r:id="rId33"/>
    <p:sldId id="438" r:id="rId34"/>
    <p:sldId id="435" r:id="rId35"/>
    <p:sldId id="461" r:id="rId36"/>
    <p:sldId id="462" r:id="rId37"/>
    <p:sldId id="436" r:id="rId38"/>
    <p:sldId id="437" r:id="rId39"/>
    <p:sldId id="442" r:id="rId40"/>
    <p:sldId id="439" r:id="rId41"/>
    <p:sldId id="440" r:id="rId42"/>
    <p:sldId id="441" r:id="rId43"/>
    <p:sldId id="446" r:id="rId44"/>
    <p:sldId id="450" r:id="rId45"/>
    <p:sldId id="451" r:id="rId46"/>
    <p:sldId id="452" r:id="rId47"/>
    <p:sldId id="453" r:id="rId48"/>
    <p:sldId id="454" r:id="rId49"/>
    <p:sldId id="455" r:id="rId50"/>
    <p:sldId id="456" r:id="rId51"/>
    <p:sldId id="457" r:id="rId52"/>
    <p:sldId id="458" r:id="rId53"/>
    <p:sldId id="459" r:id="rId54"/>
    <p:sldId id="463" r:id="rId55"/>
    <p:sldId id="464" r:id="rId56"/>
    <p:sldId id="465" r:id="rId57"/>
    <p:sldId id="349" r:id="rId58"/>
  </p:sldIdLst>
  <p:sldSz cx="9144000" cy="5143500" type="screen16x9"/>
  <p:notesSz cx="6858000" cy="9144000"/>
  <p:embeddedFontLst>
    <p:embeddedFont>
      <p:font typeface="宋体" panose="02010600030101010101" pitchFamily="2" charset="-122"/>
      <p:regular r:id="rId60"/>
    </p:embeddedFont>
    <p:embeddedFont>
      <p:font typeface="Arial Black" panose="020B0A04020102020204" pitchFamily="34" charset="0"/>
      <p:bold r:id="rId61"/>
    </p:embeddedFont>
    <p:embeddedFont>
      <p:font typeface="Helvetica" panose="020B0604020202020204" pitchFamily="34" charset="0"/>
      <p:regular r:id="rId62"/>
      <p:bold r:id="rId63"/>
      <p:italic r:id="rId64"/>
      <p:boldItalic r:id="rId65"/>
    </p:embeddedFont>
    <p:embeddedFont>
      <p:font typeface="Open Sans" panose="020B0604020202020204" charset="0"/>
      <p:regular r:id="rId66"/>
      <p:bold r:id="rId67"/>
      <p:italic r:id="rId68"/>
      <p:boldItalic r:id="rId69"/>
    </p:embeddedFont>
    <p:embeddedFont>
      <p:font typeface="PT Sans Narrow" panose="020B0604020202020204" charset="0"/>
      <p:regular r:id="rId70"/>
      <p:bold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303" autoAdjust="0"/>
  </p:normalViewPr>
  <p:slideViewPr>
    <p:cSldViewPr snapToGrid="0">
      <p:cViewPr varScale="1">
        <p:scale>
          <a:sx n="102" d="100"/>
          <a:sy n="102" d="100"/>
        </p:scale>
        <p:origin x="898"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4.fntdata"/><Relationship Id="rId68"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7.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font" Target="fonts/font12.fntdata"/></Relationships>
</file>

<file path=ppt/drawings/_rels/vmlDrawing1.v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image" Target="../media/image24.wmf"/><Relationship Id="rId7" Type="http://schemas.openxmlformats.org/officeDocument/2006/relationships/image" Target="../media/image28.wmf"/><Relationship Id="rId2" Type="http://schemas.openxmlformats.org/officeDocument/2006/relationships/image" Target="../media/image23.wmf"/><Relationship Id="rId1" Type="http://schemas.openxmlformats.org/officeDocument/2006/relationships/image" Target="../media/image22.wmf"/><Relationship Id="rId6" Type="http://schemas.openxmlformats.org/officeDocument/2006/relationships/image" Target="../media/image27.wmf"/><Relationship Id="rId5" Type="http://schemas.openxmlformats.org/officeDocument/2006/relationships/image" Target="../media/image26.wmf"/><Relationship Id="rId4" Type="http://schemas.openxmlformats.org/officeDocument/2006/relationships/image" Target="../media/image25.wmf"/><Relationship Id="rId9" Type="http://schemas.openxmlformats.org/officeDocument/2006/relationships/image" Target="../media/image3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 Id="rId5" Type="http://schemas.openxmlformats.org/officeDocument/2006/relationships/image" Target="../media/image35.wmf"/><Relationship Id="rId4" Type="http://schemas.openxmlformats.org/officeDocument/2006/relationships/image" Target="../media/image3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image" Target="../media/image3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90648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266eadeea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266eadeea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2651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29F846-DC04-4BDE-B265-F1C7781115A6}" type="slidenum">
              <a:rPr lang="en-US" smtClean="0"/>
              <a:t>6</a:t>
            </a:fld>
            <a:endParaRPr lang="en-US"/>
          </a:p>
        </p:txBody>
      </p:sp>
    </p:spTree>
    <p:extLst>
      <p:ext uri="{BB962C8B-B14F-4D97-AF65-F5344CB8AC3E}">
        <p14:creationId xmlns:p14="http://schemas.microsoft.com/office/powerpoint/2010/main" val="801377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7" name="Google Shape;267;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32042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11"/>
          <p:cNvSpPr txBox="1">
            <a:spLocks noGrp="1"/>
          </p:cNvSpPr>
          <p:nvPr>
            <p:ph type="title" hasCustomPrompt="1"/>
          </p:nvPr>
        </p:nvSpPr>
        <p:spPr>
          <a:xfrm>
            <a:off x="311700" y="1304850"/>
            <a:ext cx="8520600" cy="15384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chemeClr val="accent3"/>
              </a:buClr>
              <a:buSzPts val="13000"/>
              <a:buNone/>
              <a:defRPr sz="13000">
                <a:solidFill>
                  <a:schemeClr val="accent3"/>
                </a:solidFill>
              </a:defRPr>
            </a:lvl1pPr>
            <a:lvl2pPr lvl="1" algn="ctr">
              <a:lnSpc>
                <a:spcPct val="100000"/>
              </a:lnSpc>
              <a:spcBef>
                <a:spcPts val="0"/>
              </a:spcBef>
              <a:spcAft>
                <a:spcPts val="0"/>
              </a:spcAft>
              <a:buClr>
                <a:schemeClr val="accent3"/>
              </a:buClr>
              <a:buSzPts val="13000"/>
              <a:buNone/>
              <a:defRPr sz="13000">
                <a:solidFill>
                  <a:schemeClr val="accent3"/>
                </a:solidFill>
              </a:defRPr>
            </a:lvl2pPr>
            <a:lvl3pPr lvl="2" algn="ctr">
              <a:lnSpc>
                <a:spcPct val="100000"/>
              </a:lnSpc>
              <a:spcBef>
                <a:spcPts val="0"/>
              </a:spcBef>
              <a:spcAft>
                <a:spcPts val="0"/>
              </a:spcAft>
              <a:buClr>
                <a:schemeClr val="accent3"/>
              </a:buClr>
              <a:buSzPts val="13000"/>
              <a:buNone/>
              <a:defRPr sz="13000">
                <a:solidFill>
                  <a:schemeClr val="accent3"/>
                </a:solidFill>
              </a:defRPr>
            </a:lvl3pPr>
            <a:lvl4pPr lvl="3" algn="ctr">
              <a:lnSpc>
                <a:spcPct val="100000"/>
              </a:lnSpc>
              <a:spcBef>
                <a:spcPts val="0"/>
              </a:spcBef>
              <a:spcAft>
                <a:spcPts val="0"/>
              </a:spcAft>
              <a:buClr>
                <a:schemeClr val="accent3"/>
              </a:buClr>
              <a:buSzPts val="13000"/>
              <a:buNone/>
              <a:defRPr sz="13000">
                <a:solidFill>
                  <a:schemeClr val="accent3"/>
                </a:solidFill>
              </a:defRPr>
            </a:lvl4pPr>
            <a:lvl5pPr lvl="4" algn="ctr">
              <a:lnSpc>
                <a:spcPct val="100000"/>
              </a:lnSpc>
              <a:spcBef>
                <a:spcPts val="0"/>
              </a:spcBef>
              <a:spcAft>
                <a:spcPts val="0"/>
              </a:spcAft>
              <a:buClr>
                <a:schemeClr val="accent3"/>
              </a:buClr>
              <a:buSzPts val="13000"/>
              <a:buNone/>
              <a:defRPr sz="13000">
                <a:solidFill>
                  <a:schemeClr val="accent3"/>
                </a:solidFill>
              </a:defRPr>
            </a:lvl5pPr>
            <a:lvl6pPr lvl="5" algn="ctr">
              <a:lnSpc>
                <a:spcPct val="100000"/>
              </a:lnSpc>
              <a:spcBef>
                <a:spcPts val="0"/>
              </a:spcBef>
              <a:spcAft>
                <a:spcPts val="0"/>
              </a:spcAft>
              <a:buClr>
                <a:schemeClr val="accent3"/>
              </a:buClr>
              <a:buSzPts val="13000"/>
              <a:buNone/>
              <a:defRPr sz="13000">
                <a:solidFill>
                  <a:schemeClr val="accent3"/>
                </a:solidFill>
              </a:defRPr>
            </a:lvl6pPr>
            <a:lvl7pPr lvl="6" algn="ctr">
              <a:lnSpc>
                <a:spcPct val="100000"/>
              </a:lnSpc>
              <a:spcBef>
                <a:spcPts val="0"/>
              </a:spcBef>
              <a:spcAft>
                <a:spcPts val="0"/>
              </a:spcAft>
              <a:buClr>
                <a:schemeClr val="accent3"/>
              </a:buClr>
              <a:buSzPts val="13000"/>
              <a:buNone/>
              <a:defRPr sz="13000">
                <a:solidFill>
                  <a:schemeClr val="accent3"/>
                </a:solidFill>
              </a:defRPr>
            </a:lvl7pPr>
            <a:lvl8pPr lvl="7" algn="ctr">
              <a:lnSpc>
                <a:spcPct val="100000"/>
              </a:lnSpc>
              <a:spcBef>
                <a:spcPts val="0"/>
              </a:spcBef>
              <a:spcAft>
                <a:spcPts val="0"/>
              </a:spcAft>
              <a:buClr>
                <a:schemeClr val="accent3"/>
              </a:buClr>
              <a:buSzPts val="13000"/>
              <a:buNone/>
              <a:defRPr sz="13000">
                <a:solidFill>
                  <a:schemeClr val="accent3"/>
                </a:solidFill>
              </a:defRPr>
            </a:lvl8pPr>
            <a:lvl9pPr lvl="8" algn="ctr">
              <a:lnSpc>
                <a:spcPct val="100000"/>
              </a:lnSpc>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488ABB-B4FE-413C-A72F-3FF9C24C2D12}" type="datetimeFigureOut">
              <a:rPr lang="en-US" smtClean="0"/>
              <a:t>14-Jul-24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7B2D39-1050-4D84-907B-42A70D05CC7B}" type="slidenum">
              <a:rPr lang="en-US" smtClean="0"/>
              <a:t>‹#›</a:t>
            </a:fld>
            <a:endParaRPr lang="en-US"/>
          </a:p>
        </p:txBody>
      </p:sp>
    </p:spTree>
    <p:extLst>
      <p:ext uri="{BB962C8B-B14F-4D97-AF65-F5344CB8AC3E}">
        <p14:creationId xmlns:p14="http://schemas.microsoft.com/office/powerpoint/2010/main" val="2413880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3"/>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3"/>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24" name="Google Shape;24;p3"/>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5" name="Google Shape;25;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Google Shape;27;p4"/>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4"/>
          <p:cNvSpPr txBox="1">
            <a:spLocks noGrp="1"/>
          </p:cNvSpPr>
          <p:nvPr>
            <p:ph type="title"/>
          </p:nvPr>
        </p:nvSpPr>
        <p:spPr>
          <a:xfrm>
            <a:off x="311700" y="814800"/>
            <a:ext cx="8571300" cy="9420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dk2"/>
              </a:buClr>
              <a:buSzPts val="5400"/>
              <a:buNone/>
              <a:defRPr sz="5400" b="0">
                <a:solidFill>
                  <a:schemeClr val="dk2"/>
                </a:solidFill>
              </a:defRPr>
            </a:lvl1pPr>
            <a:lvl2pPr lvl="1" algn="l">
              <a:lnSpc>
                <a:spcPct val="100000"/>
              </a:lnSpc>
              <a:spcBef>
                <a:spcPts val="0"/>
              </a:spcBef>
              <a:spcAft>
                <a:spcPts val="0"/>
              </a:spcAft>
              <a:buClr>
                <a:schemeClr val="dk2"/>
              </a:buClr>
              <a:buSzPts val="5400"/>
              <a:buNone/>
              <a:defRPr sz="5400" b="0">
                <a:solidFill>
                  <a:schemeClr val="dk2"/>
                </a:solidFill>
              </a:defRPr>
            </a:lvl2pPr>
            <a:lvl3pPr lvl="2" algn="l">
              <a:lnSpc>
                <a:spcPct val="100000"/>
              </a:lnSpc>
              <a:spcBef>
                <a:spcPts val="0"/>
              </a:spcBef>
              <a:spcAft>
                <a:spcPts val="0"/>
              </a:spcAft>
              <a:buClr>
                <a:schemeClr val="dk2"/>
              </a:buClr>
              <a:buSzPts val="5400"/>
              <a:buNone/>
              <a:defRPr sz="5400" b="0">
                <a:solidFill>
                  <a:schemeClr val="dk2"/>
                </a:solidFill>
              </a:defRPr>
            </a:lvl3pPr>
            <a:lvl4pPr lvl="3" algn="l">
              <a:lnSpc>
                <a:spcPct val="100000"/>
              </a:lnSpc>
              <a:spcBef>
                <a:spcPts val="0"/>
              </a:spcBef>
              <a:spcAft>
                <a:spcPts val="0"/>
              </a:spcAft>
              <a:buClr>
                <a:schemeClr val="dk2"/>
              </a:buClr>
              <a:buSzPts val="5400"/>
              <a:buNone/>
              <a:defRPr sz="5400" b="0">
                <a:solidFill>
                  <a:schemeClr val="dk2"/>
                </a:solidFill>
              </a:defRPr>
            </a:lvl4pPr>
            <a:lvl5pPr lvl="4" algn="l">
              <a:lnSpc>
                <a:spcPct val="100000"/>
              </a:lnSpc>
              <a:spcBef>
                <a:spcPts val="0"/>
              </a:spcBef>
              <a:spcAft>
                <a:spcPts val="0"/>
              </a:spcAft>
              <a:buClr>
                <a:schemeClr val="dk2"/>
              </a:buClr>
              <a:buSzPts val="5400"/>
              <a:buNone/>
              <a:defRPr sz="5400" b="0">
                <a:solidFill>
                  <a:schemeClr val="dk2"/>
                </a:solidFill>
              </a:defRPr>
            </a:lvl5pPr>
            <a:lvl6pPr lvl="5" algn="l">
              <a:lnSpc>
                <a:spcPct val="100000"/>
              </a:lnSpc>
              <a:spcBef>
                <a:spcPts val="0"/>
              </a:spcBef>
              <a:spcAft>
                <a:spcPts val="0"/>
              </a:spcAft>
              <a:buClr>
                <a:schemeClr val="dk2"/>
              </a:buClr>
              <a:buSzPts val="5400"/>
              <a:buNone/>
              <a:defRPr sz="5400" b="0">
                <a:solidFill>
                  <a:schemeClr val="dk2"/>
                </a:solidFill>
              </a:defRPr>
            </a:lvl6pPr>
            <a:lvl7pPr lvl="6" algn="l">
              <a:lnSpc>
                <a:spcPct val="100000"/>
              </a:lnSpc>
              <a:spcBef>
                <a:spcPts val="0"/>
              </a:spcBef>
              <a:spcAft>
                <a:spcPts val="0"/>
              </a:spcAft>
              <a:buClr>
                <a:schemeClr val="dk2"/>
              </a:buClr>
              <a:buSzPts val="5400"/>
              <a:buNone/>
              <a:defRPr sz="5400" b="0">
                <a:solidFill>
                  <a:schemeClr val="dk2"/>
                </a:solidFill>
              </a:defRPr>
            </a:lvl7pPr>
            <a:lvl8pPr lvl="7" algn="l">
              <a:lnSpc>
                <a:spcPct val="100000"/>
              </a:lnSpc>
              <a:spcBef>
                <a:spcPts val="0"/>
              </a:spcBef>
              <a:spcAft>
                <a:spcPts val="0"/>
              </a:spcAft>
              <a:buClr>
                <a:schemeClr val="dk2"/>
              </a:buClr>
              <a:buSzPts val="5400"/>
              <a:buNone/>
              <a:defRPr sz="5400" b="0">
                <a:solidFill>
                  <a:schemeClr val="dk2"/>
                </a:solidFill>
              </a:defRPr>
            </a:lvl8pPr>
            <a:lvl9pPr lvl="8" algn="l">
              <a:lnSpc>
                <a:spcPct val="100000"/>
              </a:lnSpc>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0"/>
              </a:spcBef>
              <a:spcAft>
                <a:spcPts val="0"/>
              </a:spcAft>
              <a:buClr>
                <a:schemeClr val="lt1"/>
              </a:buClr>
              <a:buSzPts val="1400"/>
              <a:buChar char="○"/>
              <a:defRPr>
                <a:solidFill>
                  <a:schemeClr val="lt1"/>
                </a:solidFill>
              </a:defRPr>
            </a:lvl2pPr>
            <a:lvl3pPr marL="1371600" lvl="2" indent="-317500" algn="l">
              <a:lnSpc>
                <a:spcPct val="115000"/>
              </a:lnSpc>
              <a:spcBef>
                <a:spcPts val="0"/>
              </a:spcBef>
              <a:spcAft>
                <a:spcPts val="0"/>
              </a:spcAft>
              <a:buClr>
                <a:schemeClr val="lt1"/>
              </a:buClr>
              <a:buSzPts val="1400"/>
              <a:buChar char="■"/>
              <a:defRPr>
                <a:solidFill>
                  <a:schemeClr val="lt1"/>
                </a:solidFill>
              </a:defRPr>
            </a:lvl3pPr>
            <a:lvl4pPr marL="1828800" lvl="3" indent="-317500" algn="l">
              <a:lnSpc>
                <a:spcPct val="115000"/>
              </a:lnSpc>
              <a:spcBef>
                <a:spcPts val="0"/>
              </a:spcBef>
              <a:spcAft>
                <a:spcPts val="0"/>
              </a:spcAft>
              <a:buClr>
                <a:schemeClr val="lt1"/>
              </a:buClr>
              <a:buSzPts val="1400"/>
              <a:buChar char="●"/>
              <a:defRPr>
                <a:solidFill>
                  <a:schemeClr val="lt1"/>
                </a:solidFill>
              </a:defRPr>
            </a:lvl4pPr>
            <a:lvl5pPr marL="2286000" lvl="4" indent="-317500" algn="l">
              <a:lnSpc>
                <a:spcPct val="115000"/>
              </a:lnSpc>
              <a:spcBef>
                <a:spcPts val="0"/>
              </a:spcBef>
              <a:spcAft>
                <a:spcPts val="0"/>
              </a:spcAft>
              <a:buClr>
                <a:schemeClr val="lt1"/>
              </a:buClr>
              <a:buSzPts val="1400"/>
              <a:buChar char="○"/>
              <a:defRPr>
                <a:solidFill>
                  <a:schemeClr val="lt1"/>
                </a:solidFill>
              </a:defRPr>
            </a:lvl5pPr>
            <a:lvl6pPr marL="2743200" lvl="5" indent="-317500" algn="l">
              <a:lnSpc>
                <a:spcPct val="115000"/>
              </a:lnSpc>
              <a:spcBef>
                <a:spcPts val="0"/>
              </a:spcBef>
              <a:spcAft>
                <a:spcPts val="0"/>
              </a:spcAft>
              <a:buClr>
                <a:schemeClr val="lt1"/>
              </a:buClr>
              <a:buSzPts val="1400"/>
              <a:buChar char="■"/>
              <a:defRPr>
                <a:solidFill>
                  <a:schemeClr val="lt1"/>
                </a:solidFill>
              </a:defRPr>
            </a:lvl6pPr>
            <a:lvl7pPr marL="3200400" lvl="6" indent="-317500" algn="l">
              <a:lnSpc>
                <a:spcPct val="115000"/>
              </a:lnSpc>
              <a:spcBef>
                <a:spcPts val="0"/>
              </a:spcBef>
              <a:spcAft>
                <a:spcPts val="0"/>
              </a:spcAft>
              <a:buClr>
                <a:schemeClr val="lt1"/>
              </a:buClr>
              <a:buSzPts val="1400"/>
              <a:buChar char="●"/>
              <a:defRPr>
                <a:solidFill>
                  <a:schemeClr val="lt1"/>
                </a:solidFill>
              </a:defRPr>
            </a:lvl7pPr>
            <a:lvl8pPr marL="3657600" lvl="7" indent="-317500" algn="l">
              <a:lnSpc>
                <a:spcPct val="115000"/>
              </a:lnSpc>
              <a:spcBef>
                <a:spcPts val="0"/>
              </a:spcBef>
              <a:spcAft>
                <a:spcPts val="0"/>
              </a:spcAft>
              <a:buClr>
                <a:schemeClr val="lt1"/>
              </a:buClr>
              <a:buSzPts val="1400"/>
              <a:buChar char="○"/>
              <a:defRPr>
                <a:solidFill>
                  <a:schemeClr val="lt1"/>
                </a:solidFill>
              </a:defRPr>
            </a:lvl8pPr>
            <a:lvl9pPr marL="4114800" lvl="8" indent="-317500" algn="l">
              <a:lnSpc>
                <a:spcPct val="115000"/>
              </a:lnSpc>
              <a:spcBef>
                <a:spcPts val="0"/>
              </a:spcBef>
              <a:spcAft>
                <a:spcPts val="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Open Sans"/>
              <a:buChar char="●"/>
              <a:defRPr sz="1800" b="0" i="0" u="none" strike="noStrike" cap="none">
                <a:solidFill>
                  <a:schemeClr val="dk2"/>
                </a:solidFill>
                <a:latin typeface="Open Sans"/>
                <a:ea typeface="Open Sans"/>
                <a:cs typeface="Open Sans"/>
                <a:sym typeface="Open Sans"/>
              </a:defRPr>
            </a:lvl1pPr>
            <a:lvl2pPr marL="914400" marR="0" lvl="1"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vi"/>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8" Type="http://schemas.openxmlformats.org/officeDocument/2006/relationships/image" Target="../media/image24.wmf"/><Relationship Id="rId13" Type="http://schemas.openxmlformats.org/officeDocument/2006/relationships/oleObject" Target="../embeddings/oleObject6.bin"/><Relationship Id="rId18" Type="http://schemas.openxmlformats.org/officeDocument/2006/relationships/image" Target="../media/image29.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26.wmf"/><Relationship Id="rId17" Type="http://schemas.openxmlformats.org/officeDocument/2006/relationships/oleObject" Target="../embeddings/oleObject8.bin"/><Relationship Id="rId2" Type="http://schemas.openxmlformats.org/officeDocument/2006/relationships/slideLayout" Target="../slideLayouts/slideLayout12.xml"/><Relationship Id="rId16" Type="http://schemas.openxmlformats.org/officeDocument/2006/relationships/image" Target="../media/image28.wmf"/><Relationship Id="rId20" Type="http://schemas.openxmlformats.org/officeDocument/2006/relationships/image" Target="../media/image30.wmf"/><Relationship Id="rId1" Type="http://schemas.openxmlformats.org/officeDocument/2006/relationships/vmlDrawing" Target="../drawings/vmlDrawing1.vml"/><Relationship Id="rId6" Type="http://schemas.openxmlformats.org/officeDocument/2006/relationships/image" Target="../media/image23.w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25.wmf"/><Relationship Id="rId19" Type="http://schemas.openxmlformats.org/officeDocument/2006/relationships/oleObject" Target="../embeddings/oleObject9.bin"/><Relationship Id="rId4" Type="http://schemas.openxmlformats.org/officeDocument/2006/relationships/image" Target="../media/image22.wmf"/><Relationship Id="rId9" Type="http://schemas.openxmlformats.org/officeDocument/2006/relationships/oleObject" Target="../embeddings/oleObject4.bin"/><Relationship Id="rId14" Type="http://schemas.openxmlformats.org/officeDocument/2006/relationships/image" Target="../media/image27.wmf"/></Relationships>
</file>

<file path=ppt/slides/_rels/slide36.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oleObject" Target="../embeddings/oleObject10.bin"/><Relationship Id="rId7" Type="http://schemas.openxmlformats.org/officeDocument/2006/relationships/oleObject" Target="../embeddings/oleObject12.bin"/><Relationship Id="rId12" Type="http://schemas.openxmlformats.org/officeDocument/2006/relationships/image" Target="../media/image35.wmf"/><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image" Target="../media/image32.wmf"/><Relationship Id="rId11" Type="http://schemas.openxmlformats.org/officeDocument/2006/relationships/oleObject" Target="../embeddings/oleObject14.bin"/><Relationship Id="rId5" Type="http://schemas.openxmlformats.org/officeDocument/2006/relationships/oleObject" Target="../embeddings/oleObject11.bin"/><Relationship Id="rId10" Type="http://schemas.openxmlformats.org/officeDocument/2006/relationships/image" Target="../media/image34.wmf"/><Relationship Id="rId4" Type="http://schemas.openxmlformats.org/officeDocument/2006/relationships/image" Target="../media/image31.wmf"/><Relationship Id="rId9" Type="http://schemas.openxmlformats.org/officeDocument/2006/relationships/oleObject" Target="../embeddings/oleObject13.bin"/></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image" Target="../media/image37.png"/><Relationship Id="rId5" Type="http://schemas.openxmlformats.org/officeDocument/2006/relationships/oleObject" Target="../embeddings/oleObject16.bin"/><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emf"/><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52.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8" Type="http://schemas.openxmlformats.org/officeDocument/2006/relationships/hyperlink" Target="https://phamdinhkhanh.github.io/deepai-book/ch_ml/index_classification.html" TargetMode="External"/><Relationship Id="rId3" Type="http://schemas.openxmlformats.org/officeDocument/2006/relationships/hyperlink" Target="https://www.coursera.org/learn/machine-learning" TargetMode="External"/><Relationship Id="rId7" Type="http://schemas.openxmlformats.org/officeDocument/2006/relationships/hyperlink" Target="https://www.youtube.com/watch?v=F3YoC5A6Avg"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raminrastin.com/uncategorized/simple-machine-learning-workflow/" TargetMode="External"/><Relationship Id="rId5" Type="http://schemas.openxmlformats.org/officeDocument/2006/relationships/hyperlink" Target="https://machinelearningcoban.com/" TargetMode="External"/><Relationship Id="rId4" Type="http://schemas.openxmlformats.org/officeDocument/2006/relationships/hyperlink" Target="https://www.youtube.com/c/TriTh%E1%BB%A9cNh%C3%A2nLo%E1%BA%A1i"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1004125" y="1337626"/>
            <a:ext cx="7136700" cy="10815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990"/>
              <a:buNone/>
            </a:pPr>
            <a:r>
              <a:rPr lang="vi" sz="3400">
                <a:latin typeface="Arial"/>
                <a:ea typeface="Arial"/>
                <a:cs typeface="Arial"/>
                <a:sym typeface="Arial"/>
              </a:rPr>
              <a:t>Nhập Môn Trí Tuệ Nhân Tạo và </a:t>
            </a:r>
            <a:endParaRPr sz="3400">
              <a:latin typeface="Arial"/>
              <a:ea typeface="Arial"/>
              <a:cs typeface="Arial"/>
              <a:sym typeface="Arial"/>
            </a:endParaRPr>
          </a:p>
          <a:p>
            <a:pPr marL="0" lvl="0" indent="0" algn="ctr" rtl="0">
              <a:lnSpc>
                <a:spcPct val="100000"/>
              </a:lnSpc>
              <a:spcBef>
                <a:spcPts val="0"/>
              </a:spcBef>
              <a:spcAft>
                <a:spcPts val="0"/>
              </a:spcAft>
              <a:buSzPts val="990"/>
              <a:buNone/>
            </a:pPr>
            <a:r>
              <a:rPr lang="vi" sz="3400">
                <a:latin typeface="Arial"/>
                <a:ea typeface="Arial"/>
                <a:cs typeface="Arial"/>
                <a:sym typeface="Arial"/>
              </a:rPr>
              <a:t>Khoa Học Dữ Liệu</a:t>
            </a:r>
            <a:endParaRPr sz="3400">
              <a:latin typeface="Arial"/>
              <a:ea typeface="Arial"/>
              <a:cs typeface="Arial"/>
              <a:sym typeface="Arial"/>
            </a:endParaRPr>
          </a:p>
        </p:txBody>
      </p:sp>
      <p:sp>
        <p:nvSpPr>
          <p:cNvPr id="67" name="Google Shape;67;p13"/>
          <p:cNvSpPr txBox="1">
            <a:spLocks noGrp="1"/>
          </p:cNvSpPr>
          <p:nvPr>
            <p:ph type="subTitle" idx="1"/>
          </p:nvPr>
        </p:nvSpPr>
        <p:spPr>
          <a:xfrm>
            <a:off x="2136750" y="3155689"/>
            <a:ext cx="4870500" cy="79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400"/>
              <a:buNone/>
            </a:pPr>
            <a:r>
              <a:rPr lang="vi" sz="1800" b="1">
                <a:solidFill>
                  <a:srgbClr val="202020"/>
                </a:solidFill>
                <a:latin typeface="Arial"/>
                <a:ea typeface="Arial"/>
                <a:cs typeface="Arial"/>
                <a:sym typeface="Arial"/>
              </a:rPr>
              <a:t>Nguyễn Văn Thiệu</a:t>
            </a:r>
            <a:endParaRPr sz="1800" b="1">
              <a:solidFill>
                <a:srgbClr val="202020"/>
              </a:solidFill>
              <a:latin typeface="Arial"/>
              <a:ea typeface="Arial"/>
              <a:cs typeface="Arial"/>
              <a:sym typeface="Arial"/>
            </a:endParaRPr>
          </a:p>
          <a:p>
            <a:pPr marL="0" lvl="0" indent="0" algn="ctr" rtl="0">
              <a:lnSpc>
                <a:spcPct val="100000"/>
              </a:lnSpc>
              <a:spcBef>
                <a:spcPts val="0"/>
              </a:spcBef>
              <a:spcAft>
                <a:spcPts val="0"/>
              </a:spcAft>
              <a:buSzPts val="2400"/>
              <a:buNone/>
            </a:pPr>
            <a:r>
              <a:rPr lang="vi" sz="1800" b="1">
                <a:solidFill>
                  <a:srgbClr val="202020"/>
                </a:solidFill>
                <a:latin typeface="Arial"/>
                <a:ea typeface="Arial"/>
                <a:cs typeface="Arial"/>
                <a:sym typeface="Arial"/>
              </a:rPr>
              <a:t>thieu.nguyenvan@phenikaa-uni.edu.vn</a:t>
            </a:r>
            <a:endParaRPr sz="1800" b="1">
              <a:solidFill>
                <a:srgbClr val="202020"/>
              </a:solidFill>
              <a:latin typeface="Arial"/>
              <a:ea typeface="Arial"/>
              <a:cs typeface="Arial"/>
              <a:sym typeface="Arial"/>
            </a:endParaRPr>
          </a:p>
        </p:txBody>
      </p:sp>
      <p:pic>
        <p:nvPicPr>
          <p:cNvPr id="68" name="Google Shape;68;p13"/>
          <p:cNvPicPr preferRelativeResize="0"/>
          <p:nvPr/>
        </p:nvPicPr>
        <p:blipFill rotWithShape="1">
          <a:blip r:embed="rId3">
            <a:alphaModFix/>
          </a:blip>
          <a:srcRect/>
          <a:stretch/>
        </p:blipFill>
        <p:spPr>
          <a:xfrm>
            <a:off x="6615488" y="102750"/>
            <a:ext cx="2528512" cy="792600"/>
          </a:xfrm>
          <a:prstGeom prst="rect">
            <a:avLst/>
          </a:prstGeom>
          <a:noFill/>
          <a:ln>
            <a:noFill/>
          </a:ln>
        </p:spPr>
      </p:pic>
      <p:sp>
        <p:nvSpPr>
          <p:cNvPr id="69" name="Google Shape;69;p13"/>
          <p:cNvSpPr txBox="1">
            <a:spLocks noGrp="1"/>
          </p:cNvSpPr>
          <p:nvPr>
            <p:ph type="ctrTitle"/>
          </p:nvPr>
        </p:nvSpPr>
        <p:spPr>
          <a:xfrm>
            <a:off x="1176454" y="2419125"/>
            <a:ext cx="6846848" cy="693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990"/>
              <a:buNone/>
            </a:pPr>
            <a:r>
              <a:rPr lang="en-US" sz="2300" dirty="0" smtClean="0">
                <a:solidFill>
                  <a:srgbClr val="0000FF"/>
                </a:solidFill>
                <a:latin typeface="Arial"/>
                <a:ea typeface="Arial"/>
                <a:cs typeface="Arial"/>
                <a:sym typeface="Arial"/>
              </a:rPr>
              <a:t>Unsupervised Learning – </a:t>
            </a:r>
            <a:r>
              <a:rPr lang="en-US" sz="2300" dirty="0" err="1" smtClean="0">
                <a:solidFill>
                  <a:srgbClr val="0000FF"/>
                </a:solidFill>
                <a:latin typeface="Arial"/>
                <a:ea typeface="Arial"/>
                <a:cs typeface="Arial"/>
                <a:sym typeface="Arial"/>
              </a:rPr>
              <a:t>Học</a:t>
            </a:r>
            <a:r>
              <a:rPr lang="en-US" sz="2300" dirty="0" smtClean="0">
                <a:solidFill>
                  <a:srgbClr val="0000FF"/>
                </a:solidFill>
                <a:latin typeface="Arial"/>
                <a:ea typeface="Arial"/>
                <a:cs typeface="Arial"/>
                <a:sym typeface="Arial"/>
              </a:rPr>
              <a:t> </a:t>
            </a:r>
            <a:r>
              <a:rPr lang="en-US" sz="2300" dirty="0" err="1" smtClean="0">
                <a:solidFill>
                  <a:srgbClr val="0000FF"/>
                </a:solidFill>
                <a:latin typeface="Arial"/>
                <a:ea typeface="Arial"/>
                <a:cs typeface="Arial"/>
                <a:sym typeface="Arial"/>
              </a:rPr>
              <a:t>không</a:t>
            </a:r>
            <a:r>
              <a:rPr lang="en-US" sz="2300" dirty="0" smtClean="0">
                <a:solidFill>
                  <a:srgbClr val="0000FF"/>
                </a:solidFill>
                <a:latin typeface="Arial"/>
                <a:ea typeface="Arial"/>
                <a:cs typeface="Arial"/>
                <a:sym typeface="Arial"/>
              </a:rPr>
              <a:t> </a:t>
            </a:r>
            <a:r>
              <a:rPr lang="en-US" sz="2300" dirty="0" err="1" smtClean="0">
                <a:solidFill>
                  <a:srgbClr val="0000FF"/>
                </a:solidFill>
                <a:latin typeface="Arial"/>
                <a:ea typeface="Arial"/>
                <a:cs typeface="Arial"/>
                <a:sym typeface="Arial"/>
              </a:rPr>
              <a:t>giám</a:t>
            </a:r>
            <a:r>
              <a:rPr lang="en-US" sz="2300" dirty="0" smtClean="0">
                <a:solidFill>
                  <a:srgbClr val="0000FF"/>
                </a:solidFill>
                <a:latin typeface="Arial"/>
                <a:ea typeface="Arial"/>
                <a:cs typeface="Arial"/>
                <a:sym typeface="Arial"/>
              </a:rPr>
              <a:t> </a:t>
            </a:r>
            <a:r>
              <a:rPr lang="en-US" sz="2300" dirty="0" err="1" smtClean="0">
                <a:solidFill>
                  <a:srgbClr val="0000FF"/>
                </a:solidFill>
                <a:latin typeface="Arial"/>
                <a:ea typeface="Arial"/>
                <a:cs typeface="Arial"/>
                <a:sym typeface="Arial"/>
              </a:rPr>
              <a:t>sát</a:t>
            </a:r>
            <a:endParaRPr sz="2300" dirty="0">
              <a:solidFill>
                <a:srgbClr val="0000FF"/>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827" y="782975"/>
            <a:ext cx="8078681" cy="661577"/>
          </a:xfrm>
        </p:spPr>
        <p:txBody>
          <a:bodyPr>
            <a:normAutofit/>
          </a:bodyPr>
          <a:lstStyle/>
          <a:p>
            <a:r>
              <a:rPr lang="en-US" sz="2000" b="0" dirty="0">
                <a:solidFill>
                  <a:schemeClr val="bg2">
                    <a:lumMod val="50000"/>
                  </a:schemeClr>
                </a:solidFill>
                <a:latin typeface="Times New Roman" panose="02020603050405020304" pitchFamily="18" charset="0"/>
                <a:cs typeface="Times New Roman" panose="02020603050405020304" pitchFamily="18" charset="0"/>
              </a:rPr>
              <a:t>Ta </a:t>
            </a:r>
            <a:r>
              <a:rPr lang="en-US" sz="2000" b="0" dirty="0" err="1">
                <a:solidFill>
                  <a:schemeClr val="bg2">
                    <a:lumMod val="50000"/>
                  </a:schemeClr>
                </a:solidFill>
                <a:latin typeface="Times New Roman" panose="02020603050405020304" pitchFamily="18" charset="0"/>
                <a:cs typeface="Times New Roman" panose="02020603050405020304" pitchFamily="18" charset="0"/>
              </a:rPr>
              <a:t>có</a:t>
            </a:r>
            <a:r>
              <a:rPr lang="en-US" sz="2000" b="0" dirty="0">
                <a:solidFill>
                  <a:schemeClr val="bg2">
                    <a:lumMod val="50000"/>
                  </a:schemeClr>
                </a:solidFill>
                <a:latin typeface="Times New Roman" panose="02020603050405020304" pitchFamily="18" charset="0"/>
                <a:cs typeface="Times New Roman" panose="02020603050405020304" pitchFamily="18" charset="0"/>
              </a:rPr>
              <a:t> </a:t>
            </a:r>
            <a:r>
              <a:rPr lang="en-US" sz="2000" b="0" dirty="0" err="1">
                <a:solidFill>
                  <a:schemeClr val="bg2">
                    <a:lumMod val="50000"/>
                  </a:schemeClr>
                </a:solidFill>
                <a:latin typeface="Times New Roman" panose="02020603050405020304" pitchFamily="18" charset="0"/>
                <a:cs typeface="Times New Roman" panose="02020603050405020304" pitchFamily="18" charset="0"/>
              </a:rPr>
              <a:t>một</a:t>
            </a:r>
            <a:r>
              <a:rPr lang="en-US" sz="2000" b="0" dirty="0">
                <a:solidFill>
                  <a:schemeClr val="bg2">
                    <a:lumMod val="50000"/>
                  </a:schemeClr>
                </a:solidFill>
                <a:latin typeface="Times New Roman" panose="02020603050405020304" pitchFamily="18" charset="0"/>
                <a:cs typeface="Times New Roman" panose="02020603050405020304" pitchFamily="18" charset="0"/>
              </a:rPr>
              <a:t> </a:t>
            </a:r>
            <a:r>
              <a:rPr lang="en-US" sz="2000" b="0" dirty="0" err="1">
                <a:solidFill>
                  <a:schemeClr val="bg2">
                    <a:lumMod val="50000"/>
                  </a:schemeClr>
                </a:solidFill>
                <a:latin typeface="Times New Roman" panose="02020603050405020304" pitchFamily="18" charset="0"/>
                <a:cs typeface="Times New Roman" panose="02020603050405020304" pitchFamily="18" charset="0"/>
              </a:rPr>
              <a:t>tập</a:t>
            </a:r>
            <a:r>
              <a:rPr lang="en-US" sz="2000" b="0" dirty="0">
                <a:solidFill>
                  <a:schemeClr val="bg2">
                    <a:lumMod val="50000"/>
                  </a:schemeClr>
                </a:solidFill>
                <a:latin typeface="Times New Roman" panose="02020603050405020304" pitchFamily="18" charset="0"/>
                <a:cs typeface="Times New Roman" panose="02020603050405020304" pitchFamily="18" charset="0"/>
              </a:rPr>
              <a:t> </a:t>
            </a:r>
            <a:r>
              <a:rPr lang="en-US" sz="2000" b="0" dirty="0" err="1">
                <a:solidFill>
                  <a:schemeClr val="bg2">
                    <a:lumMod val="50000"/>
                  </a:schemeClr>
                </a:solidFill>
                <a:latin typeface="Times New Roman" panose="02020603050405020304" pitchFamily="18" charset="0"/>
                <a:cs typeface="Times New Roman" panose="02020603050405020304" pitchFamily="18" charset="0"/>
              </a:rPr>
              <a:t>dữ</a:t>
            </a:r>
            <a:r>
              <a:rPr lang="en-US" sz="2000" b="0" dirty="0">
                <a:solidFill>
                  <a:schemeClr val="bg2">
                    <a:lumMod val="50000"/>
                  </a:schemeClr>
                </a:solidFill>
                <a:latin typeface="Times New Roman" panose="02020603050405020304" pitchFamily="18" charset="0"/>
                <a:cs typeface="Times New Roman" panose="02020603050405020304" pitchFamily="18" charset="0"/>
              </a:rPr>
              <a:t> </a:t>
            </a:r>
            <a:r>
              <a:rPr lang="en-US" sz="2000" b="0" dirty="0" err="1">
                <a:solidFill>
                  <a:schemeClr val="bg2">
                    <a:lumMod val="50000"/>
                  </a:schemeClr>
                </a:solidFill>
                <a:latin typeface="Times New Roman" panose="02020603050405020304" pitchFamily="18" charset="0"/>
                <a:cs typeface="Times New Roman" panose="02020603050405020304" pitchFamily="18" charset="0"/>
              </a:rPr>
              <a:t>liệu</a:t>
            </a:r>
            <a:r>
              <a:rPr lang="en-US" sz="2000" b="0" dirty="0">
                <a:solidFill>
                  <a:schemeClr val="bg2">
                    <a:lumMod val="50000"/>
                  </a:schemeClr>
                </a:solidFill>
                <a:latin typeface="Times New Roman" panose="02020603050405020304" pitchFamily="18" charset="0"/>
                <a:cs typeface="Times New Roman" panose="02020603050405020304" pitchFamily="18" charset="0"/>
              </a:rPr>
              <a:t> </a:t>
            </a:r>
            <a:r>
              <a:rPr lang="en-US" sz="2000" b="0" dirty="0" err="1">
                <a:solidFill>
                  <a:schemeClr val="bg2">
                    <a:lumMod val="50000"/>
                  </a:schemeClr>
                </a:solidFill>
                <a:latin typeface="Times New Roman" panose="02020603050405020304" pitchFamily="18" charset="0"/>
                <a:cs typeface="Times New Roman" panose="02020603050405020304" pitchFamily="18" charset="0"/>
              </a:rPr>
              <a:t>không</a:t>
            </a:r>
            <a:r>
              <a:rPr lang="en-US" sz="2000" b="0" dirty="0">
                <a:solidFill>
                  <a:schemeClr val="bg2">
                    <a:lumMod val="50000"/>
                  </a:schemeClr>
                </a:solidFill>
                <a:latin typeface="Times New Roman" panose="02020603050405020304" pitchFamily="18" charset="0"/>
                <a:cs typeface="Times New Roman" panose="02020603050405020304" pitchFamily="18" charset="0"/>
              </a:rPr>
              <a:t> </a:t>
            </a:r>
            <a:r>
              <a:rPr lang="en-US" sz="2000" b="0" dirty="0" err="1">
                <a:solidFill>
                  <a:schemeClr val="bg2">
                    <a:lumMod val="50000"/>
                  </a:schemeClr>
                </a:solidFill>
                <a:latin typeface="Times New Roman" panose="02020603050405020304" pitchFamily="18" charset="0"/>
                <a:cs typeface="Times New Roman" panose="02020603050405020304" pitchFamily="18" charset="0"/>
              </a:rPr>
              <a:t>gắn</a:t>
            </a:r>
            <a:r>
              <a:rPr lang="en-US" sz="2000" b="0" dirty="0">
                <a:solidFill>
                  <a:schemeClr val="bg2">
                    <a:lumMod val="50000"/>
                  </a:schemeClr>
                </a:solidFill>
                <a:latin typeface="Times New Roman" panose="02020603050405020304" pitchFamily="18" charset="0"/>
                <a:cs typeface="Times New Roman" panose="02020603050405020304" pitchFamily="18" charset="0"/>
              </a:rPr>
              <a:t> </a:t>
            </a:r>
            <a:r>
              <a:rPr lang="en-US" sz="2000" b="0" dirty="0" err="1">
                <a:solidFill>
                  <a:schemeClr val="bg2">
                    <a:lumMod val="50000"/>
                  </a:schemeClr>
                </a:solidFill>
                <a:latin typeface="Times New Roman" panose="02020603050405020304" pitchFamily="18" charset="0"/>
                <a:cs typeface="Times New Roman" panose="02020603050405020304" pitchFamily="18" charset="0"/>
              </a:rPr>
              <a:t>nhãn</a:t>
            </a:r>
            <a:r>
              <a:rPr lang="en-US" sz="2000" b="0" dirty="0">
                <a:solidFill>
                  <a:schemeClr val="bg2">
                    <a:lumMod val="50000"/>
                  </a:schemeClr>
                </a:solidFill>
                <a:latin typeface="Times New Roman" panose="02020603050405020304" pitchFamily="18" charset="0"/>
                <a:cs typeface="Times New Roman" panose="02020603050405020304" pitchFamily="18" charset="0"/>
              </a:rPr>
              <a:t>, </a:t>
            </a:r>
            <a:r>
              <a:rPr lang="en-US" sz="2000" b="0" dirty="0" err="1">
                <a:solidFill>
                  <a:schemeClr val="bg2">
                    <a:lumMod val="50000"/>
                  </a:schemeClr>
                </a:solidFill>
                <a:latin typeface="Times New Roman" panose="02020603050405020304" pitchFamily="18" charset="0"/>
                <a:cs typeface="Times New Roman" panose="02020603050405020304" pitchFamily="18" charset="0"/>
              </a:rPr>
              <a:t>tìm</a:t>
            </a:r>
            <a:r>
              <a:rPr lang="en-US" sz="2000" b="0" dirty="0">
                <a:solidFill>
                  <a:schemeClr val="bg2">
                    <a:lumMod val="50000"/>
                  </a:schemeClr>
                </a:solidFill>
                <a:latin typeface="Times New Roman" panose="02020603050405020304" pitchFamily="18" charset="0"/>
                <a:cs typeface="Times New Roman" panose="02020603050405020304" pitchFamily="18" charset="0"/>
              </a:rPr>
              <a:t> </a:t>
            </a:r>
            <a:r>
              <a:rPr lang="en-US" sz="2000" b="0" dirty="0" err="1">
                <a:solidFill>
                  <a:schemeClr val="bg2">
                    <a:lumMod val="50000"/>
                  </a:schemeClr>
                </a:solidFill>
                <a:latin typeface="Times New Roman" panose="02020603050405020304" pitchFamily="18" charset="0"/>
                <a:cs typeface="Times New Roman" panose="02020603050405020304" pitchFamily="18" charset="0"/>
              </a:rPr>
              <a:t>quan</a:t>
            </a:r>
            <a:r>
              <a:rPr lang="en-US" sz="2000" b="0" dirty="0">
                <a:solidFill>
                  <a:schemeClr val="bg2">
                    <a:lumMod val="50000"/>
                  </a:schemeClr>
                </a:solidFill>
                <a:latin typeface="Times New Roman" panose="02020603050405020304" pitchFamily="18" charset="0"/>
                <a:cs typeface="Times New Roman" panose="02020603050405020304" pitchFamily="18" charset="0"/>
              </a:rPr>
              <a:t> </a:t>
            </a:r>
            <a:r>
              <a:rPr lang="en-US" sz="2000" b="0" dirty="0" err="1">
                <a:solidFill>
                  <a:schemeClr val="bg2">
                    <a:lumMod val="50000"/>
                  </a:schemeClr>
                </a:solidFill>
                <a:latin typeface="Times New Roman" panose="02020603050405020304" pitchFamily="18" charset="0"/>
                <a:cs typeface="Times New Roman" panose="02020603050405020304" pitchFamily="18" charset="0"/>
              </a:rPr>
              <a:t>hệ</a:t>
            </a:r>
            <a:r>
              <a:rPr lang="en-US" sz="2000" b="0" dirty="0">
                <a:solidFill>
                  <a:schemeClr val="bg2">
                    <a:lumMod val="50000"/>
                  </a:schemeClr>
                </a:solidFill>
                <a:latin typeface="Times New Roman" panose="02020603050405020304" pitchFamily="18" charset="0"/>
                <a:cs typeface="Times New Roman" panose="02020603050405020304" pitchFamily="18" charset="0"/>
              </a:rPr>
              <a:t> </a:t>
            </a:r>
            <a:r>
              <a:rPr lang="en-US" sz="2000" b="0" dirty="0" err="1">
                <a:solidFill>
                  <a:schemeClr val="bg2">
                    <a:lumMod val="50000"/>
                  </a:schemeClr>
                </a:solidFill>
                <a:latin typeface="Times New Roman" panose="02020603050405020304" pitchFamily="18" charset="0"/>
                <a:cs typeface="Times New Roman" panose="02020603050405020304" pitchFamily="18" charset="0"/>
              </a:rPr>
              <a:t>ẩn</a:t>
            </a:r>
            <a:r>
              <a:rPr lang="en-US" sz="2000" b="0" dirty="0">
                <a:solidFill>
                  <a:schemeClr val="bg2">
                    <a:lumMod val="50000"/>
                  </a:schemeClr>
                </a:solidFill>
                <a:latin typeface="Times New Roman" panose="02020603050405020304" pitchFamily="18" charset="0"/>
                <a:cs typeface="Times New Roman" panose="02020603050405020304" pitchFamily="18" charset="0"/>
              </a:rPr>
              <a:t> </a:t>
            </a:r>
            <a:r>
              <a:rPr lang="en-US" sz="2000" b="0" dirty="0" err="1">
                <a:solidFill>
                  <a:schemeClr val="bg2">
                    <a:lumMod val="50000"/>
                  </a:schemeClr>
                </a:solidFill>
                <a:latin typeface="Times New Roman" panose="02020603050405020304" pitchFamily="18" charset="0"/>
                <a:cs typeface="Times New Roman" panose="02020603050405020304" pitchFamily="18" charset="0"/>
              </a:rPr>
              <a:t>trong</a:t>
            </a:r>
            <a:r>
              <a:rPr lang="en-US" sz="2000" b="0" dirty="0">
                <a:solidFill>
                  <a:schemeClr val="bg2">
                    <a:lumMod val="50000"/>
                  </a:schemeClr>
                </a:solidFill>
                <a:latin typeface="Times New Roman" panose="02020603050405020304" pitchFamily="18" charset="0"/>
                <a:cs typeface="Times New Roman" panose="02020603050405020304" pitchFamily="18" charset="0"/>
              </a:rPr>
              <a:t> </a:t>
            </a:r>
            <a:r>
              <a:rPr lang="en-US" sz="2000" b="0" dirty="0" err="1">
                <a:solidFill>
                  <a:schemeClr val="bg2">
                    <a:lumMod val="50000"/>
                  </a:schemeClr>
                </a:solidFill>
                <a:latin typeface="Times New Roman" panose="02020603050405020304" pitchFamily="18" charset="0"/>
                <a:cs typeface="Times New Roman" panose="02020603050405020304" pitchFamily="18" charset="0"/>
              </a:rPr>
              <a:t>dữ</a:t>
            </a:r>
            <a:r>
              <a:rPr lang="en-US" sz="2000" b="0" dirty="0">
                <a:solidFill>
                  <a:schemeClr val="bg2">
                    <a:lumMod val="50000"/>
                  </a:schemeClr>
                </a:solidFill>
                <a:latin typeface="Times New Roman" panose="02020603050405020304" pitchFamily="18" charset="0"/>
                <a:cs typeface="Times New Roman" panose="02020603050405020304" pitchFamily="18" charset="0"/>
              </a:rPr>
              <a:t> </a:t>
            </a:r>
            <a:r>
              <a:rPr lang="en-US" sz="2000" b="0" dirty="0" err="1">
                <a:solidFill>
                  <a:schemeClr val="bg2">
                    <a:lumMod val="50000"/>
                  </a:schemeClr>
                </a:solidFill>
                <a:latin typeface="Times New Roman" panose="02020603050405020304" pitchFamily="18" charset="0"/>
                <a:cs typeface="Times New Roman" panose="02020603050405020304" pitchFamily="18" charset="0"/>
              </a:rPr>
              <a:t>liệu</a:t>
            </a:r>
            <a:r>
              <a:rPr lang="en-US" sz="2000" b="0" dirty="0">
                <a:solidFill>
                  <a:schemeClr val="bg2">
                    <a:lumMod val="50000"/>
                  </a:schemeClr>
                </a:solidFill>
                <a:latin typeface="Times New Roman" panose="02020603050405020304" pitchFamily="18" charset="0"/>
                <a:cs typeface="Times New Roman" panose="02020603050405020304" pitchFamily="18" charset="0"/>
              </a:rPr>
              <a:t>.</a:t>
            </a:r>
          </a:p>
        </p:txBody>
      </p:sp>
      <p:sp>
        <p:nvSpPr>
          <p:cNvPr id="6" name="Rectangle 5"/>
          <p:cNvSpPr/>
          <p:nvPr/>
        </p:nvSpPr>
        <p:spPr>
          <a:xfrm>
            <a:off x="441066" y="1792545"/>
            <a:ext cx="567558" cy="5439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 name="Rectangle 6"/>
          <p:cNvSpPr/>
          <p:nvPr/>
        </p:nvSpPr>
        <p:spPr>
          <a:xfrm>
            <a:off x="1405226" y="3555210"/>
            <a:ext cx="947901" cy="5439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 name="Oval 8"/>
          <p:cNvSpPr/>
          <p:nvPr/>
        </p:nvSpPr>
        <p:spPr>
          <a:xfrm>
            <a:off x="342532" y="2588313"/>
            <a:ext cx="614855" cy="569919"/>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Oval 9"/>
          <p:cNvSpPr/>
          <p:nvPr/>
        </p:nvSpPr>
        <p:spPr>
          <a:xfrm>
            <a:off x="1491358" y="1619688"/>
            <a:ext cx="614855" cy="569919"/>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Oval 10"/>
          <p:cNvSpPr/>
          <p:nvPr/>
        </p:nvSpPr>
        <p:spPr>
          <a:xfrm>
            <a:off x="1235150" y="2560576"/>
            <a:ext cx="947901" cy="569919"/>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Isosceles Triangle 11"/>
          <p:cNvSpPr/>
          <p:nvPr/>
        </p:nvSpPr>
        <p:spPr>
          <a:xfrm>
            <a:off x="288337" y="3380284"/>
            <a:ext cx="638504" cy="697625"/>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Isosceles Triangle 12"/>
          <p:cNvSpPr/>
          <p:nvPr/>
        </p:nvSpPr>
        <p:spPr>
          <a:xfrm>
            <a:off x="2702063" y="2580406"/>
            <a:ext cx="638504" cy="697625"/>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Right Triangle 14"/>
          <p:cNvSpPr/>
          <p:nvPr/>
        </p:nvSpPr>
        <p:spPr>
          <a:xfrm>
            <a:off x="2651686" y="3411821"/>
            <a:ext cx="827690" cy="680586"/>
          </a:xfrm>
          <a:prstGeom prst="r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Diamond 15"/>
          <p:cNvSpPr/>
          <p:nvPr/>
        </p:nvSpPr>
        <p:spPr>
          <a:xfrm>
            <a:off x="2473254" y="1635916"/>
            <a:ext cx="792217" cy="81229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4102" name="Picture 6" descr="24546507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9003" y="2418553"/>
            <a:ext cx="1167611" cy="937525"/>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Arrow Connector 23"/>
          <p:cNvCxnSpPr/>
          <p:nvPr/>
        </p:nvCxnSpPr>
        <p:spPr>
          <a:xfrm>
            <a:off x="3479376" y="2929218"/>
            <a:ext cx="496614" cy="5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6055764" y="1693112"/>
            <a:ext cx="567558" cy="5439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 name="Rectangle 27"/>
          <p:cNvSpPr/>
          <p:nvPr/>
        </p:nvSpPr>
        <p:spPr>
          <a:xfrm>
            <a:off x="6905132" y="1693111"/>
            <a:ext cx="947901" cy="5439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 name="Diamond 28"/>
          <p:cNvSpPr/>
          <p:nvPr/>
        </p:nvSpPr>
        <p:spPr>
          <a:xfrm>
            <a:off x="8099450" y="1524164"/>
            <a:ext cx="792217" cy="81229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 name="Oval 29"/>
          <p:cNvSpPr/>
          <p:nvPr/>
        </p:nvSpPr>
        <p:spPr>
          <a:xfrm>
            <a:off x="5874135" y="2758286"/>
            <a:ext cx="614855" cy="569919"/>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1" name="Oval 30"/>
          <p:cNvSpPr/>
          <p:nvPr/>
        </p:nvSpPr>
        <p:spPr>
          <a:xfrm>
            <a:off x="7005311" y="2758286"/>
            <a:ext cx="614855" cy="569919"/>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2" name="Oval 31"/>
          <p:cNvSpPr/>
          <p:nvPr/>
        </p:nvSpPr>
        <p:spPr>
          <a:xfrm>
            <a:off x="8015289" y="2796765"/>
            <a:ext cx="947901" cy="569919"/>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3" name="Isosceles Triangle 32"/>
          <p:cNvSpPr/>
          <p:nvPr/>
        </p:nvSpPr>
        <p:spPr>
          <a:xfrm>
            <a:off x="5850486" y="3727290"/>
            <a:ext cx="638504" cy="697625"/>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Isosceles Triangle 33"/>
          <p:cNvSpPr/>
          <p:nvPr/>
        </p:nvSpPr>
        <p:spPr>
          <a:xfrm>
            <a:off x="6978213" y="3727290"/>
            <a:ext cx="638504" cy="697625"/>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5" name="Right Triangle 34"/>
          <p:cNvSpPr/>
          <p:nvPr/>
        </p:nvSpPr>
        <p:spPr>
          <a:xfrm>
            <a:off x="8213835" y="3758827"/>
            <a:ext cx="827690" cy="680586"/>
          </a:xfrm>
          <a:prstGeom prst="r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TextBox 25"/>
          <p:cNvSpPr txBox="1"/>
          <p:nvPr/>
        </p:nvSpPr>
        <p:spPr>
          <a:xfrm>
            <a:off x="5959366" y="1268016"/>
            <a:ext cx="1657351" cy="253916"/>
          </a:xfrm>
          <a:prstGeom prst="rect">
            <a:avLst/>
          </a:prstGeom>
          <a:noFill/>
        </p:spPr>
        <p:txBody>
          <a:bodyPr wrap="square" rtlCol="0">
            <a:spAutoFit/>
          </a:bodyPr>
          <a:lstStyle/>
          <a:p>
            <a:r>
              <a:rPr lang="en-US" sz="1050" b="1" dirty="0" err="1"/>
              <a:t>Nhóm</a:t>
            </a:r>
            <a:r>
              <a:rPr lang="en-US" sz="1050" b="1" dirty="0"/>
              <a:t> 1</a:t>
            </a:r>
          </a:p>
        </p:txBody>
      </p:sp>
      <p:sp>
        <p:nvSpPr>
          <p:cNvPr id="37" name="TextBox 36"/>
          <p:cNvSpPr txBox="1"/>
          <p:nvPr/>
        </p:nvSpPr>
        <p:spPr>
          <a:xfrm>
            <a:off x="5871672" y="2464755"/>
            <a:ext cx="1657351" cy="253916"/>
          </a:xfrm>
          <a:prstGeom prst="rect">
            <a:avLst/>
          </a:prstGeom>
          <a:noFill/>
        </p:spPr>
        <p:txBody>
          <a:bodyPr wrap="square" rtlCol="0">
            <a:spAutoFit/>
          </a:bodyPr>
          <a:lstStyle/>
          <a:p>
            <a:r>
              <a:rPr lang="en-US" sz="1050" b="1" dirty="0" err="1"/>
              <a:t>Nhóm</a:t>
            </a:r>
            <a:r>
              <a:rPr lang="en-US" sz="1050" b="1" dirty="0"/>
              <a:t> 2</a:t>
            </a:r>
          </a:p>
        </p:txBody>
      </p:sp>
      <p:sp>
        <p:nvSpPr>
          <p:cNvPr id="38" name="TextBox 37"/>
          <p:cNvSpPr txBox="1"/>
          <p:nvPr/>
        </p:nvSpPr>
        <p:spPr>
          <a:xfrm>
            <a:off x="6357939" y="3727290"/>
            <a:ext cx="1657351" cy="253916"/>
          </a:xfrm>
          <a:prstGeom prst="rect">
            <a:avLst/>
          </a:prstGeom>
          <a:noFill/>
        </p:spPr>
        <p:txBody>
          <a:bodyPr wrap="square" rtlCol="0">
            <a:spAutoFit/>
          </a:bodyPr>
          <a:lstStyle/>
          <a:p>
            <a:r>
              <a:rPr lang="en-US" sz="1050" b="1" dirty="0" err="1"/>
              <a:t>Nhóm</a:t>
            </a:r>
            <a:r>
              <a:rPr lang="en-US" sz="1050" b="1" dirty="0"/>
              <a:t> 3</a:t>
            </a:r>
          </a:p>
        </p:txBody>
      </p:sp>
      <p:cxnSp>
        <p:nvCxnSpPr>
          <p:cNvPr id="41" name="Elbow Connector 40"/>
          <p:cNvCxnSpPr/>
          <p:nvPr/>
        </p:nvCxnSpPr>
        <p:spPr>
          <a:xfrm rot="5400000" flipH="1" flipV="1">
            <a:off x="4884782" y="1798689"/>
            <a:ext cx="1605257" cy="5439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415456" y="3158232"/>
            <a:ext cx="4350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131676" y="3555210"/>
            <a:ext cx="501295" cy="701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085757" y="3574767"/>
            <a:ext cx="1167611" cy="415498"/>
          </a:xfrm>
          <a:prstGeom prst="rect">
            <a:avLst/>
          </a:prstGeom>
          <a:noFill/>
        </p:spPr>
        <p:txBody>
          <a:bodyPr wrap="square" rtlCol="0">
            <a:spAutoFit/>
          </a:bodyPr>
          <a:lstStyle/>
          <a:p>
            <a:r>
              <a:rPr lang="en-US" sz="1050" dirty="0" err="1"/>
              <a:t>Thuật</a:t>
            </a:r>
            <a:r>
              <a:rPr lang="en-US" sz="1050" dirty="0"/>
              <a:t> </a:t>
            </a:r>
            <a:r>
              <a:rPr lang="en-US" sz="1050" dirty="0" err="1"/>
              <a:t>toán</a:t>
            </a:r>
            <a:r>
              <a:rPr lang="en-US" sz="1050" dirty="0"/>
              <a:t> </a:t>
            </a:r>
            <a:r>
              <a:rPr lang="en-US" sz="1050" dirty="0" err="1"/>
              <a:t>học</a:t>
            </a:r>
            <a:r>
              <a:rPr lang="en-US" sz="1050" dirty="0"/>
              <a:t> </a:t>
            </a:r>
            <a:r>
              <a:rPr lang="en-US" sz="1050" dirty="0" err="1"/>
              <a:t>không</a:t>
            </a:r>
            <a:r>
              <a:rPr lang="en-US" sz="1050" dirty="0"/>
              <a:t> </a:t>
            </a:r>
            <a:r>
              <a:rPr lang="en-US" sz="1050" dirty="0" err="1"/>
              <a:t>giám</a:t>
            </a:r>
            <a:r>
              <a:rPr lang="en-US" sz="1050" dirty="0"/>
              <a:t> </a:t>
            </a:r>
            <a:r>
              <a:rPr lang="en-US" sz="1050" dirty="0" err="1"/>
              <a:t>sát</a:t>
            </a:r>
            <a:endParaRPr lang="en-US" sz="1050" dirty="0"/>
          </a:p>
        </p:txBody>
      </p:sp>
      <p:sp>
        <p:nvSpPr>
          <p:cNvPr id="36" name="Title 1"/>
          <p:cNvSpPr txBox="1">
            <a:spLocks/>
          </p:cNvSpPr>
          <p:nvPr/>
        </p:nvSpPr>
        <p:spPr>
          <a:xfrm>
            <a:off x="313621" y="223024"/>
            <a:ext cx="8520600" cy="595888"/>
          </a:xfrm>
          <a:prstGeom prst="rect">
            <a:avLst/>
          </a:prstGeom>
          <a:noFill/>
          <a:ln>
            <a:noFill/>
          </a:ln>
        </p:spPr>
        <p:txBody>
          <a:bodyPr spcFirstLastPara="1" wrap="square" lIns="91425" tIns="91425" rIns="91425" bIns="91425" anchor="t" anchorCtr="0">
            <a:normAutofit fontScale="90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r>
              <a:rPr lang="en-US" dirty="0" err="1" smtClean="0"/>
              <a:t>Học</a:t>
            </a:r>
            <a:r>
              <a:rPr lang="en-US" dirty="0" smtClean="0"/>
              <a:t> </a:t>
            </a:r>
            <a:r>
              <a:rPr lang="en-US" dirty="0" err="1" smtClean="0"/>
              <a:t>không</a:t>
            </a:r>
            <a:r>
              <a:rPr lang="en-US" dirty="0" smtClean="0"/>
              <a:t> </a:t>
            </a:r>
            <a:r>
              <a:rPr lang="en-US" dirty="0" err="1" smtClean="0"/>
              <a:t>giám</a:t>
            </a:r>
            <a:r>
              <a:rPr lang="en-US" dirty="0" smtClean="0"/>
              <a:t> </a:t>
            </a:r>
            <a:r>
              <a:rPr lang="en-US" dirty="0" err="1" smtClean="0"/>
              <a:t>sát</a:t>
            </a:r>
            <a:endParaRPr lang="en-US" dirty="0"/>
          </a:p>
        </p:txBody>
      </p:sp>
    </p:spTree>
    <p:extLst>
      <p:ext uri="{BB962C8B-B14F-4D97-AF65-F5344CB8AC3E}">
        <p14:creationId xmlns:p14="http://schemas.microsoft.com/office/powerpoint/2010/main" val="1128072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1000"/>
                                        <p:tgtEl>
                                          <p:spTgt spid="29"/>
                                        </p:tgtEl>
                                      </p:cBhvr>
                                    </p:animEffect>
                                    <p:anim calcmode="lin" valueType="num">
                                      <p:cBhvr>
                                        <p:cTn id="18" dur="1000" fill="hold"/>
                                        <p:tgtEl>
                                          <p:spTgt spid="29"/>
                                        </p:tgtEl>
                                        <p:attrNameLst>
                                          <p:attrName>ppt_x</p:attrName>
                                        </p:attrNameLst>
                                      </p:cBhvr>
                                      <p:tavLst>
                                        <p:tav tm="0">
                                          <p:val>
                                            <p:strVal val="#ppt_x"/>
                                          </p:val>
                                        </p:tav>
                                        <p:tav tm="100000">
                                          <p:val>
                                            <p:strVal val="#ppt_x"/>
                                          </p:val>
                                        </p:tav>
                                      </p:tavLst>
                                    </p:anim>
                                    <p:anim calcmode="lin" valueType="num">
                                      <p:cBhvr>
                                        <p:cTn id="19" dur="1000" fill="hold"/>
                                        <p:tgtEl>
                                          <p:spTgt spid="2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1000"/>
                                        <p:tgtEl>
                                          <p:spTgt spid="30"/>
                                        </p:tgtEl>
                                      </p:cBhvr>
                                    </p:animEffect>
                                    <p:anim calcmode="lin" valueType="num">
                                      <p:cBhvr>
                                        <p:cTn id="23" dur="1000" fill="hold"/>
                                        <p:tgtEl>
                                          <p:spTgt spid="30"/>
                                        </p:tgtEl>
                                        <p:attrNameLst>
                                          <p:attrName>ppt_x</p:attrName>
                                        </p:attrNameLst>
                                      </p:cBhvr>
                                      <p:tavLst>
                                        <p:tav tm="0">
                                          <p:val>
                                            <p:strVal val="#ppt_x"/>
                                          </p:val>
                                        </p:tav>
                                        <p:tav tm="100000">
                                          <p:val>
                                            <p:strVal val="#ppt_x"/>
                                          </p:val>
                                        </p:tav>
                                      </p:tavLst>
                                    </p:anim>
                                    <p:anim calcmode="lin" valueType="num">
                                      <p:cBhvr>
                                        <p:cTn id="24" dur="1000" fill="hold"/>
                                        <p:tgtEl>
                                          <p:spTgt spid="3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1000"/>
                                        <p:tgtEl>
                                          <p:spTgt spid="31"/>
                                        </p:tgtEl>
                                      </p:cBhvr>
                                    </p:animEffect>
                                    <p:anim calcmode="lin" valueType="num">
                                      <p:cBhvr>
                                        <p:cTn id="28" dur="1000" fill="hold"/>
                                        <p:tgtEl>
                                          <p:spTgt spid="31"/>
                                        </p:tgtEl>
                                        <p:attrNameLst>
                                          <p:attrName>ppt_x</p:attrName>
                                        </p:attrNameLst>
                                      </p:cBhvr>
                                      <p:tavLst>
                                        <p:tav tm="0">
                                          <p:val>
                                            <p:strVal val="#ppt_x"/>
                                          </p:val>
                                        </p:tav>
                                        <p:tav tm="100000">
                                          <p:val>
                                            <p:strVal val="#ppt_x"/>
                                          </p:val>
                                        </p:tav>
                                      </p:tavLst>
                                    </p:anim>
                                    <p:anim calcmode="lin" valueType="num">
                                      <p:cBhvr>
                                        <p:cTn id="29" dur="1000" fill="hold"/>
                                        <p:tgtEl>
                                          <p:spTgt spid="3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1000"/>
                                        <p:tgtEl>
                                          <p:spTgt spid="32"/>
                                        </p:tgtEl>
                                      </p:cBhvr>
                                    </p:animEffect>
                                    <p:anim calcmode="lin" valueType="num">
                                      <p:cBhvr>
                                        <p:cTn id="33" dur="1000" fill="hold"/>
                                        <p:tgtEl>
                                          <p:spTgt spid="32"/>
                                        </p:tgtEl>
                                        <p:attrNameLst>
                                          <p:attrName>ppt_x</p:attrName>
                                        </p:attrNameLst>
                                      </p:cBhvr>
                                      <p:tavLst>
                                        <p:tav tm="0">
                                          <p:val>
                                            <p:strVal val="#ppt_x"/>
                                          </p:val>
                                        </p:tav>
                                        <p:tav tm="100000">
                                          <p:val>
                                            <p:strVal val="#ppt_x"/>
                                          </p:val>
                                        </p:tav>
                                      </p:tavLst>
                                    </p:anim>
                                    <p:anim calcmode="lin" valueType="num">
                                      <p:cBhvr>
                                        <p:cTn id="34" dur="1000" fill="hold"/>
                                        <p:tgtEl>
                                          <p:spTgt spid="3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1000"/>
                                        <p:tgtEl>
                                          <p:spTgt spid="33"/>
                                        </p:tgtEl>
                                      </p:cBhvr>
                                    </p:animEffect>
                                    <p:anim calcmode="lin" valueType="num">
                                      <p:cBhvr>
                                        <p:cTn id="38" dur="1000" fill="hold"/>
                                        <p:tgtEl>
                                          <p:spTgt spid="33"/>
                                        </p:tgtEl>
                                        <p:attrNameLst>
                                          <p:attrName>ppt_x</p:attrName>
                                        </p:attrNameLst>
                                      </p:cBhvr>
                                      <p:tavLst>
                                        <p:tav tm="0">
                                          <p:val>
                                            <p:strVal val="#ppt_x"/>
                                          </p:val>
                                        </p:tav>
                                        <p:tav tm="100000">
                                          <p:val>
                                            <p:strVal val="#ppt_x"/>
                                          </p:val>
                                        </p:tav>
                                      </p:tavLst>
                                    </p:anim>
                                    <p:anim calcmode="lin" valueType="num">
                                      <p:cBhvr>
                                        <p:cTn id="39" dur="1000" fill="hold"/>
                                        <p:tgtEl>
                                          <p:spTgt spid="3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1000"/>
                                        <p:tgtEl>
                                          <p:spTgt spid="34"/>
                                        </p:tgtEl>
                                      </p:cBhvr>
                                    </p:animEffect>
                                    <p:anim calcmode="lin" valueType="num">
                                      <p:cBhvr>
                                        <p:cTn id="43" dur="1000" fill="hold"/>
                                        <p:tgtEl>
                                          <p:spTgt spid="34"/>
                                        </p:tgtEl>
                                        <p:attrNameLst>
                                          <p:attrName>ppt_x</p:attrName>
                                        </p:attrNameLst>
                                      </p:cBhvr>
                                      <p:tavLst>
                                        <p:tav tm="0">
                                          <p:val>
                                            <p:strVal val="#ppt_x"/>
                                          </p:val>
                                        </p:tav>
                                        <p:tav tm="100000">
                                          <p:val>
                                            <p:strVal val="#ppt_x"/>
                                          </p:val>
                                        </p:tav>
                                      </p:tavLst>
                                    </p:anim>
                                    <p:anim calcmode="lin" valueType="num">
                                      <p:cBhvr>
                                        <p:cTn id="44" dur="1000" fill="hold"/>
                                        <p:tgtEl>
                                          <p:spTgt spid="34"/>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1000"/>
                                        <p:tgtEl>
                                          <p:spTgt spid="35"/>
                                        </p:tgtEl>
                                      </p:cBhvr>
                                    </p:animEffect>
                                    <p:anim calcmode="lin" valueType="num">
                                      <p:cBhvr>
                                        <p:cTn id="48" dur="1000" fill="hold"/>
                                        <p:tgtEl>
                                          <p:spTgt spid="35"/>
                                        </p:tgtEl>
                                        <p:attrNameLst>
                                          <p:attrName>ppt_x</p:attrName>
                                        </p:attrNameLst>
                                      </p:cBhvr>
                                      <p:tavLst>
                                        <p:tav tm="0">
                                          <p:val>
                                            <p:strVal val="#ppt_x"/>
                                          </p:val>
                                        </p:tav>
                                        <p:tav tm="100000">
                                          <p:val>
                                            <p:strVal val="#ppt_x"/>
                                          </p:val>
                                        </p:tav>
                                      </p:tavLst>
                                    </p:anim>
                                    <p:anim calcmode="lin" valueType="num">
                                      <p:cBhvr>
                                        <p:cTn id="49" dur="1000" fill="hold"/>
                                        <p:tgtEl>
                                          <p:spTgt spid="35"/>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1000"/>
                                        <p:tgtEl>
                                          <p:spTgt spid="26"/>
                                        </p:tgtEl>
                                      </p:cBhvr>
                                    </p:animEffect>
                                    <p:anim calcmode="lin" valueType="num">
                                      <p:cBhvr>
                                        <p:cTn id="53" dur="1000" fill="hold"/>
                                        <p:tgtEl>
                                          <p:spTgt spid="26"/>
                                        </p:tgtEl>
                                        <p:attrNameLst>
                                          <p:attrName>ppt_x</p:attrName>
                                        </p:attrNameLst>
                                      </p:cBhvr>
                                      <p:tavLst>
                                        <p:tav tm="0">
                                          <p:val>
                                            <p:strVal val="#ppt_x"/>
                                          </p:val>
                                        </p:tav>
                                        <p:tav tm="100000">
                                          <p:val>
                                            <p:strVal val="#ppt_x"/>
                                          </p:val>
                                        </p:tav>
                                      </p:tavLst>
                                    </p:anim>
                                    <p:anim calcmode="lin" valueType="num">
                                      <p:cBhvr>
                                        <p:cTn id="54" dur="1000" fill="hold"/>
                                        <p:tgtEl>
                                          <p:spTgt spid="26"/>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1000"/>
                                        <p:tgtEl>
                                          <p:spTgt spid="37"/>
                                        </p:tgtEl>
                                      </p:cBhvr>
                                    </p:animEffect>
                                    <p:anim calcmode="lin" valueType="num">
                                      <p:cBhvr>
                                        <p:cTn id="58" dur="1000" fill="hold"/>
                                        <p:tgtEl>
                                          <p:spTgt spid="37"/>
                                        </p:tgtEl>
                                        <p:attrNameLst>
                                          <p:attrName>ppt_x</p:attrName>
                                        </p:attrNameLst>
                                      </p:cBhvr>
                                      <p:tavLst>
                                        <p:tav tm="0">
                                          <p:val>
                                            <p:strVal val="#ppt_x"/>
                                          </p:val>
                                        </p:tav>
                                        <p:tav tm="100000">
                                          <p:val>
                                            <p:strVal val="#ppt_x"/>
                                          </p:val>
                                        </p:tav>
                                      </p:tavLst>
                                    </p:anim>
                                    <p:anim calcmode="lin" valueType="num">
                                      <p:cBhvr>
                                        <p:cTn id="59" dur="1000" fill="hold"/>
                                        <p:tgtEl>
                                          <p:spTgt spid="37"/>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1000"/>
                                        <p:tgtEl>
                                          <p:spTgt spid="38"/>
                                        </p:tgtEl>
                                      </p:cBhvr>
                                    </p:animEffect>
                                    <p:anim calcmode="lin" valueType="num">
                                      <p:cBhvr>
                                        <p:cTn id="63" dur="1000" fill="hold"/>
                                        <p:tgtEl>
                                          <p:spTgt spid="38"/>
                                        </p:tgtEl>
                                        <p:attrNameLst>
                                          <p:attrName>ppt_x</p:attrName>
                                        </p:attrNameLst>
                                      </p:cBhvr>
                                      <p:tavLst>
                                        <p:tav tm="0">
                                          <p:val>
                                            <p:strVal val="#ppt_x"/>
                                          </p:val>
                                        </p:tav>
                                        <p:tav tm="100000">
                                          <p:val>
                                            <p:strVal val="#ppt_x"/>
                                          </p:val>
                                        </p:tav>
                                      </p:tavLst>
                                    </p:anim>
                                    <p:anim calcmode="lin" valueType="num">
                                      <p:cBhvr>
                                        <p:cTn id="64" dur="1000" fill="hold"/>
                                        <p:tgtEl>
                                          <p:spTgt spid="38"/>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1000"/>
                                        <p:tgtEl>
                                          <p:spTgt spid="41"/>
                                        </p:tgtEl>
                                      </p:cBhvr>
                                    </p:animEffect>
                                    <p:anim calcmode="lin" valueType="num">
                                      <p:cBhvr>
                                        <p:cTn id="68" dur="1000" fill="hold"/>
                                        <p:tgtEl>
                                          <p:spTgt spid="41"/>
                                        </p:tgtEl>
                                        <p:attrNameLst>
                                          <p:attrName>ppt_x</p:attrName>
                                        </p:attrNameLst>
                                      </p:cBhvr>
                                      <p:tavLst>
                                        <p:tav tm="0">
                                          <p:val>
                                            <p:strVal val="#ppt_x"/>
                                          </p:val>
                                        </p:tav>
                                        <p:tav tm="100000">
                                          <p:val>
                                            <p:strVal val="#ppt_x"/>
                                          </p:val>
                                        </p:tav>
                                      </p:tavLst>
                                    </p:anim>
                                    <p:anim calcmode="lin" valueType="num">
                                      <p:cBhvr>
                                        <p:cTn id="69" dur="1000" fill="hold"/>
                                        <p:tgtEl>
                                          <p:spTgt spid="41"/>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fade">
                                      <p:cBhvr>
                                        <p:cTn id="72" dur="1000"/>
                                        <p:tgtEl>
                                          <p:spTgt spid="43"/>
                                        </p:tgtEl>
                                      </p:cBhvr>
                                    </p:animEffect>
                                    <p:anim calcmode="lin" valueType="num">
                                      <p:cBhvr>
                                        <p:cTn id="73" dur="1000" fill="hold"/>
                                        <p:tgtEl>
                                          <p:spTgt spid="43"/>
                                        </p:tgtEl>
                                        <p:attrNameLst>
                                          <p:attrName>ppt_x</p:attrName>
                                        </p:attrNameLst>
                                      </p:cBhvr>
                                      <p:tavLst>
                                        <p:tav tm="0">
                                          <p:val>
                                            <p:strVal val="#ppt_x"/>
                                          </p:val>
                                        </p:tav>
                                        <p:tav tm="100000">
                                          <p:val>
                                            <p:strVal val="#ppt_x"/>
                                          </p:val>
                                        </p:tav>
                                      </p:tavLst>
                                    </p:anim>
                                    <p:anim calcmode="lin" valueType="num">
                                      <p:cBhvr>
                                        <p:cTn id="74" dur="1000" fill="hold"/>
                                        <p:tgtEl>
                                          <p:spTgt spid="43"/>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1000"/>
                                        <p:tgtEl>
                                          <p:spTgt spid="45"/>
                                        </p:tgtEl>
                                      </p:cBhvr>
                                    </p:animEffect>
                                    <p:anim calcmode="lin" valueType="num">
                                      <p:cBhvr>
                                        <p:cTn id="78" dur="1000" fill="hold"/>
                                        <p:tgtEl>
                                          <p:spTgt spid="45"/>
                                        </p:tgtEl>
                                        <p:attrNameLst>
                                          <p:attrName>ppt_x</p:attrName>
                                        </p:attrNameLst>
                                      </p:cBhvr>
                                      <p:tavLst>
                                        <p:tav tm="0">
                                          <p:val>
                                            <p:strVal val="#ppt_x"/>
                                          </p:val>
                                        </p:tav>
                                        <p:tav tm="100000">
                                          <p:val>
                                            <p:strVal val="#ppt_x"/>
                                          </p:val>
                                        </p:tav>
                                      </p:tavLst>
                                    </p:anim>
                                    <p:anim calcmode="lin" valueType="num">
                                      <p:cBhvr>
                                        <p:cTn id="79"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animBg="1"/>
      <p:bldP spid="32" grpId="0" animBg="1"/>
      <p:bldP spid="33" grpId="0" animBg="1"/>
      <p:bldP spid="34" grpId="0" animBg="1"/>
      <p:bldP spid="35" grpId="0" animBg="1"/>
      <p:bldP spid="26" grpId="0"/>
      <p:bldP spid="37" grpId="0"/>
      <p:bldP spid="3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rallelogram 4"/>
          <p:cNvSpPr/>
          <p:nvPr/>
        </p:nvSpPr>
        <p:spPr>
          <a:xfrm>
            <a:off x="1454370" y="2436564"/>
            <a:ext cx="922283" cy="662152"/>
          </a:xfrm>
          <a:prstGeom prst="parallelogram">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7" name="Straight Arrow Connector 6"/>
          <p:cNvCxnSpPr/>
          <p:nvPr/>
        </p:nvCxnSpPr>
        <p:spPr>
          <a:xfrm flipV="1">
            <a:off x="2376652" y="2767641"/>
            <a:ext cx="1180049" cy="22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4694183" y="2767641"/>
            <a:ext cx="1371600" cy="22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187965" y="2525265"/>
            <a:ext cx="1746128" cy="1061829"/>
          </a:xfrm>
          <a:prstGeom prst="rect">
            <a:avLst/>
          </a:prstGeom>
          <a:noFill/>
        </p:spPr>
        <p:txBody>
          <a:bodyPr wrap="square" rtlCol="0">
            <a:spAutoFit/>
          </a:bodyPr>
          <a:lstStyle/>
          <a:p>
            <a:r>
              <a:rPr lang="en-US" sz="2100" dirty="0" err="1"/>
              <a:t>Sẽ</a:t>
            </a:r>
            <a:r>
              <a:rPr lang="en-US" sz="2100" dirty="0"/>
              <a:t> </a:t>
            </a:r>
            <a:r>
              <a:rPr lang="en-US" sz="2100" dirty="0" err="1"/>
              <a:t>thuộc</a:t>
            </a:r>
            <a:r>
              <a:rPr lang="en-US" sz="2100" dirty="0"/>
              <a:t> </a:t>
            </a:r>
            <a:r>
              <a:rPr lang="en-US" sz="2100" dirty="0" err="1"/>
              <a:t>nhóm</a:t>
            </a:r>
            <a:r>
              <a:rPr lang="en-US" sz="2100" dirty="0"/>
              <a:t> </a:t>
            </a:r>
            <a:r>
              <a:rPr lang="en-US" sz="2100" dirty="0" err="1"/>
              <a:t>nào</a:t>
            </a:r>
            <a:r>
              <a:rPr lang="en-US" sz="2100" dirty="0"/>
              <a:t> ???</a:t>
            </a:r>
          </a:p>
        </p:txBody>
      </p:sp>
      <p:sp>
        <p:nvSpPr>
          <p:cNvPr id="11" name="TextBox 10"/>
          <p:cNvSpPr txBox="1"/>
          <p:nvPr/>
        </p:nvSpPr>
        <p:spPr>
          <a:xfrm>
            <a:off x="3066585" y="3609439"/>
            <a:ext cx="2594004" cy="415498"/>
          </a:xfrm>
          <a:prstGeom prst="rect">
            <a:avLst/>
          </a:prstGeom>
          <a:noFill/>
        </p:spPr>
        <p:txBody>
          <a:bodyPr wrap="square" rtlCol="0">
            <a:spAutoFit/>
          </a:bodyPr>
          <a:lstStyle/>
          <a:p>
            <a:r>
              <a:rPr lang="en-US" sz="2100" b="1" dirty="0" err="1"/>
              <a:t>Mô</a:t>
            </a:r>
            <a:r>
              <a:rPr lang="en-US" sz="2100" b="1" dirty="0"/>
              <a:t> </a:t>
            </a:r>
            <a:r>
              <a:rPr lang="en-US" sz="2100" b="1" dirty="0" err="1"/>
              <a:t>hình</a:t>
            </a:r>
            <a:r>
              <a:rPr lang="en-US" sz="2100" b="1" dirty="0"/>
              <a:t> </a:t>
            </a:r>
            <a:r>
              <a:rPr lang="en-US" sz="2100" b="1" dirty="0" err="1"/>
              <a:t>dự</a:t>
            </a:r>
            <a:r>
              <a:rPr lang="en-US" sz="2100" b="1" dirty="0"/>
              <a:t> </a:t>
            </a:r>
            <a:r>
              <a:rPr lang="en-US" sz="2100" b="1" dirty="0" err="1"/>
              <a:t>đoán</a:t>
            </a:r>
            <a:r>
              <a:rPr lang="en-US" sz="2100" b="1" dirty="0"/>
              <a:t> </a:t>
            </a:r>
          </a:p>
        </p:txBody>
      </p:sp>
      <p:pic>
        <p:nvPicPr>
          <p:cNvPr id="5122" name="Picture 2" descr="23312165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1198" y="1849511"/>
            <a:ext cx="1714500" cy="171450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853069" y="3298934"/>
            <a:ext cx="1263454" cy="338554"/>
          </a:xfrm>
          <a:prstGeom prst="rect">
            <a:avLst/>
          </a:prstGeom>
          <a:noFill/>
        </p:spPr>
        <p:txBody>
          <a:bodyPr wrap="square" rtlCol="0">
            <a:spAutoFit/>
          </a:bodyPr>
          <a:lstStyle/>
          <a:p>
            <a:r>
              <a:rPr lang="en-US" sz="1600" dirty="0" err="1">
                <a:latin typeface="Times New Roman" panose="02020603050405020304" pitchFamily="18" charset="0"/>
                <a:cs typeface="Times New Roman" panose="02020603050405020304" pitchFamily="18" charset="0"/>
              </a:rPr>
              <a:t>Dữ</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liệu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mới</a:t>
            </a:r>
            <a:endParaRPr lang="en-US" sz="1600" dirty="0">
              <a:latin typeface="Times New Roman" panose="02020603050405020304" pitchFamily="18" charset="0"/>
              <a:cs typeface="Times New Roman" panose="02020603050405020304" pitchFamily="18" charset="0"/>
            </a:endParaRPr>
          </a:p>
        </p:txBody>
      </p:sp>
      <p:sp>
        <p:nvSpPr>
          <p:cNvPr id="15" name="TextBox 14"/>
          <p:cNvSpPr txBox="1"/>
          <p:nvPr/>
        </p:nvSpPr>
        <p:spPr>
          <a:xfrm>
            <a:off x="748550" y="1261605"/>
            <a:ext cx="5914304" cy="369332"/>
          </a:xfrm>
          <a:prstGeom prst="rect">
            <a:avLst/>
          </a:prstGeom>
          <a:noFill/>
        </p:spPr>
        <p:txBody>
          <a:bodyPr wrap="square" rtlCol="0">
            <a:spAutoFit/>
          </a:bodyPr>
          <a:lstStyle/>
          <a:p>
            <a:r>
              <a:rPr lang="en-US" sz="1800" dirty="0" err="1">
                <a:latin typeface="Times New Roman" panose="02020603050405020304" pitchFamily="18" charset="0"/>
                <a:cs typeface="Times New Roman" panose="02020603050405020304" pitchFamily="18" charset="0"/>
              </a:rPr>
              <a:t>Màu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xanh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lá</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cây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có</a:t>
            </a:r>
            <a:r>
              <a:rPr lang="en-US" sz="1800" dirty="0">
                <a:latin typeface="Times New Roman" panose="02020603050405020304" pitchFamily="18" charset="0"/>
                <a:cs typeface="Times New Roman" panose="02020603050405020304" pitchFamily="18" charset="0"/>
              </a:rPr>
              <a:t> 4 </a:t>
            </a:r>
            <a:r>
              <a:rPr lang="en-US" sz="1800" dirty="0" err="1">
                <a:latin typeface="Times New Roman" panose="02020603050405020304" pitchFamily="18" charset="0"/>
                <a:cs typeface="Times New Roman" panose="02020603050405020304" pitchFamily="18" charset="0"/>
              </a:rPr>
              <a:t>cạnh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có</a:t>
            </a:r>
            <a:r>
              <a:rPr lang="en-US" sz="1800" dirty="0">
                <a:latin typeface="Times New Roman" panose="02020603050405020304" pitchFamily="18" charset="0"/>
                <a:cs typeface="Times New Roman" panose="02020603050405020304" pitchFamily="18" charset="0"/>
              </a:rPr>
              <a:t> 4 </a:t>
            </a:r>
            <a:r>
              <a:rPr lang="en-US" sz="1800" dirty="0" err="1">
                <a:latin typeface="Times New Roman" panose="02020603050405020304" pitchFamily="18" charset="0"/>
                <a:cs typeface="Times New Roman" panose="02020603050405020304" pitchFamily="18" charset="0"/>
              </a:rPr>
              <a:t>góc</a:t>
            </a:r>
            <a:r>
              <a:rPr lang="en-US" sz="1800" dirty="0">
                <a:latin typeface="Times New Roman" panose="02020603050405020304" pitchFamily="18" charset="0"/>
                <a:cs typeface="Times New Roman" panose="02020603050405020304" pitchFamily="18" charset="0"/>
              </a:rPr>
              <a:t>.</a:t>
            </a:r>
          </a:p>
        </p:txBody>
      </p:sp>
      <p:sp>
        <p:nvSpPr>
          <p:cNvPr id="12" name="Title 1"/>
          <p:cNvSpPr txBox="1">
            <a:spLocks/>
          </p:cNvSpPr>
          <p:nvPr/>
        </p:nvSpPr>
        <p:spPr>
          <a:xfrm>
            <a:off x="313621" y="223024"/>
            <a:ext cx="8520600" cy="595888"/>
          </a:xfrm>
          <a:prstGeom prst="rect">
            <a:avLst/>
          </a:prstGeom>
          <a:noFill/>
          <a:ln>
            <a:noFill/>
          </a:ln>
        </p:spPr>
        <p:txBody>
          <a:bodyPr spcFirstLastPara="1" wrap="square" lIns="91425" tIns="91425" rIns="91425" bIns="91425" anchor="t" anchorCtr="0">
            <a:normAutofit fontScale="90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r>
              <a:rPr lang="en-US" dirty="0" err="1" smtClean="0"/>
              <a:t>Học</a:t>
            </a:r>
            <a:r>
              <a:rPr lang="en-US" dirty="0" smtClean="0"/>
              <a:t> </a:t>
            </a:r>
            <a:r>
              <a:rPr lang="en-US" dirty="0" err="1" smtClean="0"/>
              <a:t>không</a:t>
            </a:r>
            <a:r>
              <a:rPr lang="en-US" dirty="0" smtClean="0"/>
              <a:t> </a:t>
            </a:r>
            <a:r>
              <a:rPr lang="en-US" dirty="0" err="1" smtClean="0"/>
              <a:t>giám</a:t>
            </a:r>
            <a:r>
              <a:rPr lang="en-US" dirty="0" smtClean="0"/>
              <a:t> </a:t>
            </a:r>
            <a:r>
              <a:rPr lang="en-US" dirty="0" err="1" smtClean="0"/>
              <a:t>sát</a:t>
            </a:r>
            <a:endParaRPr lang="en-US" dirty="0"/>
          </a:p>
        </p:txBody>
      </p:sp>
    </p:spTree>
    <p:extLst>
      <p:ext uri="{BB962C8B-B14F-4D97-AF65-F5344CB8AC3E}">
        <p14:creationId xmlns:p14="http://schemas.microsoft.com/office/powerpoint/2010/main" val="4083059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1700" y="864220"/>
            <a:ext cx="8520600" cy="3704805"/>
          </a:xfrm>
        </p:spPr>
        <p:txBody>
          <a:bodyPr>
            <a:noAutofit/>
          </a:bodyPr>
          <a:lstStyle/>
          <a:p>
            <a:pPr algn="just"/>
            <a:r>
              <a:rPr lang="vi-VN" dirty="0">
                <a:solidFill>
                  <a:schemeClr val="bg2">
                    <a:lumMod val="50000"/>
                  </a:schemeClr>
                </a:solidFill>
                <a:latin typeface="+mj-lt"/>
              </a:rPr>
              <a:t>Học không giám sát là một lớp mô hình học sử dụng một thuật toán để mô tả hoặc trích xuất ra các mối quan hệ tiềm ẩn trong dữ liệu. </a:t>
            </a:r>
            <a:endParaRPr lang="en-US" dirty="0" smtClean="0">
              <a:solidFill>
                <a:schemeClr val="bg2">
                  <a:lumMod val="50000"/>
                </a:schemeClr>
              </a:solidFill>
              <a:latin typeface="+mj-lt"/>
            </a:endParaRPr>
          </a:p>
          <a:p>
            <a:pPr algn="just"/>
            <a:r>
              <a:rPr lang="vi-VN" dirty="0" smtClean="0">
                <a:solidFill>
                  <a:schemeClr val="bg2">
                    <a:lumMod val="50000"/>
                  </a:schemeClr>
                </a:solidFill>
                <a:latin typeface="+mj-lt"/>
              </a:rPr>
              <a:t>Khác </a:t>
            </a:r>
            <a:r>
              <a:rPr lang="vi-VN" dirty="0">
                <a:solidFill>
                  <a:schemeClr val="bg2">
                    <a:lumMod val="50000"/>
                  </a:schemeClr>
                </a:solidFill>
                <a:latin typeface="+mj-lt"/>
              </a:rPr>
              <a:t>với học có giám sát, </a:t>
            </a:r>
            <a:r>
              <a:rPr lang="vi-VN" b="1" dirty="0">
                <a:solidFill>
                  <a:srgbClr val="FF0000"/>
                </a:solidFill>
                <a:latin typeface="+mj-lt"/>
              </a:rPr>
              <a:t>học không giám sát </a:t>
            </a:r>
            <a:r>
              <a:rPr lang="vi-VN" dirty="0">
                <a:solidFill>
                  <a:schemeClr val="bg2">
                    <a:lumMod val="50000"/>
                  </a:schemeClr>
                </a:solidFill>
                <a:latin typeface="+mj-lt"/>
              </a:rPr>
              <a:t>chỉ thực thi trên </a:t>
            </a:r>
            <a:r>
              <a:rPr lang="vi-VN" b="1" dirty="0">
                <a:solidFill>
                  <a:srgbClr val="FF0000"/>
                </a:solidFill>
                <a:latin typeface="+mj-lt"/>
              </a:rPr>
              <a:t>dữ liệu đầu vào không cần các thuộc tính nhãn</a:t>
            </a:r>
            <a:r>
              <a:rPr lang="vi-VN" dirty="0">
                <a:solidFill>
                  <a:schemeClr val="bg2">
                    <a:lumMod val="50000"/>
                  </a:schemeClr>
                </a:solidFill>
                <a:latin typeface="+mj-lt"/>
              </a:rPr>
              <a:t>, hoặc mục tiêu của việc học. </a:t>
            </a:r>
            <a:r>
              <a:rPr lang="vi-VN" dirty="0" smtClean="0">
                <a:solidFill>
                  <a:schemeClr val="bg2">
                    <a:lumMod val="50000"/>
                  </a:schemeClr>
                </a:solidFill>
                <a:latin typeface="+mj-lt"/>
              </a:rPr>
              <a:t>Tức </a:t>
            </a:r>
            <a:r>
              <a:rPr lang="vi-VN" dirty="0">
                <a:solidFill>
                  <a:schemeClr val="bg2">
                    <a:lumMod val="50000"/>
                  </a:schemeClr>
                </a:solidFill>
                <a:latin typeface="+mj-lt"/>
              </a:rPr>
              <a:t>là không hề được cung cấp trước một kiến thức nào trước trừ dữ liệu. Các dữ liệu không được “hướng dẫn” trước như trong trường hợp học có giám sát. Các thuật toán cần học được từ dữ liệu mà không hề có bất cứ sự hướng dẫn nào. </a:t>
            </a:r>
            <a:endParaRPr lang="en-US" dirty="0" smtClean="0">
              <a:solidFill>
                <a:schemeClr val="bg2">
                  <a:lumMod val="50000"/>
                </a:schemeClr>
              </a:solidFill>
              <a:latin typeface="+mj-lt"/>
            </a:endParaRPr>
          </a:p>
          <a:p>
            <a:pPr algn="just"/>
            <a:endParaRPr lang="en-US" dirty="0" smtClean="0">
              <a:solidFill>
                <a:schemeClr val="bg2">
                  <a:lumMod val="50000"/>
                </a:schemeClr>
              </a:solidFill>
              <a:latin typeface="+mj-lt"/>
            </a:endParaRPr>
          </a:p>
          <a:p>
            <a:pPr algn="just"/>
            <a:r>
              <a:rPr lang="vi-VN" dirty="0" smtClean="0">
                <a:solidFill>
                  <a:schemeClr val="bg2">
                    <a:lumMod val="50000"/>
                  </a:schemeClr>
                </a:solidFill>
                <a:latin typeface="+mj-lt"/>
              </a:rPr>
              <a:t>Trong </a:t>
            </a:r>
            <a:r>
              <a:rPr lang="vi-VN" dirty="0">
                <a:solidFill>
                  <a:schemeClr val="bg2">
                    <a:lumMod val="50000"/>
                  </a:schemeClr>
                </a:solidFill>
                <a:latin typeface="+mj-lt"/>
              </a:rPr>
              <a:t>thuật toán này, chúng ta không biết được </a:t>
            </a:r>
            <a:r>
              <a:rPr lang="vi-VN" dirty="0" smtClean="0">
                <a:solidFill>
                  <a:schemeClr val="bg2">
                    <a:lumMod val="50000"/>
                  </a:schemeClr>
                </a:solidFill>
                <a:latin typeface="+mj-lt"/>
              </a:rPr>
              <a:t>outcome</a:t>
            </a:r>
            <a:r>
              <a:rPr lang="vi-VN" dirty="0">
                <a:solidFill>
                  <a:schemeClr val="bg2">
                    <a:lumMod val="50000"/>
                  </a:schemeClr>
                </a:solidFill>
                <a:latin typeface="+mj-lt"/>
              </a:rPr>
              <a:t> hay nhãn mà chỉ có dữ liệu đầu vào. Thuật toán unsupervised learning sẽ dựa vào cấu trúc của dữ liệu </a:t>
            </a:r>
            <a:r>
              <a:rPr lang="vi-VN" b="1" dirty="0">
                <a:solidFill>
                  <a:srgbClr val="FF0000"/>
                </a:solidFill>
                <a:latin typeface="+mj-lt"/>
              </a:rPr>
              <a:t>để </a:t>
            </a:r>
            <a:r>
              <a:rPr lang="vi-VN" b="1" dirty="0" smtClean="0">
                <a:solidFill>
                  <a:srgbClr val="FF0000"/>
                </a:solidFill>
                <a:latin typeface="+mj-lt"/>
              </a:rPr>
              <a:t>khám </a:t>
            </a:r>
            <a:r>
              <a:rPr lang="vi-VN" b="1" dirty="0">
                <a:solidFill>
                  <a:srgbClr val="FF0000"/>
                </a:solidFill>
                <a:latin typeface="+mj-lt"/>
              </a:rPr>
              <a:t>phá cấu trúc ẩn trong dữ </a:t>
            </a:r>
            <a:r>
              <a:rPr lang="vi-VN" b="1" dirty="0" smtClean="0">
                <a:solidFill>
                  <a:srgbClr val="FF0000"/>
                </a:solidFill>
                <a:latin typeface="+mj-lt"/>
              </a:rPr>
              <a:t>liệu.</a:t>
            </a:r>
            <a:endParaRPr lang="en-US" b="1" dirty="0">
              <a:solidFill>
                <a:srgbClr val="FF0000"/>
              </a:solidFill>
              <a:latin typeface="+mj-lt"/>
            </a:endParaRPr>
          </a:p>
          <a:p>
            <a:pPr algn="just"/>
            <a:r>
              <a:rPr lang="vi-VN" dirty="0" smtClean="0">
                <a:solidFill>
                  <a:schemeClr val="bg2">
                    <a:lumMod val="50000"/>
                  </a:schemeClr>
                </a:solidFill>
                <a:latin typeface="+mj-lt"/>
              </a:rPr>
              <a:t>Một </a:t>
            </a:r>
            <a:r>
              <a:rPr lang="vi-VN" dirty="0">
                <a:solidFill>
                  <a:schemeClr val="bg2">
                    <a:lumMod val="50000"/>
                  </a:schemeClr>
                </a:solidFill>
                <a:latin typeface="+mj-lt"/>
              </a:rPr>
              <a:t>cách toán học,  Học không giám sát là chúng ta chỉ có dữ liệu X mà không có nhãn Y tương ứng.</a:t>
            </a:r>
            <a:endParaRPr lang="en-US" dirty="0">
              <a:solidFill>
                <a:schemeClr val="bg2">
                  <a:lumMod val="50000"/>
                </a:schemeClr>
              </a:solidFill>
              <a:latin typeface="+mj-lt"/>
            </a:endParaRPr>
          </a:p>
        </p:txBody>
      </p:sp>
      <p:sp>
        <p:nvSpPr>
          <p:cNvPr id="4" name="Title 1"/>
          <p:cNvSpPr txBox="1">
            <a:spLocks/>
          </p:cNvSpPr>
          <p:nvPr/>
        </p:nvSpPr>
        <p:spPr>
          <a:xfrm>
            <a:off x="313621" y="223024"/>
            <a:ext cx="8520600" cy="595888"/>
          </a:xfrm>
          <a:prstGeom prst="rect">
            <a:avLst/>
          </a:prstGeom>
          <a:noFill/>
          <a:ln>
            <a:noFill/>
          </a:ln>
        </p:spPr>
        <p:txBody>
          <a:bodyPr spcFirstLastPara="1" wrap="square" lIns="91425" tIns="91425" rIns="91425" bIns="91425" anchor="t" anchorCtr="0">
            <a:normAutofit fontScale="90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r>
              <a:rPr lang="en-US" dirty="0" err="1" smtClean="0"/>
              <a:t>Học</a:t>
            </a:r>
            <a:r>
              <a:rPr lang="en-US" dirty="0" smtClean="0"/>
              <a:t> </a:t>
            </a:r>
            <a:r>
              <a:rPr lang="en-US" dirty="0" err="1" smtClean="0"/>
              <a:t>không</a:t>
            </a:r>
            <a:r>
              <a:rPr lang="en-US" dirty="0" smtClean="0"/>
              <a:t> </a:t>
            </a:r>
            <a:r>
              <a:rPr lang="en-US" dirty="0" err="1" smtClean="0"/>
              <a:t>giám</a:t>
            </a:r>
            <a:r>
              <a:rPr lang="en-US" dirty="0" smtClean="0"/>
              <a:t> </a:t>
            </a:r>
            <a:r>
              <a:rPr lang="en-US" dirty="0" err="1" smtClean="0"/>
              <a:t>sát</a:t>
            </a:r>
            <a:endParaRPr lang="en-US" dirty="0"/>
          </a:p>
        </p:txBody>
      </p:sp>
    </p:spTree>
    <p:extLst>
      <p:ext uri="{BB962C8B-B14F-4D97-AF65-F5344CB8AC3E}">
        <p14:creationId xmlns:p14="http://schemas.microsoft.com/office/powerpoint/2010/main" val="35597424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276" y="199698"/>
            <a:ext cx="8520600" cy="636643"/>
          </a:xfrm>
        </p:spPr>
        <p:txBody>
          <a:bodyPr>
            <a:normAutofit fontScale="90000"/>
          </a:bodyPr>
          <a:lstStyle/>
          <a:p>
            <a:r>
              <a:rPr lang="en-US" dirty="0" err="1" smtClean="0"/>
              <a:t>Giám</a:t>
            </a:r>
            <a:r>
              <a:rPr lang="en-US" dirty="0" smtClean="0"/>
              <a:t> </a:t>
            </a:r>
            <a:r>
              <a:rPr lang="en-US" dirty="0" err="1" smtClean="0"/>
              <a:t>sát</a:t>
            </a:r>
            <a:r>
              <a:rPr lang="en-US" dirty="0" smtClean="0"/>
              <a:t> </a:t>
            </a:r>
            <a:r>
              <a:rPr lang="en-US" dirty="0" err="1" smtClean="0"/>
              <a:t>và</a:t>
            </a:r>
            <a:r>
              <a:rPr lang="en-US" dirty="0" smtClean="0"/>
              <a:t> </a:t>
            </a:r>
            <a:r>
              <a:rPr lang="en-US" dirty="0" err="1" smtClean="0"/>
              <a:t>không</a:t>
            </a:r>
            <a:r>
              <a:rPr lang="en-US" dirty="0" smtClean="0"/>
              <a:t> </a:t>
            </a:r>
            <a:r>
              <a:rPr lang="en-US" dirty="0" err="1" smtClean="0"/>
              <a:t>giám</a:t>
            </a:r>
            <a:r>
              <a:rPr lang="en-US" dirty="0" smtClean="0"/>
              <a:t> </a:t>
            </a:r>
            <a:r>
              <a:rPr lang="en-US" dirty="0" err="1" smtClean="0"/>
              <a:t>sát</a:t>
            </a:r>
            <a:endParaRPr lang="en-US" dirty="0"/>
          </a:p>
        </p:txBody>
      </p:sp>
      <p:sp>
        <p:nvSpPr>
          <p:cNvPr id="3" name="Content Placeholder 2"/>
          <p:cNvSpPr>
            <a:spLocks noGrp="1"/>
          </p:cNvSpPr>
          <p:nvPr>
            <p:ph idx="1"/>
          </p:nvPr>
        </p:nvSpPr>
        <p:spPr>
          <a:xfrm>
            <a:off x="311700" y="1148576"/>
            <a:ext cx="8520600" cy="3420449"/>
          </a:xfrm>
        </p:spPr>
        <p:txBody>
          <a:bodyPr>
            <a:normAutofit/>
          </a:bodyPr>
          <a:lstStyle/>
          <a:p>
            <a:r>
              <a:rPr lang="vi-VN" dirty="0">
                <a:solidFill>
                  <a:schemeClr val="bg2">
                    <a:lumMod val="50000"/>
                  </a:schemeClr>
                </a:solidFill>
              </a:rPr>
              <a:t>Điểm giống: </a:t>
            </a:r>
            <a:endParaRPr lang="en-US" dirty="0" smtClean="0">
              <a:solidFill>
                <a:schemeClr val="bg2">
                  <a:lumMod val="50000"/>
                </a:schemeClr>
              </a:solidFill>
            </a:endParaRPr>
          </a:p>
          <a:p>
            <a:pPr lvl="1"/>
            <a:r>
              <a:rPr lang="vi-VN" sz="1800" dirty="0" smtClean="0">
                <a:solidFill>
                  <a:schemeClr val="bg2">
                    <a:lumMod val="50000"/>
                  </a:schemeClr>
                </a:solidFill>
              </a:rPr>
              <a:t>Cần </a:t>
            </a:r>
            <a:r>
              <a:rPr lang="vi-VN" sz="1800" dirty="0">
                <a:solidFill>
                  <a:schemeClr val="bg2">
                    <a:lumMod val="50000"/>
                  </a:schemeClr>
                </a:solidFill>
              </a:rPr>
              <a:t>dữ liệu đầu vào để xây dựng mô hình. </a:t>
            </a:r>
            <a:endParaRPr lang="en-US" sz="1800" dirty="0" smtClean="0">
              <a:solidFill>
                <a:schemeClr val="bg2">
                  <a:lumMod val="50000"/>
                </a:schemeClr>
              </a:solidFill>
            </a:endParaRPr>
          </a:p>
          <a:p>
            <a:pPr lvl="1"/>
            <a:r>
              <a:rPr lang="vi-VN" sz="1800" dirty="0" smtClean="0">
                <a:solidFill>
                  <a:schemeClr val="bg2">
                    <a:lumMod val="50000"/>
                  </a:schemeClr>
                </a:solidFill>
              </a:rPr>
              <a:t>Đều </a:t>
            </a:r>
            <a:r>
              <a:rPr lang="vi-VN" sz="1800" dirty="0">
                <a:solidFill>
                  <a:schemeClr val="bg2">
                    <a:lumMod val="50000"/>
                  </a:schemeClr>
                </a:solidFill>
              </a:rPr>
              <a:t>được dùng cho mô hình dự đoán. </a:t>
            </a:r>
            <a:endParaRPr lang="en-US" sz="1800" dirty="0" smtClean="0">
              <a:solidFill>
                <a:schemeClr val="bg2">
                  <a:lumMod val="50000"/>
                </a:schemeClr>
              </a:solidFill>
            </a:endParaRPr>
          </a:p>
          <a:p>
            <a:pPr lvl="1"/>
            <a:endParaRPr lang="en-US" sz="1800" dirty="0" smtClean="0">
              <a:solidFill>
                <a:schemeClr val="bg2">
                  <a:lumMod val="50000"/>
                </a:schemeClr>
              </a:solidFill>
            </a:endParaRPr>
          </a:p>
          <a:p>
            <a:r>
              <a:rPr lang="vi-VN" dirty="0" smtClean="0">
                <a:solidFill>
                  <a:schemeClr val="bg2">
                    <a:lumMod val="50000"/>
                  </a:schemeClr>
                </a:solidFill>
              </a:rPr>
              <a:t>Điểm </a:t>
            </a:r>
            <a:r>
              <a:rPr lang="vi-VN" dirty="0">
                <a:solidFill>
                  <a:schemeClr val="bg2">
                    <a:lumMod val="50000"/>
                  </a:schemeClr>
                </a:solidFill>
              </a:rPr>
              <a:t>khác nhau: </a:t>
            </a:r>
            <a:endParaRPr lang="en-US" dirty="0" smtClean="0">
              <a:solidFill>
                <a:schemeClr val="bg2">
                  <a:lumMod val="50000"/>
                </a:schemeClr>
              </a:solidFill>
            </a:endParaRPr>
          </a:p>
          <a:p>
            <a:pPr lvl="1"/>
            <a:r>
              <a:rPr lang="vi-VN" sz="1800" dirty="0" smtClean="0">
                <a:solidFill>
                  <a:schemeClr val="bg2">
                    <a:lumMod val="50000"/>
                  </a:schemeClr>
                </a:solidFill>
              </a:rPr>
              <a:t>Học </a:t>
            </a:r>
            <a:r>
              <a:rPr lang="vi-VN" sz="1800" dirty="0">
                <a:solidFill>
                  <a:schemeClr val="bg2">
                    <a:lumMod val="50000"/>
                  </a:schemeClr>
                </a:solidFill>
              </a:rPr>
              <a:t>giám sát: Có gắn nhãn/có kết quả tương ứng với dữ liệu thuộc tính. (Có đủ Y và X) </a:t>
            </a:r>
            <a:endParaRPr lang="en-US" sz="1800" dirty="0" smtClean="0">
              <a:solidFill>
                <a:schemeClr val="bg2">
                  <a:lumMod val="50000"/>
                </a:schemeClr>
              </a:solidFill>
            </a:endParaRPr>
          </a:p>
          <a:p>
            <a:pPr lvl="1"/>
            <a:r>
              <a:rPr lang="vi-VN" sz="1800" dirty="0" smtClean="0">
                <a:solidFill>
                  <a:schemeClr val="bg2">
                    <a:lumMod val="50000"/>
                  </a:schemeClr>
                </a:solidFill>
              </a:rPr>
              <a:t>Học </a:t>
            </a:r>
            <a:r>
              <a:rPr lang="vi-VN" sz="1800" dirty="0">
                <a:solidFill>
                  <a:schemeClr val="bg2">
                    <a:lumMod val="50000"/>
                  </a:schemeClr>
                </a:solidFill>
              </a:rPr>
              <a:t>không giám sát. Chỉ có dữ liệu thuộc tính (Chỉ có X)</a:t>
            </a:r>
            <a:endParaRPr lang="en-US" sz="1800" dirty="0">
              <a:solidFill>
                <a:schemeClr val="bg2">
                  <a:lumMod val="50000"/>
                </a:schemeClr>
              </a:solidFill>
            </a:endParaRPr>
          </a:p>
        </p:txBody>
      </p:sp>
    </p:spTree>
    <p:extLst>
      <p:ext uri="{BB962C8B-B14F-4D97-AF65-F5344CB8AC3E}">
        <p14:creationId xmlns:p14="http://schemas.microsoft.com/office/powerpoint/2010/main" val="1621714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24" y="222001"/>
            <a:ext cx="8520600" cy="707400"/>
          </a:xfrm>
        </p:spPr>
        <p:txBody>
          <a:bodyPr>
            <a:normAutofit fontScale="90000"/>
          </a:bodyPr>
          <a:lstStyle/>
          <a:p>
            <a:r>
              <a:rPr lang="en-US" dirty="0" err="1" smtClean="0"/>
              <a:t>Phân</a:t>
            </a:r>
            <a:r>
              <a:rPr lang="en-US" dirty="0" smtClean="0"/>
              <a:t> </a:t>
            </a:r>
            <a:r>
              <a:rPr lang="en-US" dirty="0" err="1" smtClean="0"/>
              <a:t>nhóm</a:t>
            </a:r>
            <a:r>
              <a:rPr lang="en-US" dirty="0" smtClean="0"/>
              <a:t> (</a:t>
            </a:r>
            <a:r>
              <a:rPr lang="en-US" dirty="0" err="1" smtClean="0"/>
              <a:t>cụm</a:t>
            </a:r>
            <a:r>
              <a:rPr lang="en-US" dirty="0" smtClean="0"/>
              <a:t>)</a:t>
            </a:r>
            <a:endParaRPr lang="en-US" dirty="0"/>
          </a:p>
        </p:txBody>
      </p:sp>
      <p:sp>
        <p:nvSpPr>
          <p:cNvPr id="4" name="Content Placeholder 2"/>
          <p:cNvSpPr>
            <a:spLocks noGrp="1"/>
          </p:cNvSpPr>
          <p:nvPr>
            <p:ph idx="1"/>
          </p:nvPr>
        </p:nvSpPr>
        <p:spPr>
          <a:xfrm>
            <a:off x="311150" y="1036638"/>
            <a:ext cx="8521700" cy="3532187"/>
          </a:xfrm>
        </p:spPr>
        <p:txBody>
          <a:bodyPr>
            <a:normAutofit/>
          </a:bodyPr>
          <a:lstStyle/>
          <a:p>
            <a:r>
              <a:rPr lang="en-US" dirty="0">
                <a:solidFill>
                  <a:srgbClr val="002060"/>
                </a:solidFill>
              </a:rPr>
              <a:t>Cho </a:t>
            </a:r>
            <a:r>
              <a:rPr lang="en-US" dirty="0" err="1">
                <a:solidFill>
                  <a:srgbClr val="002060"/>
                </a:solidFill>
              </a:rPr>
              <a:t>ba</a:t>
            </a:r>
            <a:r>
              <a:rPr lang="en-US" dirty="0">
                <a:solidFill>
                  <a:srgbClr val="002060"/>
                </a:solidFill>
              </a:rPr>
              <a:t> </a:t>
            </a:r>
            <a:r>
              <a:rPr lang="en-US" dirty="0" err="1">
                <a:solidFill>
                  <a:srgbClr val="002060"/>
                </a:solidFill>
              </a:rPr>
              <a:t>nhóm</a:t>
            </a:r>
            <a:r>
              <a:rPr lang="en-US" dirty="0">
                <a:solidFill>
                  <a:srgbClr val="002060"/>
                </a:solidFill>
              </a:rPr>
              <a:t> </a:t>
            </a:r>
            <a:r>
              <a:rPr lang="en-US" dirty="0" err="1">
                <a:solidFill>
                  <a:srgbClr val="002060"/>
                </a:solidFill>
              </a:rPr>
              <a:t>về</a:t>
            </a:r>
            <a:r>
              <a:rPr lang="en-US" dirty="0">
                <a:solidFill>
                  <a:srgbClr val="002060"/>
                </a:solidFill>
              </a:rPr>
              <a:t> </a:t>
            </a:r>
            <a:r>
              <a:rPr lang="en-US" dirty="0" err="1">
                <a:solidFill>
                  <a:srgbClr val="002060"/>
                </a:solidFill>
              </a:rPr>
              <a:t>các</a:t>
            </a:r>
            <a:r>
              <a:rPr lang="en-US" dirty="0">
                <a:solidFill>
                  <a:srgbClr val="002060"/>
                </a:solidFill>
              </a:rPr>
              <a:t> </a:t>
            </a:r>
            <a:r>
              <a:rPr lang="en-US" dirty="0" err="1">
                <a:solidFill>
                  <a:srgbClr val="002060"/>
                </a:solidFill>
              </a:rPr>
              <a:t>chủ</a:t>
            </a:r>
            <a:r>
              <a:rPr lang="en-US" dirty="0">
                <a:solidFill>
                  <a:srgbClr val="002060"/>
                </a:solidFill>
              </a:rPr>
              <a:t> </a:t>
            </a:r>
            <a:r>
              <a:rPr lang="en-US" dirty="0" err="1">
                <a:solidFill>
                  <a:srgbClr val="002060"/>
                </a:solidFill>
              </a:rPr>
              <a:t>đề</a:t>
            </a:r>
            <a:r>
              <a:rPr lang="en-US" dirty="0">
                <a:solidFill>
                  <a:srgbClr val="002060"/>
                </a:solidFill>
              </a:rPr>
              <a:t>: Sport, Fashion, Nature. </a:t>
            </a:r>
          </a:p>
          <a:p>
            <a:endParaRPr lang="en-US" dirty="0">
              <a:solidFill>
                <a:srgbClr val="002060"/>
              </a:solidFill>
            </a:endParaRPr>
          </a:p>
          <a:p>
            <a:pPr lvl="1"/>
            <a:r>
              <a:rPr lang="en-US" dirty="0">
                <a:solidFill>
                  <a:srgbClr val="002060"/>
                </a:solidFill>
              </a:rPr>
              <a:t>Sport:    football, volleyball, badminton, table tennis (Ping-Pong)</a:t>
            </a:r>
          </a:p>
          <a:p>
            <a:pPr lvl="1"/>
            <a:r>
              <a:rPr lang="en-US" dirty="0">
                <a:solidFill>
                  <a:srgbClr val="002060"/>
                </a:solidFill>
              </a:rPr>
              <a:t>Fashion: clothes; jeans, sock, hat, shoes</a:t>
            </a:r>
          </a:p>
          <a:p>
            <a:pPr lvl="1"/>
            <a:r>
              <a:rPr lang="en-US" dirty="0">
                <a:solidFill>
                  <a:srgbClr val="002060"/>
                </a:solidFill>
              </a:rPr>
              <a:t>Nature: soil, ocean, wind, human, tree, forest</a:t>
            </a:r>
          </a:p>
          <a:p>
            <a:pPr lvl="1"/>
            <a:endParaRPr lang="en-US" dirty="0">
              <a:solidFill>
                <a:srgbClr val="002060"/>
              </a:solidFill>
            </a:endParaRPr>
          </a:p>
          <a:p>
            <a:r>
              <a:rPr lang="en-US" dirty="0">
                <a:solidFill>
                  <a:srgbClr val="002060"/>
                </a:solidFill>
              </a:rPr>
              <a:t>model, athlete, lion?  </a:t>
            </a:r>
          </a:p>
          <a:p>
            <a:pPr lvl="1"/>
            <a:r>
              <a:rPr lang="en-US" dirty="0">
                <a:solidFill>
                  <a:srgbClr val="002060"/>
                </a:solidFill>
              </a:rPr>
              <a:t>model </a:t>
            </a:r>
            <a:r>
              <a:rPr lang="en-US" dirty="0">
                <a:solidFill>
                  <a:srgbClr val="002060"/>
                </a:solidFill>
                <a:sym typeface="Wingdings" panose="05000000000000000000" pitchFamily="2" charset="2"/>
              </a:rPr>
              <a:t>  Fashion</a:t>
            </a:r>
          </a:p>
          <a:p>
            <a:pPr lvl="1"/>
            <a:r>
              <a:rPr lang="en-US" dirty="0">
                <a:solidFill>
                  <a:srgbClr val="002060"/>
                </a:solidFill>
                <a:sym typeface="Wingdings" panose="05000000000000000000" pitchFamily="2" charset="2"/>
              </a:rPr>
              <a:t>Athlete -&gt; Sport</a:t>
            </a:r>
          </a:p>
          <a:p>
            <a:pPr lvl="1"/>
            <a:r>
              <a:rPr lang="en-US" dirty="0">
                <a:solidFill>
                  <a:srgbClr val="002060"/>
                </a:solidFill>
                <a:sym typeface="Wingdings" panose="05000000000000000000" pitchFamily="2" charset="2"/>
              </a:rPr>
              <a:t>Lion -&gt; Nature </a:t>
            </a:r>
            <a:endParaRPr lang="en-US" dirty="0">
              <a:solidFill>
                <a:srgbClr val="002060"/>
              </a:solidFill>
            </a:endParaRPr>
          </a:p>
          <a:p>
            <a:endParaRPr lang="en-US" dirty="0">
              <a:solidFill>
                <a:srgbClr val="002060"/>
              </a:solidFill>
            </a:endParaRPr>
          </a:p>
          <a:p>
            <a:endParaRPr lang="en-US" dirty="0">
              <a:solidFill>
                <a:srgbClr val="002060"/>
              </a:solidFill>
            </a:endParaRPr>
          </a:p>
          <a:p>
            <a:endParaRPr lang="en-US" dirty="0">
              <a:solidFill>
                <a:srgbClr val="002060"/>
              </a:solidFill>
            </a:endParaRPr>
          </a:p>
        </p:txBody>
      </p:sp>
    </p:spTree>
    <p:extLst>
      <p:ext uri="{BB962C8B-B14F-4D97-AF65-F5344CB8AC3E}">
        <p14:creationId xmlns:p14="http://schemas.microsoft.com/office/powerpoint/2010/main" val="285331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7" end="7"/>
                                            </p:txEl>
                                          </p:spTgt>
                                        </p:tgtEl>
                                        <p:attrNameLst>
                                          <p:attrName>style.visibility</p:attrName>
                                        </p:attrNameLst>
                                      </p:cBhvr>
                                      <p:to>
                                        <p:strVal val="visible"/>
                                      </p:to>
                                    </p:set>
                                    <p:animEffect transition="in" filter="fade">
                                      <p:cBhvr>
                                        <p:cTn id="7" dur="1000"/>
                                        <p:tgtEl>
                                          <p:spTgt spid="4">
                                            <p:txEl>
                                              <p:pRg st="7" end="7"/>
                                            </p:txEl>
                                          </p:spTgt>
                                        </p:tgtEl>
                                      </p:cBhvr>
                                    </p:animEffect>
                                    <p:anim calcmode="lin" valueType="num">
                                      <p:cBhvr>
                                        <p:cTn id="8"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7" end="7"/>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8" end="8"/>
                                            </p:txEl>
                                          </p:spTgt>
                                        </p:tgtEl>
                                        <p:attrNameLst>
                                          <p:attrName>style.visibility</p:attrName>
                                        </p:attrNameLst>
                                      </p:cBhvr>
                                      <p:to>
                                        <p:strVal val="visible"/>
                                      </p:to>
                                    </p:set>
                                    <p:animEffect transition="in" filter="fade">
                                      <p:cBhvr>
                                        <p:cTn id="12" dur="1000"/>
                                        <p:tgtEl>
                                          <p:spTgt spid="4">
                                            <p:txEl>
                                              <p:pRg st="8" end="8"/>
                                            </p:txEl>
                                          </p:spTgt>
                                        </p:tgtEl>
                                      </p:cBhvr>
                                    </p:animEffect>
                                    <p:anim calcmode="lin" valueType="num">
                                      <p:cBhvr>
                                        <p:cTn id="13"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8" end="8"/>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9" end="9"/>
                                            </p:txEl>
                                          </p:spTgt>
                                        </p:tgtEl>
                                        <p:attrNameLst>
                                          <p:attrName>style.visibility</p:attrName>
                                        </p:attrNameLst>
                                      </p:cBhvr>
                                      <p:to>
                                        <p:strVal val="visible"/>
                                      </p:to>
                                    </p:set>
                                    <p:animEffect transition="in" filter="fade">
                                      <p:cBhvr>
                                        <p:cTn id="17" dur="1000"/>
                                        <p:tgtEl>
                                          <p:spTgt spid="4">
                                            <p:txEl>
                                              <p:pRg st="9" end="9"/>
                                            </p:txEl>
                                          </p:spTgt>
                                        </p:tgtEl>
                                      </p:cBhvr>
                                    </p:animEffect>
                                    <p:anim calcmode="lin" valueType="num">
                                      <p:cBhvr>
                                        <p:cTn id="18"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solidFill>
                  <a:srgbClr val="002060"/>
                </a:solidFill>
              </a:rPr>
              <a:t>Love, like, enjoy, passion; dislike, hate , angry, disappointed, frustrated</a:t>
            </a:r>
          </a:p>
          <a:p>
            <a:endParaRPr lang="en-US" dirty="0">
              <a:solidFill>
                <a:srgbClr val="002060"/>
              </a:solidFill>
            </a:endParaRPr>
          </a:p>
          <a:p>
            <a:endParaRPr lang="en-US" dirty="0">
              <a:solidFill>
                <a:srgbClr val="002060"/>
              </a:solidFill>
            </a:endParaRPr>
          </a:p>
          <a:p>
            <a:r>
              <a:rPr lang="en-US" dirty="0" err="1">
                <a:solidFill>
                  <a:srgbClr val="002060"/>
                </a:solidFill>
              </a:rPr>
              <a:t>Nhóm</a:t>
            </a:r>
            <a:r>
              <a:rPr lang="en-US" dirty="0">
                <a:solidFill>
                  <a:srgbClr val="002060"/>
                </a:solidFill>
              </a:rPr>
              <a:t> 1: Love, like, enjoy, passion</a:t>
            </a:r>
          </a:p>
          <a:p>
            <a:r>
              <a:rPr lang="en-US" dirty="0" err="1">
                <a:solidFill>
                  <a:srgbClr val="002060"/>
                </a:solidFill>
              </a:rPr>
              <a:t>Nhóm</a:t>
            </a:r>
            <a:r>
              <a:rPr lang="en-US" dirty="0">
                <a:solidFill>
                  <a:srgbClr val="002060"/>
                </a:solidFill>
              </a:rPr>
              <a:t> 2: dislike, hate, angry, disappointed, frustrated</a:t>
            </a:r>
          </a:p>
          <a:p>
            <a:endParaRPr lang="en-US" dirty="0">
              <a:solidFill>
                <a:srgbClr val="002060"/>
              </a:solidFill>
            </a:endParaRPr>
          </a:p>
          <a:p>
            <a:pPr marL="114300" indent="0">
              <a:buNone/>
            </a:pPr>
            <a:endParaRPr lang="en-US" dirty="0">
              <a:solidFill>
                <a:srgbClr val="002060"/>
              </a:solidFill>
            </a:endParaRPr>
          </a:p>
          <a:p>
            <a:endParaRPr lang="en-US" dirty="0">
              <a:solidFill>
                <a:srgbClr val="002060"/>
              </a:solidFill>
            </a:endParaRPr>
          </a:p>
          <a:p>
            <a:endParaRPr lang="en-US" dirty="0">
              <a:solidFill>
                <a:srgbClr val="002060"/>
              </a:solidFill>
            </a:endParaRPr>
          </a:p>
        </p:txBody>
      </p:sp>
      <p:sp>
        <p:nvSpPr>
          <p:cNvPr id="4" name="Title 1"/>
          <p:cNvSpPr>
            <a:spLocks noGrp="1"/>
          </p:cNvSpPr>
          <p:nvPr>
            <p:ph type="title"/>
          </p:nvPr>
        </p:nvSpPr>
        <p:spPr>
          <a:xfrm>
            <a:off x="306124" y="222001"/>
            <a:ext cx="8520600" cy="707400"/>
          </a:xfrm>
        </p:spPr>
        <p:txBody>
          <a:bodyPr>
            <a:normAutofit fontScale="90000"/>
          </a:bodyPr>
          <a:lstStyle/>
          <a:p>
            <a:r>
              <a:rPr lang="en-US" dirty="0" err="1" smtClean="0"/>
              <a:t>Phân</a:t>
            </a:r>
            <a:r>
              <a:rPr lang="en-US" dirty="0" smtClean="0"/>
              <a:t> </a:t>
            </a:r>
            <a:r>
              <a:rPr lang="en-US" dirty="0" err="1" smtClean="0"/>
              <a:t>nhóm</a:t>
            </a:r>
            <a:r>
              <a:rPr lang="en-US" dirty="0" smtClean="0"/>
              <a:t> (</a:t>
            </a:r>
            <a:r>
              <a:rPr lang="en-US" dirty="0" err="1" smtClean="0"/>
              <a:t>cụm</a:t>
            </a:r>
            <a:r>
              <a:rPr lang="en-US" dirty="0" smtClean="0"/>
              <a:t>)</a:t>
            </a:r>
            <a:endParaRPr lang="en-US" dirty="0"/>
          </a:p>
        </p:txBody>
      </p:sp>
    </p:spTree>
    <p:extLst>
      <p:ext uri="{BB962C8B-B14F-4D97-AF65-F5344CB8AC3E}">
        <p14:creationId xmlns:p14="http://schemas.microsoft.com/office/powerpoint/2010/main" val="5873792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solidFill>
                  <a:srgbClr val="002060"/>
                </a:solidFill>
              </a:rPr>
              <a:t>Ba </a:t>
            </a:r>
            <a:r>
              <a:rPr lang="en-US" dirty="0" err="1">
                <a:solidFill>
                  <a:srgbClr val="002060"/>
                </a:solidFill>
              </a:rPr>
              <a:t>nhóm</a:t>
            </a:r>
            <a:r>
              <a:rPr lang="en-US" dirty="0">
                <a:solidFill>
                  <a:srgbClr val="002060"/>
                </a:solidFill>
              </a:rPr>
              <a:t> </a:t>
            </a:r>
            <a:r>
              <a:rPr lang="en-US" dirty="0" err="1">
                <a:solidFill>
                  <a:srgbClr val="002060"/>
                </a:solidFill>
              </a:rPr>
              <a:t>người</a:t>
            </a:r>
            <a:r>
              <a:rPr lang="en-US" dirty="0">
                <a:solidFill>
                  <a:srgbClr val="002060"/>
                </a:solidFill>
              </a:rPr>
              <a:t> </a:t>
            </a:r>
            <a:r>
              <a:rPr lang="en-US" dirty="0" err="1">
                <a:solidFill>
                  <a:srgbClr val="002060"/>
                </a:solidFill>
              </a:rPr>
              <a:t>đến</a:t>
            </a:r>
            <a:r>
              <a:rPr lang="en-US" dirty="0">
                <a:solidFill>
                  <a:srgbClr val="002060"/>
                </a:solidFill>
              </a:rPr>
              <a:t> </a:t>
            </a:r>
            <a:r>
              <a:rPr lang="en-US" dirty="0" err="1">
                <a:solidFill>
                  <a:srgbClr val="002060"/>
                </a:solidFill>
              </a:rPr>
              <a:t>từ</a:t>
            </a:r>
            <a:r>
              <a:rPr lang="en-US" dirty="0">
                <a:solidFill>
                  <a:srgbClr val="002060"/>
                </a:solidFill>
              </a:rPr>
              <a:t> 3 </a:t>
            </a:r>
            <a:r>
              <a:rPr lang="en-US" dirty="0" err="1">
                <a:solidFill>
                  <a:srgbClr val="002060"/>
                </a:solidFill>
              </a:rPr>
              <a:t>vùng</a:t>
            </a:r>
            <a:r>
              <a:rPr lang="en-US" dirty="0">
                <a:solidFill>
                  <a:srgbClr val="002060"/>
                </a:solidFill>
              </a:rPr>
              <a:t> </a:t>
            </a:r>
            <a:r>
              <a:rPr lang="en-US" dirty="0" err="1">
                <a:solidFill>
                  <a:srgbClr val="002060"/>
                </a:solidFill>
              </a:rPr>
              <a:t>miền</a:t>
            </a:r>
            <a:r>
              <a:rPr lang="en-US" dirty="0">
                <a:solidFill>
                  <a:srgbClr val="002060"/>
                </a:solidFill>
              </a:rPr>
              <a:t> </a:t>
            </a:r>
            <a:r>
              <a:rPr lang="en-US" dirty="0" err="1">
                <a:solidFill>
                  <a:srgbClr val="002060"/>
                </a:solidFill>
              </a:rPr>
              <a:t>khác</a:t>
            </a:r>
            <a:r>
              <a:rPr lang="en-US" dirty="0">
                <a:solidFill>
                  <a:srgbClr val="002060"/>
                </a:solidFill>
              </a:rPr>
              <a:t> </a:t>
            </a:r>
            <a:r>
              <a:rPr lang="en-US" dirty="0" err="1">
                <a:solidFill>
                  <a:srgbClr val="002060"/>
                </a:solidFill>
              </a:rPr>
              <a:t>nhau</a:t>
            </a:r>
            <a:r>
              <a:rPr lang="en-US" dirty="0">
                <a:solidFill>
                  <a:srgbClr val="002060"/>
                </a:solidFill>
              </a:rPr>
              <a:t>?</a:t>
            </a:r>
          </a:p>
          <a:p>
            <a:pPr lvl="1"/>
            <a:r>
              <a:rPr lang="en-US" dirty="0">
                <a:solidFill>
                  <a:srgbClr val="002060"/>
                </a:solidFill>
              </a:rPr>
              <a:t> </a:t>
            </a:r>
            <a:r>
              <a:rPr lang="en-US" sz="1600" dirty="0" smtClean="0">
                <a:solidFill>
                  <a:srgbClr val="002060"/>
                </a:solidFill>
              </a:rPr>
              <a:t>1 </a:t>
            </a:r>
            <a:r>
              <a:rPr lang="en-US" sz="1600" dirty="0" err="1">
                <a:solidFill>
                  <a:srgbClr val="002060"/>
                </a:solidFill>
              </a:rPr>
              <a:t>Nhóm</a:t>
            </a:r>
            <a:r>
              <a:rPr lang="en-US" sz="1600" dirty="0">
                <a:solidFill>
                  <a:srgbClr val="002060"/>
                </a:solidFill>
              </a:rPr>
              <a:t> </a:t>
            </a:r>
            <a:r>
              <a:rPr lang="en-US" sz="1600" dirty="0" err="1">
                <a:solidFill>
                  <a:srgbClr val="002060"/>
                </a:solidFill>
              </a:rPr>
              <a:t>đến</a:t>
            </a:r>
            <a:r>
              <a:rPr lang="en-US" sz="1600" dirty="0">
                <a:solidFill>
                  <a:srgbClr val="002060"/>
                </a:solidFill>
              </a:rPr>
              <a:t> </a:t>
            </a:r>
            <a:r>
              <a:rPr lang="en-US" sz="1600" dirty="0" err="1">
                <a:solidFill>
                  <a:srgbClr val="002060"/>
                </a:solidFill>
              </a:rPr>
              <a:t>từ</a:t>
            </a:r>
            <a:r>
              <a:rPr lang="en-US" sz="1600" dirty="0">
                <a:solidFill>
                  <a:srgbClr val="002060"/>
                </a:solidFill>
              </a:rPr>
              <a:t> </a:t>
            </a:r>
            <a:r>
              <a:rPr lang="en-US" sz="1600" dirty="0" err="1">
                <a:solidFill>
                  <a:srgbClr val="002060"/>
                </a:solidFill>
              </a:rPr>
              <a:t>Miền</a:t>
            </a:r>
            <a:r>
              <a:rPr lang="en-US" sz="1600" dirty="0">
                <a:solidFill>
                  <a:srgbClr val="002060"/>
                </a:solidFill>
              </a:rPr>
              <a:t> Nam</a:t>
            </a:r>
          </a:p>
          <a:p>
            <a:pPr lvl="1"/>
            <a:r>
              <a:rPr lang="en-US" sz="1600" dirty="0">
                <a:solidFill>
                  <a:srgbClr val="002060"/>
                </a:solidFill>
              </a:rPr>
              <a:t> </a:t>
            </a:r>
            <a:r>
              <a:rPr lang="en-US" sz="1600" dirty="0" smtClean="0">
                <a:solidFill>
                  <a:srgbClr val="002060"/>
                </a:solidFill>
              </a:rPr>
              <a:t>1 </a:t>
            </a:r>
            <a:r>
              <a:rPr lang="en-US" sz="1600" dirty="0" err="1">
                <a:solidFill>
                  <a:srgbClr val="002060"/>
                </a:solidFill>
              </a:rPr>
              <a:t>Nhóm</a:t>
            </a:r>
            <a:r>
              <a:rPr lang="en-US" sz="1600" dirty="0">
                <a:solidFill>
                  <a:srgbClr val="002060"/>
                </a:solidFill>
              </a:rPr>
              <a:t> </a:t>
            </a:r>
            <a:r>
              <a:rPr lang="en-US" sz="1600" dirty="0" err="1">
                <a:solidFill>
                  <a:srgbClr val="002060"/>
                </a:solidFill>
              </a:rPr>
              <a:t>đến</a:t>
            </a:r>
            <a:r>
              <a:rPr lang="en-US" sz="1600" dirty="0">
                <a:solidFill>
                  <a:srgbClr val="002060"/>
                </a:solidFill>
              </a:rPr>
              <a:t> </a:t>
            </a:r>
            <a:r>
              <a:rPr lang="en-US" sz="1600" dirty="0" err="1">
                <a:solidFill>
                  <a:srgbClr val="002060"/>
                </a:solidFill>
              </a:rPr>
              <a:t>từ</a:t>
            </a:r>
            <a:r>
              <a:rPr lang="en-US" sz="1600" dirty="0">
                <a:solidFill>
                  <a:srgbClr val="002060"/>
                </a:solidFill>
              </a:rPr>
              <a:t> </a:t>
            </a:r>
            <a:r>
              <a:rPr lang="en-US" sz="1600" dirty="0" err="1">
                <a:solidFill>
                  <a:srgbClr val="002060"/>
                </a:solidFill>
              </a:rPr>
              <a:t>Miền</a:t>
            </a:r>
            <a:r>
              <a:rPr lang="en-US" sz="1600" dirty="0">
                <a:solidFill>
                  <a:srgbClr val="002060"/>
                </a:solidFill>
              </a:rPr>
              <a:t> </a:t>
            </a:r>
            <a:r>
              <a:rPr lang="en-US" sz="1600" dirty="0" err="1">
                <a:solidFill>
                  <a:srgbClr val="002060"/>
                </a:solidFill>
              </a:rPr>
              <a:t>Trung</a:t>
            </a:r>
            <a:endParaRPr lang="en-US" sz="1600" dirty="0">
              <a:solidFill>
                <a:srgbClr val="002060"/>
              </a:solidFill>
            </a:endParaRPr>
          </a:p>
          <a:p>
            <a:pPr lvl="1"/>
            <a:r>
              <a:rPr lang="en-US" sz="1600" dirty="0">
                <a:solidFill>
                  <a:srgbClr val="002060"/>
                </a:solidFill>
              </a:rPr>
              <a:t> </a:t>
            </a:r>
            <a:r>
              <a:rPr lang="en-US" sz="1600" dirty="0" smtClean="0">
                <a:solidFill>
                  <a:srgbClr val="002060"/>
                </a:solidFill>
              </a:rPr>
              <a:t>1 </a:t>
            </a:r>
            <a:r>
              <a:rPr lang="en-US" sz="1600" dirty="0" err="1">
                <a:solidFill>
                  <a:srgbClr val="002060"/>
                </a:solidFill>
              </a:rPr>
              <a:t>Nhóm</a:t>
            </a:r>
            <a:r>
              <a:rPr lang="en-US" sz="1600" dirty="0">
                <a:solidFill>
                  <a:srgbClr val="002060"/>
                </a:solidFill>
              </a:rPr>
              <a:t> </a:t>
            </a:r>
            <a:r>
              <a:rPr lang="en-US" sz="1600" dirty="0" err="1">
                <a:solidFill>
                  <a:srgbClr val="002060"/>
                </a:solidFill>
              </a:rPr>
              <a:t>đến</a:t>
            </a:r>
            <a:r>
              <a:rPr lang="en-US" sz="1600" dirty="0">
                <a:solidFill>
                  <a:srgbClr val="002060"/>
                </a:solidFill>
              </a:rPr>
              <a:t> </a:t>
            </a:r>
            <a:r>
              <a:rPr lang="en-US" sz="1600" dirty="0" err="1">
                <a:solidFill>
                  <a:srgbClr val="002060"/>
                </a:solidFill>
              </a:rPr>
              <a:t>từ</a:t>
            </a:r>
            <a:r>
              <a:rPr lang="en-US" sz="1600" dirty="0">
                <a:solidFill>
                  <a:srgbClr val="002060"/>
                </a:solidFill>
              </a:rPr>
              <a:t> </a:t>
            </a:r>
            <a:r>
              <a:rPr lang="en-US" sz="1600" dirty="0" err="1">
                <a:solidFill>
                  <a:srgbClr val="002060"/>
                </a:solidFill>
              </a:rPr>
              <a:t>Thái</a:t>
            </a:r>
            <a:r>
              <a:rPr lang="en-US" sz="1600" dirty="0">
                <a:solidFill>
                  <a:srgbClr val="002060"/>
                </a:solidFill>
              </a:rPr>
              <a:t> </a:t>
            </a:r>
            <a:r>
              <a:rPr lang="en-US" sz="1600" dirty="0" err="1">
                <a:solidFill>
                  <a:srgbClr val="002060"/>
                </a:solidFill>
              </a:rPr>
              <a:t>bình</a:t>
            </a:r>
            <a:r>
              <a:rPr lang="en-US" sz="1600" dirty="0">
                <a:solidFill>
                  <a:srgbClr val="002060"/>
                </a:solidFill>
              </a:rPr>
              <a:t> </a:t>
            </a:r>
          </a:p>
          <a:p>
            <a:endParaRPr lang="en-US" dirty="0">
              <a:solidFill>
                <a:srgbClr val="002060"/>
              </a:solidFill>
            </a:endParaRPr>
          </a:p>
          <a:p>
            <a:r>
              <a:rPr lang="en-US" dirty="0" err="1">
                <a:solidFill>
                  <a:srgbClr val="002060"/>
                </a:solidFill>
              </a:rPr>
              <a:t>Làm</a:t>
            </a:r>
            <a:r>
              <a:rPr lang="en-US" dirty="0">
                <a:solidFill>
                  <a:srgbClr val="002060"/>
                </a:solidFill>
              </a:rPr>
              <a:t> </a:t>
            </a:r>
            <a:r>
              <a:rPr lang="en-US" dirty="0" err="1">
                <a:solidFill>
                  <a:srgbClr val="002060"/>
                </a:solidFill>
              </a:rPr>
              <a:t>thế</a:t>
            </a:r>
            <a:r>
              <a:rPr lang="en-US" dirty="0">
                <a:solidFill>
                  <a:srgbClr val="002060"/>
                </a:solidFill>
              </a:rPr>
              <a:t> </a:t>
            </a:r>
            <a:r>
              <a:rPr lang="en-US" dirty="0" err="1">
                <a:solidFill>
                  <a:srgbClr val="002060"/>
                </a:solidFill>
              </a:rPr>
              <a:t>nào</a:t>
            </a:r>
            <a:r>
              <a:rPr lang="en-US" dirty="0">
                <a:solidFill>
                  <a:srgbClr val="002060"/>
                </a:solidFill>
              </a:rPr>
              <a:t> </a:t>
            </a:r>
            <a:r>
              <a:rPr lang="en-US" dirty="0" err="1">
                <a:solidFill>
                  <a:srgbClr val="002060"/>
                </a:solidFill>
              </a:rPr>
              <a:t>biết</a:t>
            </a:r>
            <a:r>
              <a:rPr lang="en-US" dirty="0">
                <a:solidFill>
                  <a:srgbClr val="002060"/>
                </a:solidFill>
              </a:rPr>
              <a:t> </a:t>
            </a:r>
            <a:r>
              <a:rPr lang="en-US" dirty="0" err="1">
                <a:solidFill>
                  <a:srgbClr val="002060"/>
                </a:solidFill>
              </a:rPr>
              <a:t>được</a:t>
            </a:r>
            <a:r>
              <a:rPr lang="en-US" dirty="0">
                <a:solidFill>
                  <a:srgbClr val="002060"/>
                </a:solidFill>
              </a:rPr>
              <a:t> </a:t>
            </a:r>
            <a:r>
              <a:rPr lang="en-US" dirty="0" err="1">
                <a:solidFill>
                  <a:srgbClr val="002060"/>
                </a:solidFill>
              </a:rPr>
              <a:t>họ</a:t>
            </a:r>
            <a:r>
              <a:rPr lang="en-US" dirty="0">
                <a:solidFill>
                  <a:srgbClr val="002060"/>
                </a:solidFill>
              </a:rPr>
              <a:t> </a:t>
            </a:r>
            <a:r>
              <a:rPr lang="en-US" dirty="0" err="1">
                <a:solidFill>
                  <a:srgbClr val="002060"/>
                </a:solidFill>
              </a:rPr>
              <a:t>đến</a:t>
            </a:r>
            <a:r>
              <a:rPr lang="en-US" dirty="0">
                <a:solidFill>
                  <a:srgbClr val="002060"/>
                </a:solidFill>
              </a:rPr>
              <a:t> </a:t>
            </a:r>
            <a:r>
              <a:rPr lang="en-US" dirty="0" err="1">
                <a:solidFill>
                  <a:srgbClr val="002060"/>
                </a:solidFill>
              </a:rPr>
              <a:t>từ</a:t>
            </a:r>
            <a:r>
              <a:rPr lang="en-US" dirty="0">
                <a:solidFill>
                  <a:srgbClr val="002060"/>
                </a:solidFill>
              </a:rPr>
              <a:t> </a:t>
            </a:r>
            <a:r>
              <a:rPr lang="en-US" dirty="0" err="1">
                <a:solidFill>
                  <a:srgbClr val="002060"/>
                </a:solidFill>
              </a:rPr>
              <a:t>vùng</a:t>
            </a:r>
            <a:r>
              <a:rPr lang="en-US" dirty="0">
                <a:solidFill>
                  <a:srgbClr val="002060"/>
                </a:solidFill>
              </a:rPr>
              <a:t> </a:t>
            </a:r>
            <a:r>
              <a:rPr lang="en-US" dirty="0" err="1">
                <a:solidFill>
                  <a:srgbClr val="002060"/>
                </a:solidFill>
              </a:rPr>
              <a:t>nào</a:t>
            </a:r>
            <a:r>
              <a:rPr lang="en-US" dirty="0">
                <a:solidFill>
                  <a:srgbClr val="002060"/>
                </a:solidFill>
              </a:rPr>
              <a:t>?</a:t>
            </a:r>
          </a:p>
          <a:p>
            <a:endParaRPr lang="en-US" dirty="0">
              <a:solidFill>
                <a:srgbClr val="002060"/>
              </a:solidFill>
            </a:endParaRPr>
          </a:p>
        </p:txBody>
      </p:sp>
      <p:sp>
        <p:nvSpPr>
          <p:cNvPr id="4" name="Title 1"/>
          <p:cNvSpPr>
            <a:spLocks noGrp="1"/>
          </p:cNvSpPr>
          <p:nvPr>
            <p:ph type="title"/>
          </p:nvPr>
        </p:nvSpPr>
        <p:spPr>
          <a:xfrm>
            <a:off x="306124" y="222001"/>
            <a:ext cx="8520600" cy="707400"/>
          </a:xfrm>
        </p:spPr>
        <p:txBody>
          <a:bodyPr>
            <a:normAutofit fontScale="90000"/>
          </a:bodyPr>
          <a:lstStyle/>
          <a:p>
            <a:r>
              <a:rPr lang="en-US" dirty="0" err="1" smtClean="0"/>
              <a:t>Phân</a:t>
            </a:r>
            <a:r>
              <a:rPr lang="en-US" dirty="0" smtClean="0"/>
              <a:t> </a:t>
            </a:r>
            <a:r>
              <a:rPr lang="en-US" dirty="0" err="1" smtClean="0"/>
              <a:t>nhóm</a:t>
            </a:r>
            <a:r>
              <a:rPr lang="en-US" dirty="0" smtClean="0"/>
              <a:t> (</a:t>
            </a:r>
            <a:r>
              <a:rPr lang="en-US" dirty="0" err="1" smtClean="0"/>
              <a:t>cụm</a:t>
            </a:r>
            <a:r>
              <a:rPr lang="en-US" dirty="0" smtClean="0"/>
              <a:t>)</a:t>
            </a:r>
            <a:endParaRPr lang="en-US" dirty="0"/>
          </a:p>
        </p:txBody>
      </p:sp>
    </p:spTree>
    <p:extLst>
      <p:ext uri="{BB962C8B-B14F-4D97-AF65-F5344CB8AC3E}">
        <p14:creationId xmlns:p14="http://schemas.microsoft.com/office/powerpoint/2010/main" val="1179602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06124" y="222001"/>
            <a:ext cx="8520600" cy="707400"/>
          </a:xfrm>
        </p:spPr>
        <p:txBody>
          <a:bodyPr>
            <a:normAutofit fontScale="90000"/>
          </a:bodyPr>
          <a:lstStyle/>
          <a:p>
            <a:r>
              <a:rPr lang="en-US" dirty="0" err="1" smtClean="0"/>
              <a:t>Phân</a:t>
            </a:r>
            <a:r>
              <a:rPr lang="en-US" dirty="0" smtClean="0"/>
              <a:t> </a:t>
            </a:r>
            <a:r>
              <a:rPr lang="en-US" dirty="0" err="1" smtClean="0"/>
              <a:t>nhóm</a:t>
            </a:r>
            <a:r>
              <a:rPr lang="en-US" dirty="0" smtClean="0"/>
              <a:t> (</a:t>
            </a:r>
            <a:r>
              <a:rPr lang="en-US" dirty="0" err="1" smtClean="0"/>
              <a:t>cụm</a:t>
            </a:r>
            <a:r>
              <a:rPr lang="en-US" dirty="0" smtClean="0"/>
              <a:t>)</a:t>
            </a:r>
            <a:endParaRPr lang="en-US" dirty="0"/>
          </a:p>
        </p:txBody>
      </p:sp>
      <p:pic>
        <p:nvPicPr>
          <p:cNvPr id="8"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44299" y="2125980"/>
            <a:ext cx="3436433" cy="2385289"/>
          </a:xfrm>
        </p:spPr>
      </p:pic>
      <p:sp>
        <p:nvSpPr>
          <p:cNvPr id="9" name="Rectangle 8"/>
          <p:cNvSpPr/>
          <p:nvPr/>
        </p:nvSpPr>
        <p:spPr>
          <a:xfrm>
            <a:off x="833273" y="1257717"/>
            <a:ext cx="4669868" cy="400110"/>
          </a:xfrm>
          <a:prstGeom prst="rect">
            <a:avLst/>
          </a:prstGeom>
        </p:spPr>
        <p:txBody>
          <a:bodyPr wrap="none">
            <a:spAutoFit/>
          </a:bodyPr>
          <a:lstStyle/>
          <a:p>
            <a:r>
              <a:rPr lang="en-US" sz="2000" dirty="0" err="1"/>
              <a:t>Có</a:t>
            </a:r>
            <a:r>
              <a:rPr lang="en-US" sz="2000" dirty="0"/>
              <a:t> </a:t>
            </a:r>
            <a:r>
              <a:rPr lang="en-US" sz="2000" dirty="0" err="1"/>
              <a:t>thể</a:t>
            </a:r>
            <a:r>
              <a:rPr lang="en-US" sz="2000" dirty="0"/>
              <a:t> </a:t>
            </a:r>
            <a:r>
              <a:rPr lang="en-US" sz="2000" dirty="0" err="1"/>
              <a:t>phân</a:t>
            </a:r>
            <a:r>
              <a:rPr lang="en-US" sz="2000" dirty="0"/>
              <a:t> </a:t>
            </a:r>
            <a:r>
              <a:rPr lang="en-US" sz="2000" dirty="0" err="1"/>
              <a:t>làm</a:t>
            </a:r>
            <a:r>
              <a:rPr lang="en-US" sz="2000" dirty="0"/>
              <a:t> </a:t>
            </a:r>
            <a:r>
              <a:rPr lang="en-US" sz="2000" dirty="0" err="1"/>
              <a:t>bao</a:t>
            </a:r>
            <a:r>
              <a:rPr lang="en-US" sz="2000" dirty="0"/>
              <a:t> </a:t>
            </a:r>
            <a:r>
              <a:rPr lang="en-US" sz="2000" dirty="0" err="1"/>
              <a:t>nhiêu</a:t>
            </a:r>
            <a:r>
              <a:rPr lang="en-US" sz="2000" dirty="0"/>
              <a:t> </a:t>
            </a:r>
            <a:r>
              <a:rPr lang="en-US" sz="2000" dirty="0" err="1"/>
              <a:t>cụm</a:t>
            </a:r>
            <a:r>
              <a:rPr lang="en-US" sz="2000" dirty="0"/>
              <a:t>/</a:t>
            </a:r>
            <a:r>
              <a:rPr lang="en-US" sz="2000" dirty="0" err="1"/>
              <a:t>nhóm</a:t>
            </a:r>
            <a:r>
              <a:rPr lang="en-US" sz="2000" dirty="0"/>
              <a:t>. </a:t>
            </a:r>
          </a:p>
        </p:txBody>
      </p:sp>
      <p:cxnSp>
        <p:nvCxnSpPr>
          <p:cNvPr id="10" name="Straight Connector 9"/>
          <p:cNvCxnSpPr/>
          <p:nvPr/>
        </p:nvCxnSpPr>
        <p:spPr>
          <a:xfrm>
            <a:off x="3028950" y="2217420"/>
            <a:ext cx="3944" cy="23601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045773" y="4543425"/>
            <a:ext cx="2703517" cy="3412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1453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1" y="1419896"/>
            <a:ext cx="3810395" cy="2644862"/>
          </a:xfrm>
        </p:spPr>
      </p:pic>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1490" y="1688197"/>
            <a:ext cx="3423860" cy="2376561"/>
          </a:xfrm>
          <a:prstGeom prst="rect">
            <a:avLst/>
          </a:prstGeom>
        </p:spPr>
      </p:pic>
      <p:cxnSp>
        <p:nvCxnSpPr>
          <p:cNvPr id="7" name="Straight Connector 6"/>
          <p:cNvCxnSpPr/>
          <p:nvPr/>
        </p:nvCxnSpPr>
        <p:spPr>
          <a:xfrm>
            <a:off x="878983" y="1400578"/>
            <a:ext cx="0" cy="278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78983" y="4182414"/>
            <a:ext cx="29943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283558" y="1400578"/>
            <a:ext cx="0" cy="278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283559" y="4182414"/>
            <a:ext cx="333240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a:xfrm>
            <a:off x="306124" y="222001"/>
            <a:ext cx="8520600" cy="707400"/>
          </a:xfrm>
        </p:spPr>
        <p:txBody>
          <a:bodyPr>
            <a:normAutofit fontScale="90000"/>
          </a:bodyPr>
          <a:lstStyle/>
          <a:p>
            <a:r>
              <a:rPr lang="en-US" dirty="0" err="1" smtClean="0"/>
              <a:t>Phân</a:t>
            </a:r>
            <a:r>
              <a:rPr lang="en-US" dirty="0" smtClean="0"/>
              <a:t> </a:t>
            </a:r>
            <a:r>
              <a:rPr lang="en-US" dirty="0" err="1" smtClean="0"/>
              <a:t>nhóm</a:t>
            </a:r>
            <a:r>
              <a:rPr lang="en-US" dirty="0" smtClean="0"/>
              <a:t> (</a:t>
            </a:r>
            <a:r>
              <a:rPr lang="en-US" dirty="0" err="1" smtClean="0"/>
              <a:t>cụm</a:t>
            </a:r>
            <a:r>
              <a:rPr lang="en-US" dirty="0" smtClean="0"/>
              <a:t>)</a:t>
            </a:r>
            <a:endParaRPr lang="en-US" dirty="0"/>
          </a:p>
        </p:txBody>
      </p:sp>
    </p:spTree>
    <p:extLst>
      <p:ext uri="{BB962C8B-B14F-4D97-AF65-F5344CB8AC3E}">
        <p14:creationId xmlns:p14="http://schemas.microsoft.com/office/powerpoint/2010/main" val="3991062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4" name="Title 1"/>
          <p:cNvSpPr txBox="1">
            <a:spLocks/>
          </p:cNvSpPr>
          <p:nvPr/>
        </p:nvSpPr>
        <p:spPr>
          <a:xfrm>
            <a:off x="306124" y="222001"/>
            <a:ext cx="8520600" cy="707400"/>
          </a:xfrm>
          <a:prstGeom prst="rect">
            <a:avLst/>
          </a:prstGeom>
          <a:noFill/>
          <a:ln>
            <a:noFill/>
          </a:ln>
        </p:spPr>
        <p:txBody>
          <a:bodyPr spcFirstLastPara="1"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r>
              <a:rPr lang="en-US" smtClean="0"/>
              <a:t>Phân nhóm (cụm)</a:t>
            </a:r>
            <a:endParaRPr lang="en-US" dirty="0"/>
          </a:p>
        </p:txBody>
      </p:sp>
      <p:pic>
        <p:nvPicPr>
          <p:cNvPr id="5"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0845" y="892515"/>
            <a:ext cx="5364802" cy="3723803"/>
          </a:xfrm>
          <a:prstGeom prst="rect">
            <a:avLst/>
          </a:prstGeom>
          <a:noFill/>
          <a:ln>
            <a:noFill/>
          </a:ln>
        </p:spPr>
      </p:pic>
    </p:spTree>
    <p:extLst>
      <p:ext uri="{BB962C8B-B14F-4D97-AF65-F5344CB8AC3E}">
        <p14:creationId xmlns:p14="http://schemas.microsoft.com/office/powerpoint/2010/main" val="997220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4"/>
          <p:cNvSpPr txBox="1">
            <a:spLocks noGrp="1"/>
          </p:cNvSpPr>
          <p:nvPr>
            <p:ph type="title"/>
          </p:nvPr>
        </p:nvSpPr>
        <p:spPr>
          <a:xfrm>
            <a:off x="311700" y="25122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smtClean="0"/>
              <a:t>Tổng quan</a:t>
            </a:r>
            <a:endParaRPr dirty="0"/>
          </a:p>
        </p:txBody>
      </p:sp>
      <p:sp>
        <p:nvSpPr>
          <p:cNvPr id="143" name="Google Shape;143;p24"/>
          <p:cNvSpPr txBox="1">
            <a:spLocks noGrp="1"/>
          </p:cNvSpPr>
          <p:nvPr>
            <p:ph type="body" idx="1"/>
          </p:nvPr>
        </p:nvSpPr>
        <p:spPr>
          <a:xfrm>
            <a:off x="311700" y="958625"/>
            <a:ext cx="8520600" cy="36105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Clr>
                <a:srgbClr val="202020"/>
              </a:buClr>
              <a:buSzPts val="1800"/>
              <a:buFont typeface="Arial"/>
              <a:buChar char="-"/>
            </a:pPr>
            <a:r>
              <a:rPr lang="vi" dirty="0">
                <a:solidFill>
                  <a:srgbClr val="202020"/>
                </a:solidFill>
                <a:latin typeface="Arial"/>
                <a:ea typeface="Arial"/>
                <a:cs typeface="Arial"/>
                <a:sym typeface="Arial"/>
              </a:rPr>
              <a:t>Supervised learning (học có giám sát)</a:t>
            </a:r>
            <a:endParaRPr dirty="0">
              <a:solidFill>
                <a:srgbClr val="202020"/>
              </a:solidFill>
              <a:latin typeface="Arial"/>
              <a:ea typeface="Arial"/>
              <a:cs typeface="Arial"/>
              <a:sym typeface="Arial"/>
            </a:endParaRPr>
          </a:p>
          <a:p>
            <a:pPr marL="914400" lvl="1" indent="-342900" algn="l" rtl="0">
              <a:lnSpc>
                <a:spcPct val="115000"/>
              </a:lnSpc>
              <a:spcBef>
                <a:spcPts val="0"/>
              </a:spcBef>
              <a:spcAft>
                <a:spcPts val="0"/>
              </a:spcAft>
              <a:buClr>
                <a:srgbClr val="202020"/>
              </a:buClr>
              <a:buSzPts val="1800"/>
              <a:buFont typeface="Arial"/>
              <a:buChar char="-"/>
            </a:pPr>
            <a:r>
              <a:rPr lang="vi" sz="1800" dirty="0">
                <a:solidFill>
                  <a:srgbClr val="202020"/>
                </a:solidFill>
                <a:latin typeface="Arial"/>
                <a:ea typeface="Arial"/>
                <a:cs typeface="Arial"/>
                <a:sym typeface="Arial"/>
              </a:rPr>
              <a:t>Regression (Hồi Quy</a:t>
            </a:r>
            <a:r>
              <a:rPr lang="vi" sz="1800" dirty="0" smtClean="0">
                <a:solidFill>
                  <a:srgbClr val="202020"/>
                </a:solidFill>
                <a:latin typeface="Arial"/>
                <a:ea typeface="Arial"/>
                <a:cs typeface="Arial"/>
                <a:sym typeface="Arial"/>
              </a:rPr>
              <a:t>)</a:t>
            </a:r>
            <a:endParaRPr lang="en-US" sz="1800" dirty="0" smtClean="0">
              <a:solidFill>
                <a:srgbClr val="202020"/>
              </a:solidFill>
              <a:latin typeface="Arial"/>
              <a:ea typeface="Arial"/>
              <a:cs typeface="Arial"/>
              <a:sym typeface="Arial"/>
            </a:endParaRPr>
          </a:p>
          <a:p>
            <a:pPr marL="914400" lvl="1" indent="-342900" algn="l" rtl="0">
              <a:lnSpc>
                <a:spcPct val="115000"/>
              </a:lnSpc>
              <a:spcBef>
                <a:spcPts val="0"/>
              </a:spcBef>
              <a:spcAft>
                <a:spcPts val="0"/>
              </a:spcAft>
              <a:buClr>
                <a:srgbClr val="202020"/>
              </a:buClr>
              <a:buSzPts val="1800"/>
              <a:buFont typeface="Arial"/>
              <a:buChar char="-"/>
            </a:pPr>
            <a:r>
              <a:rPr lang="vi" sz="1800" dirty="0" smtClean="0">
                <a:solidFill>
                  <a:srgbClr val="202020"/>
                </a:solidFill>
                <a:latin typeface="Arial"/>
                <a:ea typeface="Arial"/>
                <a:cs typeface="Arial"/>
                <a:sym typeface="Arial"/>
              </a:rPr>
              <a:t>Classification </a:t>
            </a:r>
            <a:r>
              <a:rPr lang="vi" sz="1800" dirty="0">
                <a:solidFill>
                  <a:srgbClr val="202020"/>
                </a:solidFill>
                <a:latin typeface="Arial"/>
                <a:ea typeface="Arial"/>
                <a:cs typeface="Arial"/>
                <a:sym typeface="Arial"/>
              </a:rPr>
              <a:t>(Phân loại)</a:t>
            </a:r>
            <a:endParaRPr sz="1800" dirty="0">
              <a:solidFill>
                <a:srgbClr val="202020"/>
              </a:solidFill>
              <a:latin typeface="Arial"/>
              <a:ea typeface="Arial"/>
              <a:cs typeface="Arial"/>
              <a:sym typeface="Arial"/>
            </a:endParaRPr>
          </a:p>
          <a:p>
            <a:pPr marL="457200" lvl="0" indent="-342900" algn="l" rtl="0">
              <a:lnSpc>
                <a:spcPct val="115000"/>
              </a:lnSpc>
              <a:spcBef>
                <a:spcPts val="0"/>
              </a:spcBef>
              <a:spcAft>
                <a:spcPts val="0"/>
              </a:spcAft>
              <a:buClr>
                <a:srgbClr val="202020"/>
              </a:buClr>
              <a:buSzPts val="1800"/>
              <a:buFont typeface="Arial"/>
              <a:buChar char="-"/>
            </a:pPr>
            <a:r>
              <a:rPr lang="vi" dirty="0">
                <a:solidFill>
                  <a:srgbClr val="202020"/>
                </a:solidFill>
                <a:latin typeface="Arial"/>
                <a:ea typeface="Arial"/>
                <a:cs typeface="Arial"/>
                <a:sym typeface="Arial"/>
              </a:rPr>
              <a:t>Unsupervised learning (học không giám sát)</a:t>
            </a:r>
            <a:endParaRPr dirty="0">
              <a:solidFill>
                <a:srgbClr val="202020"/>
              </a:solidFill>
              <a:latin typeface="Arial"/>
              <a:ea typeface="Arial"/>
              <a:cs typeface="Arial"/>
              <a:sym typeface="Arial"/>
            </a:endParaRPr>
          </a:p>
          <a:p>
            <a:pPr marL="914400" lvl="1" indent="-342900" algn="l" rtl="0">
              <a:lnSpc>
                <a:spcPct val="115000"/>
              </a:lnSpc>
              <a:spcBef>
                <a:spcPts val="0"/>
              </a:spcBef>
              <a:spcAft>
                <a:spcPts val="0"/>
              </a:spcAft>
              <a:buClr>
                <a:srgbClr val="202020"/>
              </a:buClr>
              <a:buSzPts val="1800"/>
              <a:buFont typeface="Arial"/>
              <a:buChar char="-"/>
            </a:pPr>
            <a:r>
              <a:rPr lang="vi" sz="1800" dirty="0">
                <a:solidFill>
                  <a:srgbClr val="202020"/>
                </a:solidFill>
                <a:latin typeface="Arial"/>
                <a:ea typeface="Arial"/>
                <a:cs typeface="Arial"/>
                <a:sym typeface="Arial"/>
              </a:rPr>
              <a:t>Clustering (Phân nhóm/cụm)</a:t>
            </a:r>
            <a:endParaRPr sz="1800" dirty="0">
              <a:solidFill>
                <a:srgbClr val="202020"/>
              </a:solidFill>
              <a:latin typeface="Arial"/>
              <a:ea typeface="Arial"/>
              <a:cs typeface="Arial"/>
              <a:sym typeface="Arial"/>
            </a:endParaRPr>
          </a:p>
          <a:p>
            <a:pPr marL="914400" lvl="1" indent="-342900" algn="l" rtl="0">
              <a:lnSpc>
                <a:spcPct val="115000"/>
              </a:lnSpc>
              <a:spcBef>
                <a:spcPts val="0"/>
              </a:spcBef>
              <a:spcAft>
                <a:spcPts val="0"/>
              </a:spcAft>
              <a:buClr>
                <a:srgbClr val="202020"/>
              </a:buClr>
              <a:buSzPts val="1800"/>
              <a:buFont typeface="Arial"/>
              <a:buChar char="-"/>
            </a:pPr>
            <a:r>
              <a:rPr lang="vi" sz="1800" dirty="0">
                <a:solidFill>
                  <a:srgbClr val="202020"/>
                </a:solidFill>
                <a:latin typeface="Arial"/>
                <a:ea typeface="Arial"/>
                <a:cs typeface="Arial"/>
                <a:sym typeface="Arial"/>
              </a:rPr>
              <a:t>Association (Liên kết)</a:t>
            </a:r>
            <a:endParaRPr sz="1800" dirty="0">
              <a:solidFill>
                <a:srgbClr val="202020"/>
              </a:solidFill>
              <a:latin typeface="Arial"/>
              <a:ea typeface="Arial"/>
              <a:cs typeface="Arial"/>
              <a:sym typeface="Arial"/>
            </a:endParaRPr>
          </a:p>
          <a:p>
            <a:pPr marL="457200" lvl="0" indent="-342900" algn="l" rtl="0">
              <a:lnSpc>
                <a:spcPct val="115000"/>
              </a:lnSpc>
              <a:spcBef>
                <a:spcPts val="0"/>
              </a:spcBef>
              <a:spcAft>
                <a:spcPts val="0"/>
              </a:spcAft>
              <a:buClr>
                <a:srgbClr val="202020"/>
              </a:buClr>
              <a:buSzPts val="1800"/>
              <a:buFont typeface="Arial"/>
              <a:buChar char="-"/>
            </a:pPr>
            <a:r>
              <a:rPr lang="vi" dirty="0">
                <a:solidFill>
                  <a:srgbClr val="202020"/>
                </a:solidFill>
                <a:latin typeface="Arial"/>
                <a:ea typeface="Arial"/>
                <a:cs typeface="Arial"/>
                <a:sym typeface="Arial"/>
              </a:rPr>
              <a:t>Semi-supervised Learning (Học bán giám sát)</a:t>
            </a:r>
            <a:endParaRPr dirty="0">
              <a:solidFill>
                <a:srgbClr val="202020"/>
              </a:solidFill>
              <a:latin typeface="Arial"/>
              <a:ea typeface="Arial"/>
              <a:cs typeface="Arial"/>
              <a:sym typeface="Arial"/>
            </a:endParaRPr>
          </a:p>
          <a:p>
            <a:pPr marL="457200" lvl="0" indent="-342900" algn="l" rtl="0">
              <a:lnSpc>
                <a:spcPct val="115000"/>
              </a:lnSpc>
              <a:spcBef>
                <a:spcPts val="0"/>
              </a:spcBef>
              <a:spcAft>
                <a:spcPts val="0"/>
              </a:spcAft>
              <a:buClr>
                <a:srgbClr val="202020"/>
              </a:buClr>
              <a:buSzPts val="1800"/>
              <a:buFont typeface="Arial"/>
              <a:buChar char="-"/>
            </a:pPr>
            <a:r>
              <a:rPr lang="vi" dirty="0">
                <a:solidFill>
                  <a:srgbClr val="202020"/>
                </a:solidFill>
                <a:latin typeface="Arial"/>
                <a:ea typeface="Arial"/>
                <a:cs typeface="Arial"/>
                <a:sym typeface="Arial"/>
              </a:rPr>
              <a:t>Reinforcement Learning (Học tăng cường)</a:t>
            </a:r>
            <a:endParaRPr dirty="0">
              <a:solidFill>
                <a:srgbClr val="202020"/>
              </a:solidFill>
              <a:latin typeface="Arial"/>
              <a:ea typeface="Arial"/>
              <a:cs typeface="Arial"/>
              <a:sym typeface="Arial"/>
            </a:endParaRPr>
          </a:p>
        </p:txBody>
      </p:sp>
    </p:spTree>
    <p:extLst>
      <p:ext uri="{BB962C8B-B14F-4D97-AF65-F5344CB8AC3E}">
        <p14:creationId xmlns:p14="http://schemas.microsoft.com/office/powerpoint/2010/main" val="16575806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50" b="1">
                <a:solidFill>
                  <a:schemeClr val="tx1"/>
                </a:solidFill>
                <a:latin typeface="Arial" panose="020B0604020202020204" pitchFamily="34" charset="0"/>
                <a:ea typeface="宋体" panose="02010600030101010101" pitchFamily="2" charset="-122"/>
              </a:defRPr>
            </a:lvl1pPr>
            <a:lvl2pPr marL="557213" indent="-214313">
              <a:defRPr sz="1050" b="1">
                <a:solidFill>
                  <a:schemeClr val="tx1"/>
                </a:solidFill>
                <a:latin typeface="Arial" panose="020B0604020202020204" pitchFamily="34" charset="0"/>
                <a:ea typeface="宋体" panose="02010600030101010101" pitchFamily="2" charset="-122"/>
              </a:defRPr>
            </a:lvl2pPr>
            <a:lvl3pPr marL="857250" indent="-171450">
              <a:defRPr sz="1050" b="1">
                <a:solidFill>
                  <a:schemeClr val="tx1"/>
                </a:solidFill>
                <a:latin typeface="Arial" panose="020B0604020202020204" pitchFamily="34" charset="0"/>
                <a:ea typeface="宋体" panose="02010600030101010101" pitchFamily="2" charset="-122"/>
              </a:defRPr>
            </a:lvl3pPr>
            <a:lvl4pPr marL="1200150" indent="-171450">
              <a:defRPr sz="1050" b="1">
                <a:solidFill>
                  <a:schemeClr val="tx1"/>
                </a:solidFill>
                <a:latin typeface="Arial" panose="020B0604020202020204" pitchFamily="34" charset="0"/>
                <a:ea typeface="宋体" panose="02010600030101010101" pitchFamily="2" charset="-122"/>
              </a:defRPr>
            </a:lvl4pPr>
            <a:lvl5pPr marL="1543050" indent="-171450">
              <a:defRPr sz="1050" b="1">
                <a:solidFill>
                  <a:schemeClr val="tx1"/>
                </a:solidFill>
                <a:latin typeface="Arial" panose="020B0604020202020204" pitchFamily="34" charset="0"/>
                <a:ea typeface="宋体" panose="02010600030101010101" pitchFamily="2" charset="-122"/>
              </a:defRPr>
            </a:lvl5pPr>
            <a:lvl6pPr marL="1885950" indent="-171450" algn="ctr" eaLnBrk="0" fontAlgn="base" hangingPunct="0">
              <a:spcBef>
                <a:spcPct val="0"/>
              </a:spcBef>
              <a:spcAft>
                <a:spcPct val="0"/>
              </a:spcAft>
              <a:buClr>
                <a:srgbClr val="006B61"/>
              </a:buClr>
              <a:defRPr sz="1050" b="1">
                <a:solidFill>
                  <a:schemeClr val="tx1"/>
                </a:solidFill>
                <a:latin typeface="Arial" panose="020B0604020202020204" pitchFamily="34" charset="0"/>
                <a:ea typeface="宋体" panose="02010600030101010101" pitchFamily="2" charset="-122"/>
              </a:defRPr>
            </a:lvl6pPr>
            <a:lvl7pPr marL="2228850" indent="-171450" algn="ctr" eaLnBrk="0" fontAlgn="base" hangingPunct="0">
              <a:spcBef>
                <a:spcPct val="0"/>
              </a:spcBef>
              <a:spcAft>
                <a:spcPct val="0"/>
              </a:spcAft>
              <a:buClr>
                <a:srgbClr val="006B61"/>
              </a:buClr>
              <a:defRPr sz="1050" b="1">
                <a:solidFill>
                  <a:schemeClr val="tx1"/>
                </a:solidFill>
                <a:latin typeface="Arial" panose="020B0604020202020204" pitchFamily="34" charset="0"/>
                <a:ea typeface="宋体" panose="02010600030101010101" pitchFamily="2" charset="-122"/>
              </a:defRPr>
            </a:lvl7pPr>
            <a:lvl8pPr marL="2571750" indent="-171450" algn="ctr" eaLnBrk="0" fontAlgn="base" hangingPunct="0">
              <a:spcBef>
                <a:spcPct val="0"/>
              </a:spcBef>
              <a:spcAft>
                <a:spcPct val="0"/>
              </a:spcAft>
              <a:buClr>
                <a:srgbClr val="006B61"/>
              </a:buClr>
              <a:defRPr sz="1050" b="1">
                <a:solidFill>
                  <a:schemeClr val="tx1"/>
                </a:solidFill>
                <a:latin typeface="Arial" panose="020B0604020202020204" pitchFamily="34" charset="0"/>
                <a:ea typeface="宋体" panose="02010600030101010101" pitchFamily="2" charset="-122"/>
              </a:defRPr>
            </a:lvl8pPr>
            <a:lvl9pPr marL="2914650" indent="-171450" algn="ctr" eaLnBrk="0" fontAlgn="base" hangingPunct="0">
              <a:spcBef>
                <a:spcPct val="0"/>
              </a:spcBef>
              <a:spcAft>
                <a:spcPct val="0"/>
              </a:spcAft>
              <a:buClr>
                <a:srgbClr val="006B61"/>
              </a:buClr>
              <a:defRPr sz="1050" b="1">
                <a:solidFill>
                  <a:schemeClr val="tx1"/>
                </a:solidFill>
                <a:latin typeface="Arial" panose="020B0604020202020204" pitchFamily="34" charset="0"/>
                <a:ea typeface="宋体" panose="02010600030101010101" pitchFamily="2" charset="-122"/>
              </a:defRPr>
            </a:lvl9pPr>
          </a:lstStyle>
          <a:p>
            <a:fld id="{5DA5DD7C-F27B-4E8A-851D-ACFD420846DC}" type="slidenum">
              <a:rPr lang="zh-CN" altLang="en-US" sz="900" b="0">
                <a:solidFill>
                  <a:schemeClr val="bg1"/>
                </a:solidFill>
                <a:latin typeface="Arial Black" panose="020B0A04020102020204" pitchFamily="34" charset="0"/>
              </a:rPr>
              <a:pPr/>
              <a:t>20</a:t>
            </a:fld>
            <a:endParaRPr lang="en-US" altLang="zh-CN" sz="900" b="0">
              <a:latin typeface="Arial Black" panose="020B0A04020102020204" pitchFamily="34" charset="0"/>
            </a:endParaRPr>
          </a:p>
        </p:txBody>
      </p:sp>
      <p:pic>
        <p:nvPicPr>
          <p:cNvPr id="20483"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1154" y="635369"/>
            <a:ext cx="4992846" cy="4407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 name="Rectangle 2"/>
          <p:cNvSpPr>
            <a:spLocks noGrp="1" noChangeArrowheads="1"/>
          </p:cNvSpPr>
          <p:nvPr>
            <p:ph type="title"/>
          </p:nvPr>
        </p:nvSpPr>
        <p:spPr>
          <a:xfrm>
            <a:off x="701993" y="249879"/>
            <a:ext cx="7338036" cy="707400"/>
          </a:xfrm>
        </p:spPr>
        <p:txBody>
          <a:bodyPr>
            <a:normAutofit fontScale="90000"/>
          </a:bodyPr>
          <a:lstStyle/>
          <a:p>
            <a:pPr eaLnBrk="1" hangingPunct="1"/>
            <a:r>
              <a:rPr lang="en-US" altLang="zh-CN" dirty="0" err="1">
                <a:ea typeface="宋体" panose="02010600030101010101" pitchFamily="2" charset="-122"/>
              </a:rPr>
              <a:t>Vấn</a:t>
            </a:r>
            <a:r>
              <a:rPr lang="en-US" altLang="zh-CN" dirty="0">
                <a:ea typeface="宋体" panose="02010600030101010101" pitchFamily="2" charset="-122"/>
              </a:rPr>
              <a:t> </a:t>
            </a:r>
            <a:r>
              <a:rPr lang="en-US" altLang="zh-CN" dirty="0" err="1">
                <a:ea typeface="宋体" panose="02010600030101010101" pitchFamily="2" charset="-122"/>
              </a:rPr>
              <a:t>đề</a:t>
            </a:r>
            <a:r>
              <a:rPr lang="en-US" altLang="zh-CN" dirty="0">
                <a:ea typeface="宋体" panose="02010600030101010101" pitchFamily="2" charset="-122"/>
              </a:rPr>
              <a:t> </a:t>
            </a:r>
            <a:r>
              <a:rPr lang="en-US" altLang="zh-CN" dirty="0" err="1">
                <a:ea typeface="宋体" panose="02010600030101010101" pitchFamily="2" charset="-122"/>
              </a:rPr>
              <a:t>đặt</a:t>
            </a:r>
            <a:r>
              <a:rPr lang="en-US" altLang="zh-CN" dirty="0">
                <a:ea typeface="宋体" panose="02010600030101010101" pitchFamily="2" charset="-122"/>
              </a:rPr>
              <a:t> </a:t>
            </a:r>
            <a:r>
              <a:rPr lang="en-US" altLang="zh-CN" dirty="0" err="1">
                <a:ea typeface="宋体" panose="02010600030101010101" pitchFamily="2" charset="-122"/>
              </a:rPr>
              <a:t>ra</a:t>
            </a:r>
            <a:r>
              <a:rPr lang="en-US" altLang="zh-CN" dirty="0">
                <a:ea typeface="宋体" panose="02010600030101010101" pitchFamily="2" charset="-122"/>
              </a:rPr>
              <a:t>?</a:t>
            </a:r>
          </a:p>
        </p:txBody>
      </p:sp>
      <p:sp>
        <p:nvSpPr>
          <p:cNvPr id="20485" name="Rectangle 3"/>
          <p:cNvSpPr>
            <a:spLocks noGrp="1" noChangeArrowheads="1"/>
          </p:cNvSpPr>
          <p:nvPr>
            <p:ph type="body" idx="1"/>
          </p:nvPr>
        </p:nvSpPr>
        <p:spPr>
          <a:xfrm>
            <a:off x="277387" y="1378040"/>
            <a:ext cx="3803959" cy="2665927"/>
          </a:xfrm>
        </p:spPr>
        <p:txBody>
          <a:bodyPr>
            <a:normAutofit/>
          </a:bodyPr>
          <a:lstStyle/>
          <a:p>
            <a:pPr algn="just" eaLnBrk="1" hangingPunct="1"/>
            <a:r>
              <a:rPr lang="en-US" altLang="zh-CN" sz="1500" dirty="0">
                <a:solidFill>
                  <a:srgbClr val="002060"/>
                </a:solidFill>
                <a:ea typeface="宋体" panose="02010600030101010101" pitchFamily="2" charset="-122"/>
              </a:rPr>
              <a:t>Ta </a:t>
            </a:r>
            <a:r>
              <a:rPr lang="en-US" altLang="zh-CN" sz="1500" dirty="0" err="1">
                <a:solidFill>
                  <a:srgbClr val="002060"/>
                </a:solidFill>
                <a:ea typeface="宋体" panose="02010600030101010101" pitchFamily="2" charset="-122"/>
              </a:rPr>
              <a:t>có</a:t>
            </a:r>
            <a:r>
              <a:rPr lang="en-US" altLang="zh-CN" sz="1500" dirty="0">
                <a:solidFill>
                  <a:srgbClr val="002060"/>
                </a:solidFill>
                <a:ea typeface="宋体" panose="02010600030101010101" pitchFamily="2" charset="-122"/>
              </a:rPr>
              <a:t> </a:t>
            </a:r>
            <a:r>
              <a:rPr lang="en-US" altLang="zh-CN" sz="1500" dirty="0" err="1">
                <a:solidFill>
                  <a:srgbClr val="002060"/>
                </a:solidFill>
                <a:ea typeface="宋体" panose="02010600030101010101" pitchFamily="2" charset="-122"/>
              </a:rPr>
              <a:t>một</a:t>
            </a:r>
            <a:r>
              <a:rPr lang="en-US" altLang="zh-CN" sz="1500" dirty="0">
                <a:solidFill>
                  <a:srgbClr val="002060"/>
                </a:solidFill>
                <a:ea typeface="宋体" panose="02010600030101010101" pitchFamily="2" charset="-122"/>
              </a:rPr>
              <a:t> </a:t>
            </a:r>
            <a:r>
              <a:rPr lang="en-US" altLang="zh-CN" sz="1500" dirty="0" err="1">
                <a:solidFill>
                  <a:srgbClr val="002060"/>
                </a:solidFill>
                <a:ea typeface="宋体" panose="02010600030101010101" pitchFamily="2" charset="-122"/>
              </a:rPr>
              <a:t>tập</a:t>
            </a:r>
            <a:r>
              <a:rPr lang="en-US" altLang="zh-CN" sz="1500" dirty="0">
                <a:solidFill>
                  <a:srgbClr val="002060"/>
                </a:solidFill>
                <a:ea typeface="宋体" panose="02010600030101010101" pitchFamily="2" charset="-122"/>
              </a:rPr>
              <a:t> </a:t>
            </a:r>
            <a:r>
              <a:rPr lang="en-US" altLang="zh-CN" sz="1500" dirty="0" err="1">
                <a:solidFill>
                  <a:srgbClr val="002060"/>
                </a:solidFill>
                <a:ea typeface="宋体" panose="02010600030101010101" pitchFamily="2" charset="-122"/>
              </a:rPr>
              <a:t>dữ</a:t>
            </a:r>
            <a:r>
              <a:rPr lang="en-US" altLang="zh-CN" sz="1500" dirty="0">
                <a:solidFill>
                  <a:srgbClr val="002060"/>
                </a:solidFill>
                <a:ea typeface="宋体" panose="02010600030101010101" pitchFamily="2" charset="-122"/>
              </a:rPr>
              <a:t> </a:t>
            </a:r>
            <a:r>
              <a:rPr lang="en-US" altLang="zh-CN" sz="1500" dirty="0" err="1">
                <a:solidFill>
                  <a:srgbClr val="002060"/>
                </a:solidFill>
                <a:ea typeface="宋体" panose="02010600030101010101" pitchFamily="2" charset="-122"/>
              </a:rPr>
              <a:t>liệu</a:t>
            </a:r>
            <a:r>
              <a:rPr lang="en-US" altLang="zh-CN" sz="1500" dirty="0">
                <a:solidFill>
                  <a:srgbClr val="002060"/>
                </a:solidFill>
                <a:ea typeface="宋体" panose="02010600030101010101" pitchFamily="2" charset="-122"/>
              </a:rPr>
              <a:t>, </a:t>
            </a:r>
            <a:r>
              <a:rPr lang="en-US" altLang="zh-CN" sz="1500" dirty="0" err="1">
                <a:solidFill>
                  <a:srgbClr val="002060"/>
                </a:solidFill>
                <a:ea typeface="宋体" panose="02010600030101010101" pitchFamily="2" charset="-122"/>
              </a:rPr>
              <a:t>chúng</a:t>
            </a:r>
            <a:r>
              <a:rPr lang="en-US" altLang="zh-CN" sz="1500" dirty="0">
                <a:solidFill>
                  <a:srgbClr val="002060"/>
                </a:solidFill>
                <a:ea typeface="宋体" panose="02010600030101010101" pitchFamily="2" charset="-122"/>
              </a:rPr>
              <a:t> ta </a:t>
            </a:r>
            <a:r>
              <a:rPr lang="en-US" altLang="zh-CN" sz="1500" dirty="0" err="1">
                <a:solidFill>
                  <a:srgbClr val="002060"/>
                </a:solidFill>
                <a:ea typeface="宋体" panose="02010600030101010101" pitchFamily="2" charset="-122"/>
              </a:rPr>
              <a:t>có</a:t>
            </a:r>
            <a:r>
              <a:rPr lang="en-US" altLang="zh-CN" sz="1500" dirty="0">
                <a:solidFill>
                  <a:srgbClr val="002060"/>
                </a:solidFill>
                <a:ea typeface="宋体" panose="02010600030101010101" pitchFamily="2" charset="-122"/>
              </a:rPr>
              <a:t> </a:t>
            </a:r>
            <a:r>
              <a:rPr lang="en-US" altLang="zh-CN" sz="1500" dirty="0" err="1">
                <a:solidFill>
                  <a:srgbClr val="002060"/>
                </a:solidFill>
                <a:ea typeface="宋体" panose="02010600030101010101" pitchFamily="2" charset="-122"/>
              </a:rPr>
              <a:t>thể</a:t>
            </a:r>
            <a:r>
              <a:rPr lang="en-US" altLang="zh-CN" sz="1500" dirty="0">
                <a:solidFill>
                  <a:srgbClr val="002060"/>
                </a:solidFill>
                <a:ea typeface="宋体" panose="02010600030101010101" pitchFamily="2" charset="-122"/>
              </a:rPr>
              <a:t> </a:t>
            </a:r>
            <a:r>
              <a:rPr lang="en-US" altLang="zh-CN" sz="1500" dirty="0" err="1">
                <a:solidFill>
                  <a:srgbClr val="002060"/>
                </a:solidFill>
                <a:ea typeface="宋体" panose="02010600030101010101" pitchFamily="2" charset="-122"/>
              </a:rPr>
              <a:t>tìm</a:t>
            </a:r>
            <a:r>
              <a:rPr lang="en-US" altLang="zh-CN" sz="1500" dirty="0">
                <a:solidFill>
                  <a:srgbClr val="002060"/>
                </a:solidFill>
                <a:ea typeface="宋体" panose="02010600030101010101" pitchFamily="2" charset="-122"/>
              </a:rPr>
              <a:t> </a:t>
            </a:r>
            <a:r>
              <a:rPr lang="en-US" altLang="zh-CN" sz="1500" dirty="0" err="1">
                <a:solidFill>
                  <a:srgbClr val="002060"/>
                </a:solidFill>
                <a:ea typeface="宋体" panose="02010600030101010101" pitchFamily="2" charset="-122"/>
              </a:rPr>
              <a:t>ra</a:t>
            </a:r>
            <a:r>
              <a:rPr lang="en-US" altLang="zh-CN" sz="1500" dirty="0">
                <a:solidFill>
                  <a:srgbClr val="002060"/>
                </a:solidFill>
                <a:ea typeface="宋体" panose="02010600030101010101" pitchFamily="2" charset="-122"/>
              </a:rPr>
              <a:t> </a:t>
            </a:r>
            <a:r>
              <a:rPr lang="en-US" altLang="zh-CN" sz="1500" dirty="0" err="1">
                <a:solidFill>
                  <a:srgbClr val="002060"/>
                </a:solidFill>
                <a:ea typeface="宋体" panose="02010600030101010101" pitchFamily="2" charset="-122"/>
              </a:rPr>
              <a:t>các</a:t>
            </a:r>
            <a:r>
              <a:rPr lang="en-US" altLang="zh-CN" sz="1500" dirty="0">
                <a:solidFill>
                  <a:srgbClr val="002060"/>
                </a:solidFill>
                <a:ea typeface="宋体" panose="02010600030101010101" pitchFamily="2" charset="-122"/>
              </a:rPr>
              <a:t> </a:t>
            </a:r>
            <a:r>
              <a:rPr lang="en-US" altLang="zh-CN" sz="1500" dirty="0" err="1">
                <a:solidFill>
                  <a:srgbClr val="002060"/>
                </a:solidFill>
                <a:ea typeface="宋体" panose="02010600030101010101" pitchFamily="2" charset="-122"/>
              </a:rPr>
              <a:t>nhóm</a:t>
            </a:r>
            <a:r>
              <a:rPr lang="en-US" altLang="zh-CN" sz="1500" dirty="0">
                <a:solidFill>
                  <a:srgbClr val="002060"/>
                </a:solidFill>
                <a:ea typeface="宋体" panose="02010600030101010101" pitchFamily="2" charset="-122"/>
              </a:rPr>
              <a:t>/</a:t>
            </a:r>
            <a:r>
              <a:rPr lang="en-US" altLang="zh-CN" sz="1500" dirty="0" err="1">
                <a:solidFill>
                  <a:srgbClr val="002060"/>
                </a:solidFill>
                <a:ea typeface="宋体" panose="02010600030101010101" pitchFamily="2" charset="-122"/>
              </a:rPr>
              <a:t>cụm</a:t>
            </a:r>
            <a:r>
              <a:rPr lang="en-US" altLang="zh-CN" sz="1500" dirty="0">
                <a:solidFill>
                  <a:srgbClr val="002060"/>
                </a:solidFill>
                <a:ea typeface="宋体" panose="02010600030101010101" pitchFamily="2" charset="-122"/>
              </a:rPr>
              <a:t> </a:t>
            </a:r>
            <a:r>
              <a:rPr lang="en-US" altLang="zh-CN" sz="1500" dirty="0" err="1">
                <a:solidFill>
                  <a:srgbClr val="002060"/>
                </a:solidFill>
                <a:ea typeface="宋体" panose="02010600030101010101" pitchFamily="2" charset="-122"/>
              </a:rPr>
              <a:t>trong</a:t>
            </a:r>
            <a:r>
              <a:rPr lang="en-US" altLang="zh-CN" sz="1500" dirty="0">
                <a:solidFill>
                  <a:srgbClr val="002060"/>
                </a:solidFill>
                <a:ea typeface="宋体" panose="02010600030101010101" pitchFamily="2" charset="-122"/>
              </a:rPr>
              <a:t> </a:t>
            </a:r>
            <a:r>
              <a:rPr lang="en-US" altLang="zh-CN" sz="1500" dirty="0" err="1">
                <a:solidFill>
                  <a:srgbClr val="002060"/>
                </a:solidFill>
                <a:ea typeface="宋体" panose="02010600030101010101" pitchFamily="2" charset="-122"/>
              </a:rPr>
              <a:t>dữ</a:t>
            </a:r>
            <a:r>
              <a:rPr lang="en-US" altLang="zh-CN" sz="1500" dirty="0">
                <a:solidFill>
                  <a:srgbClr val="002060"/>
                </a:solidFill>
                <a:ea typeface="宋体" panose="02010600030101010101" pitchFamily="2" charset="-122"/>
              </a:rPr>
              <a:t> </a:t>
            </a:r>
            <a:r>
              <a:rPr lang="en-US" altLang="zh-CN" sz="1500" dirty="0" err="1">
                <a:solidFill>
                  <a:srgbClr val="002060"/>
                </a:solidFill>
                <a:ea typeface="宋体" panose="02010600030101010101" pitchFamily="2" charset="-122"/>
              </a:rPr>
              <a:t>liệu</a:t>
            </a:r>
            <a:r>
              <a:rPr lang="en-US" altLang="zh-CN" sz="1500" dirty="0">
                <a:solidFill>
                  <a:srgbClr val="002060"/>
                </a:solidFill>
                <a:ea typeface="宋体" panose="02010600030101010101" pitchFamily="2" charset="-122"/>
              </a:rPr>
              <a:t> </a:t>
            </a:r>
            <a:r>
              <a:rPr lang="en-US" altLang="zh-CN" sz="1500" dirty="0" err="1">
                <a:solidFill>
                  <a:srgbClr val="002060"/>
                </a:solidFill>
                <a:ea typeface="宋体" panose="02010600030101010101" pitchFamily="2" charset="-122"/>
              </a:rPr>
              <a:t>này</a:t>
            </a:r>
            <a:r>
              <a:rPr lang="en-US" altLang="zh-CN" sz="1500" dirty="0">
                <a:solidFill>
                  <a:srgbClr val="002060"/>
                </a:solidFill>
                <a:ea typeface="宋体" panose="02010600030101010101" pitchFamily="2" charset="-122"/>
              </a:rPr>
              <a:t> </a:t>
            </a:r>
            <a:r>
              <a:rPr lang="en-US" altLang="zh-CN" sz="1500" dirty="0" err="1">
                <a:solidFill>
                  <a:srgbClr val="002060"/>
                </a:solidFill>
                <a:ea typeface="宋体" panose="02010600030101010101" pitchFamily="2" charset="-122"/>
              </a:rPr>
              <a:t>không</a:t>
            </a:r>
            <a:r>
              <a:rPr lang="en-US" altLang="zh-CN" sz="1500" dirty="0" smtClean="0">
                <a:solidFill>
                  <a:srgbClr val="002060"/>
                </a:solidFill>
                <a:ea typeface="宋体" panose="02010600030101010101" pitchFamily="2" charset="-122"/>
              </a:rPr>
              <a:t>?</a:t>
            </a:r>
          </a:p>
          <a:p>
            <a:pPr algn="just" eaLnBrk="1" hangingPunct="1"/>
            <a:endParaRPr lang="en-US" altLang="zh-CN" sz="1500" dirty="0">
              <a:solidFill>
                <a:srgbClr val="002060"/>
              </a:solidFill>
              <a:ea typeface="宋体" panose="02010600030101010101" pitchFamily="2" charset="-122"/>
            </a:endParaRPr>
          </a:p>
          <a:p>
            <a:pPr algn="just" eaLnBrk="1" hangingPunct="1"/>
            <a:r>
              <a:rPr lang="en-US" altLang="zh-CN" sz="1500" dirty="0" err="1">
                <a:solidFill>
                  <a:srgbClr val="002060"/>
                </a:solidFill>
                <a:ea typeface="宋体" panose="02010600030101010101" pitchFamily="2" charset="-122"/>
              </a:rPr>
              <a:t>Làm</a:t>
            </a:r>
            <a:r>
              <a:rPr lang="en-US" altLang="zh-CN" sz="1500" dirty="0">
                <a:solidFill>
                  <a:srgbClr val="002060"/>
                </a:solidFill>
                <a:ea typeface="宋体" panose="02010600030101010101" pitchFamily="2" charset="-122"/>
              </a:rPr>
              <a:t> </a:t>
            </a:r>
            <a:r>
              <a:rPr lang="en-US" altLang="zh-CN" sz="1500" dirty="0" err="1">
                <a:solidFill>
                  <a:srgbClr val="002060"/>
                </a:solidFill>
                <a:ea typeface="宋体" panose="02010600030101010101" pitchFamily="2" charset="-122"/>
              </a:rPr>
              <a:t>thế</a:t>
            </a:r>
            <a:r>
              <a:rPr lang="en-US" altLang="zh-CN" sz="1500" dirty="0">
                <a:solidFill>
                  <a:srgbClr val="002060"/>
                </a:solidFill>
                <a:ea typeface="宋体" panose="02010600030101010101" pitchFamily="2" charset="-122"/>
              </a:rPr>
              <a:t> </a:t>
            </a:r>
            <a:r>
              <a:rPr lang="en-US" altLang="zh-CN" sz="1500" dirty="0" err="1">
                <a:solidFill>
                  <a:srgbClr val="002060"/>
                </a:solidFill>
                <a:ea typeface="宋体" panose="02010600030101010101" pitchFamily="2" charset="-122"/>
              </a:rPr>
              <a:t>nào</a:t>
            </a:r>
            <a:r>
              <a:rPr lang="en-US" altLang="zh-CN" sz="1500" dirty="0">
                <a:solidFill>
                  <a:srgbClr val="002060"/>
                </a:solidFill>
                <a:ea typeface="宋体" panose="02010600030101010101" pitchFamily="2" charset="-122"/>
              </a:rPr>
              <a:t> </a:t>
            </a:r>
            <a:r>
              <a:rPr lang="en-US" altLang="zh-CN" sz="1500" dirty="0" err="1">
                <a:solidFill>
                  <a:srgbClr val="002060"/>
                </a:solidFill>
                <a:ea typeface="宋体" panose="02010600030101010101" pitchFamily="2" charset="-122"/>
              </a:rPr>
              <a:t>chúng</a:t>
            </a:r>
            <a:r>
              <a:rPr lang="en-US" altLang="zh-CN" sz="1500" dirty="0">
                <a:solidFill>
                  <a:srgbClr val="002060"/>
                </a:solidFill>
                <a:ea typeface="宋体" panose="02010600030101010101" pitchFamily="2" charset="-122"/>
              </a:rPr>
              <a:t> ta </a:t>
            </a:r>
            <a:r>
              <a:rPr lang="en-US" altLang="zh-CN" sz="1500" dirty="0" err="1">
                <a:solidFill>
                  <a:srgbClr val="002060"/>
                </a:solidFill>
                <a:ea typeface="宋体" panose="02010600030101010101" pitchFamily="2" charset="-122"/>
              </a:rPr>
              <a:t>có</a:t>
            </a:r>
            <a:r>
              <a:rPr lang="en-US" altLang="zh-CN" sz="1500" dirty="0">
                <a:solidFill>
                  <a:srgbClr val="002060"/>
                </a:solidFill>
                <a:ea typeface="宋体" panose="02010600030101010101" pitchFamily="2" charset="-122"/>
              </a:rPr>
              <a:t> </a:t>
            </a:r>
            <a:r>
              <a:rPr lang="en-US" altLang="zh-CN" sz="1500" dirty="0" err="1">
                <a:solidFill>
                  <a:srgbClr val="002060"/>
                </a:solidFill>
                <a:ea typeface="宋体" panose="02010600030101010101" pitchFamily="2" charset="-122"/>
              </a:rPr>
              <a:t>thể</a:t>
            </a:r>
            <a:r>
              <a:rPr lang="en-US" altLang="zh-CN" sz="1500" dirty="0">
                <a:solidFill>
                  <a:srgbClr val="002060"/>
                </a:solidFill>
                <a:ea typeface="宋体" panose="02010600030101010101" pitchFamily="2" charset="-122"/>
              </a:rPr>
              <a:t> </a:t>
            </a:r>
            <a:r>
              <a:rPr lang="en-US" altLang="zh-CN" sz="1500" dirty="0" err="1">
                <a:solidFill>
                  <a:srgbClr val="002060"/>
                </a:solidFill>
                <a:ea typeface="宋体" panose="02010600030101010101" pitchFamily="2" charset="-122"/>
              </a:rPr>
              <a:t>quyết</a:t>
            </a:r>
            <a:r>
              <a:rPr lang="en-US" altLang="zh-CN" sz="1500" dirty="0">
                <a:solidFill>
                  <a:srgbClr val="002060"/>
                </a:solidFill>
                <a:ea typeface="宋体" panose="02010600030101010101" pitchFamily="2" charset="-122"/>
              </a:rPr>
              <a:t> </a:t>
            </a:r>
            <a:r>
              <a:rPr lang="en-US" altLang="zh-CN" sz="1500" dirty="0" err="1">
                <a:solidFill>
                  <a:srgbClr val="002060"/>
                </a:solidFill>
                <a:ea typeface="宋体" panose="02010600030101010101" pitchFamily="2" charset="-122"/>
              </a:rPr>
              <a:t>định</a:t>
            </a:r>
            <a:r>
              <a:rPr lang="en-US" altLang="zh-CN" sz="1500" dirty="0">
                <a:solidFill>
                  <a:srgbClr val="002060"/>
                </a:solidFill>
                <a:ea typeface="宋体" panose="02010600030101010101" pitchFamily="2" charset="-122"/>
              </a:rPr>
              <a:t> </a:t>
            </a:r>
            <a:r>
              <a:rPr lang="en-US" altLang="zh-CN" sz="1500" dirty="0" err="1">
                <a:solidFill>
                  <a:srgbClr val="002060"/>
                </a:solidFill>
                <a:ea typeface="宋体" panose="02010600030101010101" pitchFamily="2" charset="-122"/>
              </a:rPr>
              <a:t>có</a:t>
            </a:r>
            <a:r>
              <a:rPr lang="en-US" altLang="zh-CN" sz="1500" dirty="0">
                <a:solidFill>
                  <a:srgbClr val="002060"/>
                </a:solidFill>
                <a:ea typeface="宋体" panose="02010600030101010101" pitchFamily="2" charset="-122"/>
              </a:rPr>
              <a:t> </a:t>
            </a:r>
            <a:r>
              <a:rPr lang="en-US" altLang="zh-CN" sz="1500" dirty="0" err="1">
                <a:solidFill>
                  <a:srgbClr val="002060"/>
                </a:solidFill>
                <a:ea typeface="宋体" panose="02010600030101010101" pitchFamily="2" charset="-122"/>
              </a:rPr>
              <a:t>bao</a:t>
            </a:r>
            <a:r>
              <a:rPr lang="en-US" altLang="zh-CN" sz="1500" dirty="0">
                <a:solidFill>
                  <a:srgbClr val="002060"/>
                </a:solidFill>
                <a:ea typeface="宋体" panose="02010600030101010101" pitchFamily="2" charset="-122"/>
              </a:rPr>
              <a:t> </a:t>
            </a:r>
            <a:r>
              <a:rPr lang="en-US" altLang="zh-CN" sz="1500" dirty="0" err="1">
                <a:solidFill>
                  <a:srgbClr val="002060"/>
                </a:solidFill>
                <a:ea typeface="宋体" panose="02010600030101010101" pitchFamily="2" charset="-122"/>
              </a:rPr>
              <a:t>nhiêu</a:t>
            </a:r>
            <a:r>
              <a:rPr lang="en-US" altLang="zh-CN" sz="1500" dirty="0">
                <a:solidFill>
                  <a:srgbClr val="002060"/>
                </a:solidFill>
                <a:ea typeface="宋体" panose="02010600030101010101" pitchFamily="2" charset="-122"/>
              </a:rPr>
              <a:t> </a:t>
            </a:r>
            <a:r>
              <a:rPr lang="en-US" altLang="zh-CN" sz="1500" dirty="0" err="1">
                <a:solidFill>
                  <a:srgbClr val="002060"/>
                </a:solidFill>
                <a:ea typeface="宋体" panose="02010600030101010101" pitchFamily="2" charset="-122"/>
              </a:rPr>
              <a:t>nhóm</a:t>
            </a:r>
            <a:r>
              <a:rPr lang="en-US" altLang="zh-CN" sz="1500" dirty="0" smtClean="0">
                <a:solidFill>
                  <a:srgbClr val="002060"/>
                </a:solidFill>
                <a:ea typeface="宋体" panose="02010600030101010101" pitchFamily="2" charset="-122"/>
              </a:rPr>
              <a:t>?</a:t>
            </a:r>
          </a:p>
          <a:p>
            <a:pPr algn="just" eaLnBrk="1" hangingPunct="1"/>
            <a:endParaRPr lang="en-US" altLang="zh-CN" sz="1500" dirty="0">
              <a:solidFill>
                <a:srgbClr val="002060"/>
              </a:solidFill>
              <a:ea typeface="宋体" panose="02010600030101010101" pitchFamily="2" charset="-122"/>
            </a:endParaRPr>
          </a:p>
          <a:p>
            <a:pPr algn="just" eaLnBrk="1" hangingPunct="1"/>
            <a:r>
              <a:rPr lang="en-US" altLang="zh-CN" sz="1500" dirty="0" err="1">
                <a:solidFill>
                  <a:srgbClr val="002060"/>
                </a:solidFill>
                <a:ea typeface="宋体" panose="02010600030101010101" pitchFamily="2" charset="-122"/>
              </a:rPr>
              <a:t>Liệu</a:t>
            </a:r>
            <a:r>
              <a:rPr lang="en-US" altLang="zh-CN" sz="1500" dirty="0">
                <a:solidFill>
                  <a:srgbClr val="002060"/>
                </a:solidFill>
                <a:ea typeface="宋体" panose="02010600030101010101" pitchFamily="2" charset="-122"/>
              </a:rPr>
              <a:t> </a:t>
            </a:r>
            <a:r>
              <a:rPr lang="en-US" altLang="zh-CN" sz="1500" dirty="0" err="1">
                <a:solidFill>
                  <a:srgbClr val="002060"/>
                </a:solidFill>
                <a:ea typeface="宋体" panose="02010600030101010101" pitchFamily="2" charset="-122"/>
              </a:rPr>
              <a:t>có</a:t>
            </a:r>
            <a:r>
              <a:rPr lang="en-US" altLang="zh-CN" sz="1500" dirty="0">
                <a:solidFill>
                  <a:srgbClr val="002060"/>
                </a:solidFill>
                <a:ea typeface="宋体" panose="02010600030101010101" pitchFamily="2" charset="-122"/>
              </a:rPr>
              <a:t> </a:t>
            </a:r>
            <a:r>
              <a:rPr lang="en-US" altLang="zh-CN" sz="1500" dirty="0" err="1">
                <a:solidFill>
                  <a:srgbClr val="002060"/>
                </a:solidFill>
                <a:ea typeface="宋体" panose="02010600030101010101" pitchFamily="2" charset="-122"/>
              </a:rPr>
              <a:t>những</a:t>
            </a:r>
            <a:r>
              <a:rPr lang="en-US" altLang="zh-CN" sz="1500" dirty="0">
                <a:solidFill>
                  <a:srgbClr val="002060"/>
                </a:solidFill>
                <a:ea typeface="宋体" panose="02010600030101010101" pitchFamily="2" charset="-122"/>
              </a:rPr>
              <a:t> </a:t>
            </a:r>
            <a:r>
              <a:rPr lang="en-US" altLang="zh-CN" sz="1500" dirty="0" err="1">
                <a:solidFill>
                  <a:srgbClr val="002060"/>
                </a:solidFill>
                <a:ea typeface="宋体" panose="02010600030101010101" pitchFamily="2" charset="-122"/>
              </a:rPr>
              <a:t>nhóm</a:t>
            </a:r>
            <a:r>
              <a:rPr lang="en-US" altLang="zh-CN" sz="1500" dirty="0">
                <a:solidFill>
                  <a:srgbClr val="002060"/>
                </a:solidFill>
                <a:ea typeface="宋体" panose="02010600030101010101" pitchFamily="2" charset="-122"/>
              </a:rPr>
              <a:t> con </a:t>
            </a:r>
            <a:r>
              <a:rPr lang="en-US" altLang="zh-CN" sz="1500" dirty="0" err="1">
                <a:solidFill>
                  <a:srgbClr val="002060"/>
                </a:solidFill>
                <a:ea typeface="宋体" panose="02010600030101010101" pitchFamily="2" charset="-122"/>
              </a:rPr>
              <a:t>trong</a:t>
            </a:r>
            <a:r>
              <a:rPr lang="en-US" altLang="zh-CN" sz="1500" dirty="0">
                <a:solidFill>
                  <a:srgbClr val="002060"/>
                </a:solidFill>
                <a:ea typeface="宋体" panose="02010600030101010101" pitchFamily="2" charset="-122"/>
              </a:rPr>
              <a:t> </a:t>
            </a:r>
            <a:r>
              <a:rPr lang="en-US" altLang="zh-CN" sz="1500" dirty="0" err="1">
                <a:solidFill>
                  <a:srgbClr val="002060"/>
                </a:solidFill>
                <a:ea typeface="宋体" panose="02010600030101010101" pitchFamily="2" charset="-122"/>
              </a:rPr>
              <a:t>một</a:t>
            </a:r>
            <a:r>
              <a:rPr lang="en-US" altLang="zh-CN" sz="1500" dirty="0">
                <a:solidFill>
                  <a:srgbClr val="002060"/>
                </a:solidFill>
                <a:ea typeface="宋体" panose="02010600030101010101" pitchFamily="2" charset="-122"/>
              </a:rPr>
              <a:t> </a:t>
            </a:r>
            <a:r>
              <a:rPr lang="en-US" altLang="zh-CN" sz="1500" dirty="0" err="1">
                <a:solidFill>
                  <a:srgbClr val="002060"/>
                </a:solidFill>
                <a:ea typeface="宋体" panose="02010600030101010101" pitchFamily="2" charset="-122"/>
              </a:rPr>
              <a:t>nhóm</a:t>
            </a:r>
            <a:r>
              <a:rPr lang="en-US" altLang="zh-CN" sz="1500" dirty="0">
                <a:solidFill>
                  <a:srgbClr val="002060"/>
                </a:solidFill>
                <a:ea typeface="宋体" panose="02010600030101010101" pitchFamily="2" charset="-122"/>
              </a:rPr>
              <a:t> hay </a:t>
            </a:r>
            <a:r>
              <a:rPr lang="en-US" altLang="zh-CN" sz="1500" dirty="0" err="1">
                <a:solidFill>
                  <a:srgbClr val="002060"/>
                </a:solidFill>
                <a:ea typeface="宋体" panose="02010600030101010101" pitchFamily="2" charset="-122"/>
              </a:rPr>
              <a:t>không</a:t>
            </a:r>
            <a:r>
              <a:rPr lang="en-US" altLang="zh-CN" sz="1500" dirty="0">
                <a:solidFill>
                  <a:srgbClr val="002060"/>
                </a:solidFill>
                <a:ea typeface="宋体" panose="02010600030101010101" pitchFamily="2" charset="-122"/>
              </a:rPr>
              <a:t>?</a:t>
            </a:r>
          </a:p>
        </p:txBody>
      </p:sp>
    </p:spTree>
    <p:extLst>
      <p:ext uri="{BB962C8B-B14F-4D97-AF65-F5344CB8AC3E}">
        <p14:creationId xmlns:p14="http://schemas.microsoft.com/office/powerpoint/2010/main" val="23698629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82971"/>
            <a:ext cx="8520600" cy="707400"/>
          </a:xfrm>
        </p:spPr>
        <p:txBody>
          <a:bodyPr>
            <a:normAutofit fontScale="90000"/>
          </a:bodyPr>
          <a:lstStyle/>
          <a:p>
            <a:r>
              <a:rPr lang="en-US" dirty="0" err="1" smtClean="0"/>
              <a:t>Định</a:t>
            </a:r>
            <a:r>
              <a:rPr lang="en-US" dirty="0" smtClean="0"/>
              <a:t> </a:t>
            </a:r>
            <a:r>
              <a:rPr lang="en-US" dirty="0" err="1" smtClean="0"/>
              <a:t>nghĩa</a:t>
            </a:r>
            <a:r>
              <a:rPr lang="en-US" dirty="0" smtClean="0"/>
              <a:t> </a:t>
            </a:r>
            <a:r>
              <a:rPr lang="en-US" dirty="0" err="1" smtClean="0"/>
              <a:t>nhóm</a:t>
            </a:r>
            <a:r>
              <a:rPr lang="en-US" dirty="0" smtClean="0"/>
              <a:t>/ </a:t>
            </a:r>
            <a:r>
              <a:rPr lang="en-US" dirty="0" err="1" smtClean="0"/>
              <a:t>cụm</a:t>
            </a:r>
            <a:r>
              <a:rPr lang="en-US" dirty="0" smtClean="0"/>
              <a:t> (cluster)</a:t>
            </a:r>
            <a:endParaRPr lang="en-US" dirty="0"/>
          </a:p>
        </p:txBody>
      </p:sp>
      <p:sp>
        <p:nvSpPr>
          <p:cNvPr id="3" name="Content Placeholder 2"/>
          <p:cNvSpPr>
            <a:spLocks noGrp="1"/>
          </p:cNvSpPr>
          <p:nvPr>
            <p:ph idx="1"/>
          </p:nvPr>
        </p:nvSpPr>
        <p:spPr>
          <a:xfrm>
            <a:off x="311699" y="975732"/>
            <a:ext cx="5107793" cy="4092497"/>
          </a:xfrm>
        </p:spPr>
        <p:txBody>
          <a:bodyPr>
            <a:noAutofit/>
          </a:bodyPr>
          <a:lstStyle/>
          <a:p>
            <a:pPr marL="0" indent="0">
              <a:spcBef>
                <a:spcPct val="50000"/>
              </a:spcBef>
              <a:buNone/>
            </a:pPr>
            <a:r>
              <a:rPr lang="en-US" altLang="zh-CN" sz="1600" dirty="0" err="1">
                <a:solidFill>
                  <a:srgbClr val="002060"/>
                </a:solidFill>
                <a:latin typeface="Times New Roman" panose="02020603050405020304" pitchFamily="18" charset="0"/>
                <a:ea typeface="宋体" panose="02010600030101010101" pitchFamily="2" charset="-122"/>
                <a:cs typeface="Times New Roman" panose="02020603050405020304" pitchFamily="18" charset="0"/>
              </a:rPr>
              <a:t>Nhóm</a:t>
            </a:r>
            <a:r>
              <a:rPr lang="en-US" altLang="zh-CN" sz="16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err="1">
                <a:solidFill>
                  <a:srgbClr val="002060"/>
                </a:solidFill>
                <a:latin typeface="Times New Roman" panose="02020603050405020304" pitchFamily="18" charset="0"/>
                <a:ea typeface="宋体" panose="02010600030101010101" pitchFamily="2" charset="-122"/>
                <a:cs typeface="Times New Roman" panose="02020603050405020304" pitchFamily="18" charset="0"/>
              </a:rPr>
              <a:t>cụm</a:t>
            </a:r>
            <a:r>
              <a:rPr lang="en-US" altLang="zh-CN" sz="16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宋体" panose="02010600030101010101" pitchFamily="2" charset="-122"/>
                <a:cs typeface="Times New Roman" panose="02020603050405020304" pitchFamily="18" charset="0"/>
              </a:rPr>
              <a:t>là</a:t>
            </a:r>
            <a:r>
              <a:rPr lang="en-US" altLang="zh-CN" sz="16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宋体" panose="02010600030101010101" pitchFamily="2" charset="-122"/>
                <a:cs typeface="Times New Roman" panose="02020603050405020304" pitchFamily="18" charset="0"/>
              </a:rPr>
              <a:t>một</a:t>
            </a:r>
            <a:r>
              <a:rPr lang="en-US" altLang="zh-CN" sz="16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宋体" panose="02010600030101010101" pitchFamily="2" charset="-122"/>
                <a:cs typeface="Times New Roman" panose="02020603050405020304" pitchFamily="18" charset="0"/>
              </a:rPr>
              <a:t>tập</a:t>
            </a:r>
            <a:r>
              <a:rPr lang="en-US" altLang="zh-CN" sz="16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 con </a:t>
            </a:r>
            <a:r>
              <a:rPr lang="en-US" altLang="zh-CN" sz="1600" dirty="0" err="1">
                <a:solidFill>
                  <a:srgbClr val="002060"/>
                </a:solidFill>
                <a:latin typeface="Times New Roman" panose="02020603050405020304" pitchFamily="18" charset="0"/>
                <a:ea typeface="宋体" panose="02010600030101010101" pitchFamily="2" charset="-122"/>
                <a:cs typeface="Times New Roman" panose="02020603050405020304" pitchFamily="18" charset="0"/>
              </a:rPr>
              <a:t>các</a:t>
            </a:r>
            <a:r>
              <a:rPr lang="en-US" altLang="zh-CN" sz="16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宋体" panose="02010600030101010101" pitchFamily="2" charset="-122"/>
                <a:cs typeface="Times New Roman" panose="02020603050405020304" pitchFamily="18" charset="0"/>
              </a:rPr>
              <a:t>đối</a:t>
            </a:r>
            <a:r>
              <a:rPr lang="en-US" altLang="zh-CN" sz="16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宋体" panose="02010600030101010101" pitchFamily="2" charset="-122"/>
                <a:cs typeface="Times New Roman" panose="02020603050405020304" pitchFamily="18" charset="0"/>
              </a:rPr>
              <a:t>tượng</a:t>
            </a:r>
            <a:r>
              <a:rPr lang="en-US" altLang="zh-CN" sz="16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宋体" panose="02010600030101010101" pitchFamily="2" charset="-122"/>
                <a:cs typeface="Times New Roman" panose="02020603050405020304" pitchFamily="18" charset="0"/>
              </a:rPr>
              <a:t>trong</a:t>
            </a:r>
            <a:r>
              <a:rPr lang="en-US" altLang="zh-CN" sz="16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宋体" panose="02010600030101010101" pitchFamily="2" charset="-122"/>
                <a:cs typeface="Times New Roman" panose="02020603050405020304" pitchFamily="18" charset="0"/>
              </a:rPr>
              <a:t>dữ</a:t>
            </a:r>
            <a:r>
              <a:rPr lang="en-US" altLang="zh-CN" sz="16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宋体" panose="02010600030101010101" pitchFamily="2" charset="-122"/>
                <a:cs typeface="Times New Roman" panose="02020603050405020304" pitchFamily="18" charset="0"/>
              </a:rPr>
              <a:t>liệu</a:t>
            </a:r>
            <a:r>
              <a:rPr lang="en-US" altLang="zh-CN" sz="16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 :</a:t>
            </a:r>
          </a:p>
          <a:p>
            <a:pPr>
              <a:spcBef>
                <a:spcPct val="50000"/>
              </a:spcBef>
              <a:buFontTx/>
              <a:buChar char="-"/>
            </a:pPr>
            <a:r>
              <a:rPr lang="en-US" altLang="zh-CN" sz="1600" dirty="0" err="1">
                <a:solidFill>
                  <a:srgbClr val="002060"/>
                </a:solidFill>
                <a:latin typeface="Times New Roman" panose="02020603050405020304" pitchFamily="18" charset="0"/>
                <a:ea typeface="宋体" panose="02010600030101010101" pitchFamily="2" charset="-122"/>
                <a:cs typeface="Times New Roman" panose="02020603050405020304" pitchFamily="18" charset="0"/>
              </a:rPr>
              <a:t>Các</a:t>
            </a:r>
            <a:r>
              <a:rPr lang="en-US" altLang="zh-CN" sz="16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宋体" panose="02010600030101010101" pitchFamily="2" charset="-122"/>
                <a:cs typeface="Times New Roman" panose="02020603050405020304" pitchFamily="18" charset="0"/>
              </a:rPr>
              <a:t>đối</a:t>
            </a:r>
            <a:r>
              <a:rPr lang="en-US" altLang="zh-CN" sz="16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宋体" panose="02010600030101010101" pitchFamily="2" charset="-122"/>
                <a:cs typeface="Times New Roman" panose="02020603050405020304" pitchFamily="18" charset="0"/>
              </a:rPr>
              <a:t>tượng</a:t>
            </a:r>
            <a:r>
              <a:rPr lang="en-US" altLang="zh-CN" sz="16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宋体" panose="02010600030101010101" pitchFamily="2" charset="-122"/>
                <a:cs typeface="Times New Roman" panose="02020603050405020304" pitchFamily="18" charset="0"/>
              </a:rPr>
              <a:t>trong</a:t>
            </a:r>
            <a:r>
              <a:rPr lang="en-US" altLang="zh-CN" sz="16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宋体" panose="02010600030101010101" pitchFamily="2" charset="-122"/>
                <a:cs typeface="Times New Roman" panose="02020603050405020304" pitchFamily="18" charset="0"/>
              </a:rPr>
              <a:t>cụm</a:t>
            </a:r>
            <a:r>
              <a:rPr lang="en-US" altLang="zh-CN" sz="16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宋体" panose="02010600030101010101" pitchFamily="2" charset="-122"/>
                <a:cs typeface="Times New Roman" panose="02020603050405020304" pitchFamily="18" charset="0"/>
              </a:rPr>
              <a:t>là</a:t>
            </a:r>
            <a:r>
              <a:rPr lang="en-US" altLang="zh-CN" sz="16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宋体" panose="02010600030101010101" pitchFamily="2" charset="-122"/>
                <a:cs typeface="Times New Roman" panose="02020603050405020304" pitchFamily="18" charset="0"/>
              </a:rPr>
              <a:t>giống</a:t>
            </a:r>
            <a:r>
              <a:rPr lang="en-US" altLang="zh-CN" sz="16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宋体" panose="02010600030101010101" pitchFamily="2" charset="-122"/>
                <a:cs typeface="Times New Roman" panose="02020603050405020304" pitchFamily="18" charset="0"/>
              </a:rPr>
              <a:t>nhau</a:t>
            </a:r>
            <a:r>
              <a:rPr lang="en-US" altLang="zh-CN" sz="16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err="1">
                <a:solidFill>
                  <a:srgbClr val="002060"/>
                </a:solidFill>
                <a:latin typeface="Times New Roman" panose="02020603050405020304" pitchFamily="18" charset="0"/>
                <a:ea typeface="宋体" panose="02010600030101010101" pitchFamily="2" charset="-122"/>
                <a:cs typeface="Times New Roman" panose="02020603050405020304" pitchFamily="18" charset="0"/>
              </a:rPr>
              <a:t>tương</a:t>
            </a:r>
            <a:r>
              <a:rPr lang="en-US" altLang="zh-CN" sz="16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宋体" panose="02010600030101010101" pitchFamily="2" charset="-122"/>
                <a:cs typeface="Times New Roman" panose="02020603050405020304" pitchFamily="18" charset="0"/>
              </a:rPr>
              <a:t>tự</a:t>
            </a:r>
            <a:r>
              <a:rPr lang="en-US" altLang="zh-CN" sz="16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a:t>
            </a:r>
          </a:p>
          <a:p>
            <a:pPr>
              <a:spcBef>
                <a:spcPct val="50000"/>
              </a:spcBef>
              <a:buFontTx/>
              <a:buChar char="-"/>
            </a:pPr>
            <a:r>
              <a:rPr lang="en-US" altLang="zh-CN" sz="1600" dirty="0" err="1">
                <a:solidFill>
                  <a:srgbClr val="002060"/>
                </a:solidFill>
                <a:latin typeface="Times New Roman" panose="02020603050405020304" pitchFamily="18" charset="0"/>
                <a:ea typeface="宋体" panose="02010600030101010101" pitchFamily="2" charset="-122"/>
                <a:cs typeface="Times New Roman" panose="02020603050405020304" pitchFamily="18" charset="0"/>
              </a:rPr>
              <a:t>Các</a:t>
            </a:r>
            <a:r>
              <a:rPr lang="en-US" altLang="zh-CN" sz="16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宋体" panose="02010600030101010101" pitchFamily="2" charset="-122"/>
                <a:cs typeface="Times New Roman" panose="02020603050405020304" pitchFamily="18" charset="0"/>
              </a:rPr>
              <a:t>đối</a:t>
            </a:r>
            <a:r>
              <a:rPr lang="en-US" altLang="zh-CN" sz="16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宋体" panose="02010600030101010101" pitchFamily="2" charset="-122"/>
                <a:cs typeface="Times New Roman" panose="02020603050405020304" pitchFamily="18" charset="0"/>
              </a:rPr>
              <a:t>tượng</a:t>
            </a:r>
            <a:r>
              <a:rPr lang="en-US" altLang="zh-CN" sz="16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 ở 2 </a:t>
            </a:r>
            <a:r>
              <a:rPr lang="en-US" altLang="zh-CN" sz="1600" dirty="0" err="1">
                <a:solidFill>
                  <a:srgbClr val="002060"/>
                </a:solidFill>
                <a:latin typeface="Times New Roman" panose="02020603050405020304" pitchFamily="18" charset="0"/>
                <a:ea typeface="宋体" panose="02010600030101010101" pitchFamily="2" charset="-122"/>
                <a:cs typeface="Times New Roman" panose="02020603050405020304" pitchFamily="18" charset="0"/>
              </a:rPr>
              <a:t>cụm</a:t>
            </a:r>
            <a:r>
              <a:rPr lang="en-US" altLang="zh-CN" sz="16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宋体" panose="02010600030101010101" pitchFamily="2" charset="-122"/>
                <a:cs typeface="Times New Roman" panose="02020603050405020304" pitchFamily="18" charset="0"/>
              </a:rPr>
              <a:t>khác</a:t>
            </a:r>
            <a:r>
              <a:rPr lang="en-US" altLang="zh-CN" sz="16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宋体" panose="02010600030101010101" pitchFamily="2" charset="-122"/>
                <a:cs typeface="Times New Roman" panose="02020603050405020304" pitchFamily="18" charset="0"/>
              </a:rPr>
              <a:t>nhau</a:t>
            </a:r>
            <a:r>
              <a:rPr lang="en-US" altLang="zh-CN" sz="16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宋体" panose="02010600030101010101" pitchFamily="2" charset="-122"/>
                <a:cs typeface="Times New Roman" panose="02020603050405020304" pitchFamily="18" charset="0"/>
              </a:rPr>
              <a:t>là</a:t>
            </a:r>
            <a:r>
              <a:rPr lang="en-US" altLang="zh-CN" sz="16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宋体" panose="02010600030101010101" pitchFamily="2" charset="-122"/>
                <a:cs typeface="Times New Roman" panose="02020603050405020304" pitchFamily="18" charset="0"/>
              </a:rPr>
              <a:t>khác</a:t>
            </a:r>
            <a:r>
              <a:rPr lang="en-US" altLang="zh-CN" sz="16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宋体" panose="02010600030101010101" pitchFamily="2" charset="-122"/>
                <a:cs typeface="Times New Roman" panose="02020603050405020304" pitchFamily="18" charset="0"/>
              </a:rPr>
              <a:t>nhau</a:t>
            </a:r>
            <a:r>
              <a:rPr lang="en-US" altLang="zh-CN" sz="16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宋体" panose="02010600030101010101" pitchFamily="2" charset="-122"/>
                <a:cs typeface="Times New Roman" panose="02020603050405020304" pitchFamily="18" charset="0"/>
              </a:rPr>
              <a:t>không</a:t>
            </a:r>
            <a:r>
              <a:rPr lang="en-US" altLang="zh-CN" sz="16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宋体" panose="02010600030101010101" pitchFamily="2" charset="-122"/>
                <a:cs typeface="Times New Roman" panose="02020603050405020304" pitchFamily="18" charset="0"/>
              </a:rPr>
              <a:t>tương</a:t>
            </a:r>
            <a:r>
              <a:rPr lang="en-US" altLang="zh-CN" sz="16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宋体" panose="02010600030101010101" pitchFamily="2" charset="-122"/>
                <a:cs typeface="Times New Roman" panose="02020603050405020304" pitchFamily="18" charset="0"/>
              </a:rPr>
              <a:t>tự</a:t>
            </a:r>
            <a:endParaRPr lang="en-US" altLang="zh-CN" sz="16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endParaRPr>
          </a:p>
          <a:p>
            <a:pPr marL="0" indent="0">
              <a:spcBef>
                <a:spcPct val="50000"/>
              </a:spcBef>
              <a:buNone/>
            </a:pPr>
            <a:endParaRPr lang="en-US" altLang="zh-CN" sz="16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endParaRPr>
          </a:p>
          <a:p>
            <a:pPr marL="0" indent="0">
              <a:spcBef>
                <a:spcPct val="50000"/>
              </a:spcBef>
              <a:buNone/>
            </a:pPr>
            <a:r>
              <a:rPr lang="en-US" altLang="zh-CN" sz="1600" dirty="0" err="1">
                <a:solidFill>
                  <a:srgbClr val="002060"/>
                </a:solidFill>
                <a:latin typeface="Times New Roman" panose="02020603050405020304" pitchFamily="18" charset="0"/>
                <a:ea typeface="宋体" panose="02010600030101010101" pitchFamily="2" charset="-122"/>
                <a:cs typeface="Times New Roman" panose="02020603050405020304" pitchFamily="18" charset="0"/>
              </a:rPr>
              <a:t>Một</a:t>
            </a:r>
            <a:r>
              <a:rPr lang="en-US" altLang="zh-CN" sz="16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宋体" panose="02010600030101010101" pitchFamily="2" charset="-122"/>
                <a:cs typeface="Times New Roman" panose="02020603050405020304" pitchFamily="18" charset="0"/>
              </a:rPr>
              <a:t>vài</a:t>
            </a:r>
            <a:r>
              <a:rPr lang="en-US" altLang="zh-CN" sz="16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宋体" panose="02010600030101010101" pitchFamily="2" charset="-122"/>
                <a:cs typeface="Times New Roman" panose="02020603050405020304" pitchFamily="18" charset="0"/>
              </a:rPr>
              <a:t>tính</a:t>
            </a:r>
            <a:r>
              <a:rPr lang="en-US" altLang="zh-CN" sz="16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宋体" panose="02010600030101010101" pitchFamily="2" charset="-122"/>
                <a:cs typeface="Times New Roman" panose="02020603050405020304" pitchFamily="18" charset="0"/>
              </a:rPr>
              <a:t>chất</a:t>
            </a:r>
            <a:r>
              <a:rPr lang="en-US" altLang="zh-CN" sz="16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宋体" panose="02010600030101010101" pitchFamily="2" charset="-122"/>
                <a:cs typeface="Times New Roman" panose="02020603050405020304" pitchFamily="18" charset="0"/>
              </a:rPr>
              <a:t>liên</a:t>
            </a:r>
            <a:r>
              <a:rPr lang="en-US" altLang="zh-CN" sz="16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宋体" panose="02010600030101010101" pitchFamily="2" charset="-122"/>
                <a:cs typeface="Times New Roman" panose="02020603050405020304" pitchFamily="18" charset="0"/>
              </a:rPr>
              <a:t>quan</a:t>
            </a:r>
            <a:r>
              <a:rPr lang="en-US" altLang="zh-CN" sz="16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宋体" panose="02010600030101010101" pitchFamily="2" charset="-122"/>
                <a:cs typeface="Times New Roman" panose="02020603050405020304" pitchFamily="18" charset="0"/>
              </a:rPr>
              <a:t>đến</a:t>
            </a:r>
            <a:r>
              <a:rPr lang="en-US" altLang="zh-CN" sz="16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宋体" panose="02010600030101010101" pitchFamily="2" charset="-122"/>
                <a:cs typeface="Times New Roman" panose="02020603050405020304" pitchFamily="18" charset="0"/>
              </a:rPr>
              <a:t>cụm</a:t>
            </a:r>
            <a:r>
              <a:rPr lang="en-US" altLang="zh-CN" sz="16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a:t>
            </a:r>
          </a:p>
          <a:p>
            <a:pPr>
              <a:spcBef>
                <a:spcPct val="50000"/>
              </a:spcBef>
              <a:buFontTx/>
              <a:buChar char="-"/>
            </a:pPr>
            <a:r>
              <a:rPr lang="en-US" altLang="zh-CN" sz="1600" dirty="0" err="1">
                <a:solidFill>
                  <a:srgbClr val="002060"/>
                </a:solidFill>
                <a:latin typeface="Times New Roman" panose="02020603050405020304" pitchFamily="18" charset="0"/>
                <a:ea typeface="宋体" panose="02010600030101010101" pitchFamily="2" charset="-122"/>
                <a:cs typeface="Times New Roman" panose="02020603050405020304" pitchFamily="18" charset="0"/>
              </a:rPr>
              <a:t>Trung</a:t>
            </a:r>
            <a:r>
              <a:rPr lang="en-US" altLang="zh-CN" sz="16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宋体" panose="02010600030101010101" pitchFamily="2" charset="-122"/>
                <a:cs typeface="Times New Roman" panose="02020603050405020304" pitchFamily="18" charset="0"/>
              </a:rPr>
              <a:t>tâm</a:t>
            </a:r>
            <a:r>
              <a:rPr lang="en-US" altLang="zh-CN" sz="16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宋体" panose="02010600030101010101" pitchFamily="2" charset="-122"/>
                <a:cs typeface="Times New Roman" panose="02020603050405020304" pitchFamily="18" charset="0"/>
              </a:rPr>
              <a:t>của</a:t>
            </a:r>
            <a:r>
              <a:rPr lang="en-US" altLang="zh-CN" sz="16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宋体" panose="02010600030101010101" pitchFamily="2" charset="-122"/>
                <a:cs typeface="Times New Roman" panose="02020603050405020304" pitchFamily="18" charset="0"/>
              </a:rPr>
              <a:t>cụm</a:t>
            </a:r>
            <a:r>
              <a:rPr lang="en-US" altLang="zh-CN" sz="16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 ( cluster center)</a:t>
            </a:r>
          </a:p>
          <a:p>
            <a:pPr>
              <a:spcBef>
                <a:spcPct val="50000"/>
              </a:spcBef>
              <a:buFontTx/>
              <a:buChar char="-"/>
            </a:pPr>
            <a:r>
              <a:rPr lang="en-US" altLang="zh-CN" sz="1600" dirty="0" err="1">
                <a:solidFill>
                  <a:srgbClr val="002060"/>
                </a:solidFill>
                <a:latin typeface="Times New Roman" panose="02020603050405020304" pitchFamily="18" charset="0"/>
                <a:ea typeface="宋体" panose="02010600030101010101" pitchFamily="2" charset="-122"/>
                <a:cs typeface="Times New Roman" panose="02020603050405020304" pitchFamily="18" charset="0"/>
              </a:rPr>
              <a:t>Kính</a:t>
            </a:r>
            <a:r>
              <a:rPr lang="en-US" altLang="zh-CN" sz="16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宋体" panose="02010600030101010101" pitchFamily="2" charset="-122"/>
                <a:cs typeface="Times New Roman" panose="02020603050405020304" pitchFamily="18" charset="0"/>
              </a:rPr>
              <a:t>thước</a:t>
            </a:r>
            <a:r>
              <a:rPr lang="en-US" altLang="zh-CN" sz="16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宋体" panose="02010600030101010101" pitchFamily="2" charset="-122"/>
                <a:cs typeface="Times New Roman" panose="02020603050405020304" pitchFamily="18" charset="0"/>
              </a:rPr>
              <a:t>của</a:t>
            </a:r>
            <a:r>
              <a:rPr lang="en-US" altLang="zh-CN" sz="16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宋体" panose="02010600030101010101" pitchFamily="2" charset="-122"/>
                <a:cs typeface="Times New Roman" panose="02020603050405020304" pitchFamily="18" charset="0"/>
              </a:rPr>
              <a:t>cụm</a:t>
            </a:r>
            <a:r>
              <a:rPr lang="en-US" altLang="zh-CN" sz="16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 (cluster size)</a:t>
            </a:r>
          </a:p>
          <a:p>
            <a:pPr>
              <a:spcBef>
                <a:spcPct val="50000"/>
              </a:spcBef>
              <a:buFontTx/>
              <a:buChar char="-"/>
            </a:pPr>
            <a:r>
              <a:rPr lang="en-US" altLang="zh-CN" sz="1600" dirty="0" err="1">
                <a:solidFill>
                  <a:srgbClr val="002060"/>
                </a:solidFill>
                <a:latin typeface="Times New Roman" panose="02020603050405020304" pitchFamily="18" charset="0"/>
                <a:ea typeface="宋体" panose="02010600030101010101" pitchFamily="2" charset="-122"/>
                <a:cs typeface="Times New Roman" panose="02020603050405020304" pitchFamily="18" charset="0"/>
              </a:rPr>
              <a:t>Mật</a:t>
            </a:r>
            <a:r>
              <a:rPr lang="en-US" altLang="zh-CN" sz="16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宋体" panose="02010600030101010101" pitchFamily="2" charset="-122"/>
                <a:cs typeface="Times New Roman" panose="02020603050405020304" pitchFamily="18" charset="0"/>
              </a:rPr>
              <a:t>độ</a:t>
            </a:r>
            <a:r>
              <a:rPr lang="en-US" altLang="zh-CN" sz="16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宋体" panose="02010600030101010101" pitchFamily="2" charset="-122"/>
                <a:cs typeface="Times New Roman" panose="02020603050405020304" pitchFamily="18" charset="0"/>
              </a:rPr>
              <a:t>của</a:t>
            </a:r>
            <a:r>
              <a:rPr lang="en-US" altLang="zh-CN" sz="16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宋体" panose="02010600030101010101" pitchFamily="2" charset="-122"/>
                <a:cs typeface="Times New Roman" panose="02020603050405020304" pitchFamily="18" charset="0"/>
              </a:rPr>
              <a:t>cụm</a:t>
            </a:r>
            <a:r>
              <a:rPr lang="en-US" altLang="zh-CN" sz="16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 (Cluster density) </a:t>
            </a:r>
          </a:p>
          <a:p>
            <a:pPr>
              <a:spcBef>
                <a:spcPct val="50000"/>
              </a:spcBef>
              <a:buFontTx/>
              <a:buChar char="-"/>
            </a:pPr>
            <a:r>
              <a:rPr lang="en-US" altLang="zh-CN" sz="1600" dirty="0" err="1">
                <a:solidFill>
                  <a:srgbClr val="002060"/>
                </a:solidFill>
                <a:latin typeface="Times New Roman" panose="02020603050405020304" pitchFamily="18" charset="0"/>
                <a:ea typeface="宋体" panose="02010600030101010101" pitchFamily="2" charset="-122"/>
                <a:cs typeface="Times New Roman" panose="02020603050405020304" pitchFamily="18" charset="0"/>
              </a:rPr>
              <a:t>Mô</a:t>
            </a:r>
            <a:r>
              <a:rPr lang="en-US" altLang="zh-CN" sz="16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宋体" panose="02010600030101010101" pitchFamily="2" charset="-122"/>
                <a:cs typeface="Times New Roman" panose="02020603050405020304" pitchFamily="18" charset="0"/>
              </a:rPr>
              <a:t>tả</a:t>
            </a:r>
            <a:r>
              <a:rPr lang="en-US" altLang="zh-CN" sz="16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宋体" panose="02010600030101010101" pitchFamily="2" charset="-122"/>
                <a:cs typeface="Times New Roman" panose="02020603050405020304" pitchFamily="18" charset="0"/>
              </a:rPr>
              <a:t>cụm</a:t>
            </a:r>
            <a:r>
              <a:rPr lang="en-US" altLang="zh-CN" sz="16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 (Cluster descriptions)</a:t>
            </a:r>
            <a:endParaRPr lang="en-AU" altLang="zh-CN" sz="16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sz="1600" dirty="0">
              <a:solidFill>
                <a:srgbClr val="002060"/>
              </a:solidFill>
              <a:latin typeface="Times New Roman" panose="02020603050405020304" pitchFamily="18" charset="0"/>
              <a:cs typeface="Times New Roman" panose="02020603050405020304" pitchFamily="18" charset="0"/>
            </a:endParaRPr>
          </a:p>
        </p:txBody>
      </p:sp>
      <p:grpSp>
        <p:nvGrpSpPr>
          <p:cNvPr id="4" name="Group 4"/>
          <p:cNvGrpSpPr>
            <a:grpSpLocks/>
          </p:cNvGrpSpPr>
          <p:nvPr/>
        </p:nvGrpSpPr>
        <p:grpSpPr bwMode="auto">
          <a:xfrm>
            <a:off x="5536579" y="1906858"/>
            <a:ext cx="3260191" cy="2559359"/>
            <a:chOff x="3649" y="1718"/>
            <a:chExt cx="1660" cy="1438"/>
          </a:xfrm>
          <a:effectLst>
            <a:outerShdw blurRad="50800" dist="38100" dir="2700000" algn="tl" rotWithShape="0">
              <a:prstClr val="black">
                <a:alpha val="40000"/>
              </a:prstClr>
            </a:outerShdw>
          </a:effectLst>
        </p:grpSpPr>
        <p:sp>
          <p:nvSpPr>
            <p:cNvPr id="5" name="Rectangle 5"/>
            <p:cNvSpPr>
              <a:spLocks noChangeArrowheads="1"/>
            </p:cNvSpPr>
            <p:nvPr/>
          </p:nvSpPr>
          <p:spPr bwMode="auto">
            <a:xfrm>
              <a:off x="3649" y="1718"/>
              <a:ext cx="1660" cy="1438"/>
            </a:xfrm>
            <a:prstGeom prst="rect">
              <a:avLst/>
            </a:prstGeom>
            <a:noFill/>
            <a:ln w="12700">
              <a:solidFill>
                <a:srgbClr val="007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6" name="Group 6"/>
            <p:cNvGrpSpPr>
              <a:grpSpLocks/>
            </p:cNvGrpSpPr>
            <p:nvPr/>
          </p:nvGrpSpPr>
          <p:grpSpPr bwMode="auto">
            <a:xfrm>
              <a:off x="4393" y="1835"/>
              <a:ext cx="583" cy="542"/>
              <a:chOff x="4541" y="1884"/>
              <a:chExt cx="583" cy="542"/>
            </a:xfrm>
          </p:grpSpPr>
          <p:sp>
            <p:nvSpPr>
              <p:cNvPr id="31" name="Oval 7"/>
              <p:cNvSpPr>
                <a:spLocks noChangeArrowheads="1"/>
              </p:cNvSpPr>
              <p:nvPr/>
            </p:nvSpPr>
            <p:spPr bwMode="auto">
              <a:xfrm>
                <a:off x="4541" y="1884"/>
                <a:ext cx="583" cy="542"/>
              </a:xfrm>
              <a:prstGeom prst="ellipse">
                <a:avLst/>
              </a:prstGeom>
              <a:noFill/>
              <a:ln w="12700">
                <a:solidFill>
                  <a:srgbClr val="0070C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2" name="AutoShape 8"/>
              <p:cNvSpPr>
                <a:spLocks noChangeArrowheads="1"/>
              </p:cNvSpPr>
              <p:nvPr/>
            </p:nvSpPr>
            <p:spPr bwMode="auto">
              <a:xfrm>
                <a:off x="4864" y="1955"/>
                <a:ext cx="47" cy="47"/>
              </a:xfrm>
              <a:prstGeom prst="triangle">
                <a:avLst>
                  <a:gd name="adj" fmla="val 50000"/>
                </a:avLst>
              </a:prstGeom>
              <a:noFill/>
              <a:ln w="12700">
                <a:solidFill>
                  <a:srgbClr val="007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3" name="AutoShape 9"/>
              <p:cNvSpPr>
                <a:spLocks noChangeArrowheads="1"/>
              </p:cNvSpPr>
              <p:nvPr/>
            </p:nvSpPr>
            <p:spPr bwMode="auto">
              <a:xfrm>
                <a:off x="4730" y="2018"/>
                <a:ext cx="47" cy="47"/>
              </a:xfrm>
              <a:prstGeom prst="triangle">
                <a:avLst>
                  <a:gd name="adj" fmla="val 50000"/>
                </a:avLst>
              </a:prstGeom>
              <a:noFill/>
              <a:ln w="12700">
                <a:solidFill>
                  <a:srgbClr val="007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4" name="AutoShape 10"/>
              <p:cNvSpPr>
                <a:spLocks noChangeArrowheads="1"/>
              </p:cNvSpPr>
              <p:nvPr/>
            </p:nvSpPr>
            <p:spPr bwMode="auto">
              <a:xfrm>
                <a:off x="4923" y="2123"/>
                <a:ext cx="47" cy="47"/>
              </a:xfrm>
              <a:prstGeom prst="triangle">
                <a:avLst>
                  <a:gd name="adj" fmla="val 50000"/>
                </a:avLst>
              </a:prstGeom>
              <a:noFill/>
              <a:ln w="12700">
                <a:solidFill>
                  <a:srgbClr val="007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5" name="AutoShape 11"/>
              <p:cNvSpPr>
                <a:spLocks noChangeArrowheads="1"/>
              </p:cNvSpPr>
              <p:nvPr/>
            </p:nvSpPr>
            <p:spPr bwMode="auto">
              <a:xfrm>
                <a:off x="4741" y="2144"/>
                <a:ext cx="47" cy="47"/>
              </a:xfrm>
              <a:prstGeom prst="triangle">
                <a:avLst>
                  <a:gd name="adj" fmla="val 50000"/>
                </a:avLst>
              </a:prstGeom>
              <a:noFill/>
              <a:ln w="12700">
                <a:solidFill>
                  <a:srgbClr val="007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6" name="AutoShape 12"/>
              <p:cNvSpPr>
                <a:spLocks noChangeArrowheads="1"/>
              </p:cNvSpPr>
              <p:nvPr/>
            </p:nvSpPr>
            <p:spPr bwMode="auto">
              <a:xfrm>
                <a:off x="4870" y="2199"/>
                <a:ext cx="47" cy="47"/>
              </a:xfrm>
              <a:prstGeom prst="triangle">
                <a:avLst>
                  <a:gd name="adj" fmla="val 50000"/>
                </a:avLst>
              </a:prstGeom>
              <a:noFill/>
              <a:ln w="12700">
                <a:solidFill>
                  <a:srgbClr val="007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7" name="AutoShape 13"/>
              <p:cNvSpPr>
                <a:spLocks noChangeArrowheads="1"/>
              </p:cNvSpPr>
              <p:nvPr/>
            </p:nvSpPr>
            <p:spPr bwMode="auto">
              <a:xfrm>
                <a:off x="4810" y="2262"/>
                <a:ext cx="47" cy="47"/>
              </a:xfrm>
              <a:prstGeom prst="triangle">
                <a:avLst>
                  <a:gd name="adj" fmla="val 50000"/>
                </a:avLst>
              </a:prstGeom>
              <a:noFill/>
              <a:ln w="12700">
                <a:solidFill>
                  <a:srgbClr val="007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7" name="Group 14"/>
            <p:cNvGrpSpPr>
              <a:grpSpLocks/>
            </p:cNvGrpSpPr>
            <p:nvPr/>
          </p:nvGrpSpPr>
          <p:grpSpPr bwMode="auto">
            <a:xfrm>
              <a:off x="3851" y="2300"/>
              <a:ext cx="583" cy="542"/>
              <a:chOff x="2503" y="2004"/>
              <a:chExt cx="583" cy="542"/>
            </a:xfrm>
          </p:grpSpPr>
          <p:sp>
            <p:nvSpPr>
              <p:cNvPr id="19" name="Oval 15"/>
              <p:cNvSpPr>
                <a:spLocks noChangeArrowheads="1"/>
              </p:cNvSpPr>
              <p:nvPr/>
            </p:nvSpPr>
            <p:spPr bwMode="auto">
              <a:xfrm>
                <a:off x="2503" y="2004"/>
                <a:ext cx="583" cy="542"/>
              </a:xfrm>
              <a:prstGeom prst="ellipse">
                <a:avLst/>
              </a:prstGeom>
              <a:noFill/>
              <a:ln w="12700">
                <a:solidFill>
                  <a:srgbClr val="0070C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0" name="Oval 16"/>
              <p:cNvSpPr>
                <a:spLocks noChangeArrowheads="1"/>
              </p:cNvSpPr>
              <p:nvPr/>
            </p:nvSpPr>
            <p:spPr bwMode="auto">
              <a:xfrm>
                <a:off x="2860" y="2078"/>
                <a:ext cx="47" cy="47"/>
              </a:xfrm>
              <a:prstGeom prst="ellipse">
                <a:avLst/>
              </a:prstGeom>
              <a:noFill/>
              <a:ln w="12700">
                <a:solidFill>
                  <a:srgbClr val="0070C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 name="Oval 17"/>
              <p:cNvSpPr>
                <a:spLocks noChangeArrowheads="1"/>
              </p:cNvSpPr>
              <p:nvPr/>
            </p:nvSpPr>
            <p:spPr bwMode="auto">
              <a:xfrm>
                <a:off x="2780" y="2106"/>
                <a:ext cx="47" cy="47"/>
              </a:xfrm>
              <a:prstGeom prst="ellipse">
                <a:avLst/>
              </a:prstGeom>
              <a:noFill/>
              <a:ln w="12700">
                <a:solidFill>
                  <a:srgbClr val="0070C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2" name="Oval 18"/>
              <p:cNvSpPr>
                <a:spLocks noChangeArrowheads="1"/>
              </p:cNvSpPr>
              <p:nvPr/>
            </p:nvSpPr>
            <p:spPr bwMode="auto">
              <a:xfrm>
                <a:off x="2647" y="2160"/>
                <a:ext cx="47" cy="47"/>
              </a:xfrm>
              <a:prstGeom prst="ellipse">
                <a:avLst/>
              </a:prstGeom>
              <a:noFill/>
              <a:ln w="12700">
                <a:solidFill>
                  <a:srgbClr val="0070C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 name="Oval 19"/>
              <p:cNvSpPr>
                <a:spLocks noChangeArrowheads="1"/>
              </p:cNvSpPr>
              <p:nvPr/>
            </p:nvSpPr>
            <p:spPr bwMode="auto">
              <a:xfrm>
                <a:off x="2699" y="2295"/>
                <a:ext cx="47" cy="47"/>
              </a:xfrm>
              <a:prstGeom prst="ellipse">
                <a:avLst/>
              </a:prstGeom>
              <a:noFill/>
              <a:ln w="12700">
                <a:solidFill>
                  <a:srgbClr val="0070C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4" name="Oval 20"/>
              <p:cNvSpPr>
                <a:spLocks noChangeArrowheads="1"/>
              </p:cNvSpPr>
              <p:nvPr/>
            </p:nvSpPr>
            <p:spPr bwMode="auto">
              <a:xfrm>
                <a:off x="2861" y="2276"/>
                <a:ext cx="47" cy="47"/>
              </a:xfrm>
              <a:prstGeom prst="ellipse">
                <a:avLst/>
              </a:prstGeom>
              <a:noFill/>
              <a:ln w="12700">
                <a:solidFill>
                  <a:srgbClr val="0070C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5" name="Oval 21"/>
              <p:cNvSpPr>
                <a:spLocks noChangeArrowheads="1"/>
              </p:cNvSpPr>
              <p:nvPr/>
            </p:nvSpPr>
            <p:spPr bwMode="auto">
              <a:xfrm>
                <a:off x="2776" y="2241"/>
                <a:ext cx="47" cy="47"/>
              </a:xfrm>
              <a:prstGeom prst="ellipse">
                <a:avLst/>
              </a:prstGeom>
              <a:noFill/>
              <a:ln w="12700">
                <a:solidFill>
                  <a:srgbClr val="0070C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6" name="Oval 22"/>
              <p:cNvSpPr>
                <a:spLocks noChangeArrowheads="1"/>
              </p:cNvSpPr>
              <p:nvPr/>
            </p:nvSpPr>
            <p:spPr bwMode="auto">
              <a:xfrm>
                <a:off x="2831" y="2386"/>
                <a:ext cx="47" cy="47"/>
              </a:xfrm>
              <a:prstGeom prst="ellipse">
                <a:avLst/>
              </a:prstGeom>
              <a:noFill/>
              <a:ln w="12700">
                <a:solidFill>
                  <a:srgbClr val="0070C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7" name="Oval 23"/>
              <p:cNvSpPr>
                <a:spLocks noChangeArrowheads="1"/>
              </p:cNvSpPr>
              <p:nvPr/>
            </p:nvSpPr>
            <p:spPr bwMode="auto">
              <a:xfrm>
                <a:off x="2957" y="2372"/>
                <a:ext cx="47" cy="47"/>
              </a:xfrm>
              <a:prstGeom prst="ellipse">
                <a:avLst/>
              </a:prstGeom>
              <a:noFill/>
              <a:ln w="12700">
                <a:solidFill>
                  <a:srgbClr val="0070C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8" name="Oval 24"/>
              <p:cNvSpPr>
                <a:spLocks noChangeArrowheads="1"/>
              </p:cNvSpPr>
              <p:nvPr/>
            </p:nvSpPr>
            <p:spPr bwMode="auto">
              <a:xfrm>
                <a:off x="2666" y="2394"/>
                <a:ext cx="47" cy="47"/>
              </a:xfrm>
              <a:prstGeom prst="ellipse">
                <a:avLst/>
              </a:prstGeom>
              <a:noFill/>
              <a:ln w="12700">
                <a:solidFill>
                  <a:srgbClr val="0070C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9" name="Oval 25"/>
              <p:cNvSpPr>
                <a:spLocks noChangeArrowheads="1"/>
              </p:cNvSpPr>
              <p:nvPr/>
            </p:nvSpPr>
            <p:spPr bwMode="auto">
              <a:xfrm>
                <a:off x="2870" y="2153"/>
                <a:ext cx="47" cy="47"/>
              </a:xfrm>
              <a:prstGeom prst="ellipse">
                <a:avLst/>
              </a:prstGeom>
              <a:noFill/>
              <a:ln w="12700">
                <a:solidFill>
                  <a:srgbClr val="0070C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0" name="Oval 26"/>
              <p:cNvSpPr>
                <a:spLocks noChangeArrowheads="1"/>
              </p:cNvSpPr>
              <p:nvPr/>
            </p:nvSpPr>
            <p:spPr bwMode="auto">
              <a:xfrm>
                <a:off x="2588" y="2282"/>
                <a:ext cx="47" cy="47"/>
              </a:xfrm>
              <a:prstGeom prst="ellipse">
                <a:avLst/>
              </a:prstGeom>
              <a:noFill/>
              <a:ln w="12700">
                <a:solidFill>
                  <a:srgbClr val="0070C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8" name="Group 27"/>
            <p:cNvGrpSpPr>
              <a:grpSpLocks/>
            </p:cNvGrpSpPr>
            <p:nvPr/>
          </p:nvGrpSpPr>
          <p:grpSpPr bwMode="auto">
            <a:xfrm>
              <a:off x="4566" y="2502"/>
              <a:ext cx="583" cy="542"/>
              <a:chOff x="2503" y="2889"/>
              <a:chExt cx="583" cy="542"/>
            </a:xfrm>
          </p:grpSpPr>
          <p:sp>
            <p:nvSpPr>
              <p:cNvPr id="9" name="Oval 28"/>
              <p:cNvSpPr>
                <a:spLocks noChangeArrowheads="1"/>
              </p:cNvSpPr>
              <p:nvPr/>
            </p:nvSpPr>
            <p:spPr bwMode="auto">
              <a:xfrm>
                <a:off x="2503" y="2889"/>
                <a:ext cx="583" cy="542"/>
              </a:xfrm>
              <a:prstGeom prst="ellipse">
                <a:avLst/>
              </a:prstGeom>
              <a:noFill/>
              <a:ln w="12700">
                <a:solidFill>
                  <a:srgbClr val="0070C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 name="Rectangle 29"/>
              <p:cNvSpPr>
                <a:spLocks noChangeArrowheads="1"/>
              </p:cNvSpPr>
              <p:nvPr/>
            </p:nvSpPr>
            <p:spPr bwMode="auto">
              <a:xfrm>
                <a:off x="2785" y="3320"/>
                <a:ext cx="57" cy="49"/>
              </a:xfrm>
              <a:prstGeom prst="rect">
                <a:avLst/>
              </a:prstGeom>
              <a:noFill/>
              <a:ln w="12700">
                <a:solidFill>
                  <a:srgbClr val="007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 name="Rectangle 30"/>
              <p:cNvSpPr>
                <a:spLocks noChangeArrowheads="1"/>
              </p:cNvSpPr>
              <p:nvPr/>
            </p:nvSpPr>
            <p:spPr bwMode="auto">
              <a:xfrm>
                <a:off x="2627" y="3202"/>
                <a:ext cx="57" cy="49"/>
              </a:xfrm>
              <a:prstGeom prst="rect">
                <a:avLst/>
              </a:prstGeom>
              <a:noFill/>
              <a:ln w="12700">
                <a:solidFill>
                  <a:srgbClr val="007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2" name="Rectangle 31"/>
              <p:cNvSpPr>
                <a:spLocks noChangeArrowheads="1"/>
              </p:cNvSpPr>
              <p:nvPr/>
            </p:nvSpPr>
            <p:spPr bwMode="auto">
              <a:xfrm>
                <a:off x="2953" y="3076"/>
                <a:ext cx="57" cy="49"/>
              </a:xfrm>
              <a:prstGeom prst="rect">
                <a:avLst/>
              </a:prstGeom>
              <a:noFill/>
              <a:ln w="12700">
                <a:solidFill>
                  <a:srgbClr val="007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3" name="Rectangle 32"/>
              <p:cNvSpPr>
                <a:spLocks noChangeArrowheads="1"/>
              </p:cNvSpPr>
              <p:nvPr/>
            </p:nvSpPr>
            <p:spPr bwMode="auto">
              <a:xfrm>
                <a:off x="2778" y="3229"/>
                <a:ext cx="57" cy="49"/>
              </a:xfrm>
              <a:prstGeom prst="rect">
                <a:avLst/>
              </a:prstGeom>
              <a:noFill/>
              <a:ln w="12700">
                <a:solidFill>
                  <a:srgbClr val="007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4" name="Rectangle 33"/>
              <p:cNvSpPr>
                <a:spLocks noChangeArrowheads="1"/>
              </p:cNvSpPr>
              <p:nvPr/>
            </p:nvSpPr>
            <p:spPr bwMode="auto">
              <a:xfrm>
                <a:off x="2701" y="3120"/>
                <a:ext cx="57" cy="49"/>
              </a:xfrm>
              <a:prstGeom prst="rect">
                <a:avLst/>
              </a:prstGeom>
              <a:noFill/>
              <a:ln w="12700">
                <a:solidFill>
                  <a:srgbClr val="007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5" name="Rectangle 34"/>
              <p:cNvSpPr>
                <a:spLocks noChangeArrowheads="1"/>
              </p:cNvSpPr>
              <p:nvPr/>
            </p:nvSpPr>
            <p:spPr bwMode="auto">
              <a:xfrm>
                <a:off x="2838" y="3043"/>
                <a:ext cx="57" cy="49"/>
              </a:xfrm>
              <a:prstGeom prst="rect">
                <a:avLst/>
              </a:prstGeom>
              <a:noFill/>
              <a:ln w="12700">
                <a:solidFill>
                  <a:srgbClr val="007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6" name="Rectangle 35"/>
              <p:cNvSpPr>
                <a:spLocks noChangeArrowheads="1"/>
              </p:cNvSpPr>
              <p:nvPr/>
            </p:nvSpPr>
            <p:spPr bwMode="auto">
              <a:xfrm>
                <a:off x="2869" y="3164"/>
                <a:ext cx="57" cy="49"/>
              </a:xfrm>
              <a:prstGeom prst="rect">
                <a:avLst/>
              </a:prstGeom>
              <a:noFill/>
              <a:ln w="12700">
                <a:solidFill>
                  <a:srgbClr val="007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7" name="Rectangle 36"/>
              <p:cNvSpPr>
                <a:spLocks noChangeArrowheads="1"/>
              </p:cNvSpPr>
              <p:nvPr/>
            </p:nvSpPr>
            <p:spPr bwMode="auto">
              <a:xfrm>
                <a:off x="2660" y="3030"/>
                <a:ext cx="57" cy="49"/>
              </a:xfrm>
              <a:prstGeom prst="rect">
                <a:avLst/>
              </a:prstGeom>
              <a:noFill/>
              <a:ln w="12700">
                <a:solidFill>
                  <a:srgbClr val="007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8" name="Rectangle 37"/>
              <p:cNvSpPr>
                <a:spLocks noChangeArrowheads="1"/>
              </p:cNvSpPr>
              <p:nvPr/>
            </p:nvSpPr>
            <p:spPr bwMode="auto">
              <a:xfrm>
                <a:off x="2806" y="2929"/>
                <a:ext cx="57" cy="49"/>
              </a:xfrm>
              <a:prstGeom prst="rect">
                <a:avLst/>
              </a:prstGeom>
              <a:noFill/>
              <a:ln w="12700">
                <a:solidFill>
                  <a:srgbClr val="007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a:p>
            </p:txBody>
          </p:sp>
        </p:grpSp>
      </p:grpSp>
    </p:spTree>
    <p:extLst>
      <p:ext uri="{BB962C8B-B14F-4D97-AF65-F5344CB8AC3E}">
        <p14:creationId xmlns:p14="http://schemas.microsoft.com/office/powerpoint/2010/main" val="14792340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852" y="294484"/>
            <a:ext cx="8520600" cy="707400"/>
          </a:xfrm>
        </p:spPr>
        <p:txBody>
          <a:bodyPr>
            <a:normAutofit fontScale="90000"/>
          </a:bodyPr>
          <a:lstStyle/>
          <a:p>
            <a:r>
              <a:rPr lang="en-US" dirty="0" err="1" smtClean="0"/>
              <a:t>Quá</a:t>
            </a:r>
            <a:r>
              <a:rPr lang="en-US" dirty="0" smtClean="0"/>
              <a:t> </a:t>
            </a:r>
            <a:r>
              <a:rPr lang="en-US" dirty="0" err="1" smtClean="0"/>
              <a:t>trình</a:t>
            </a:r>
            <a:r>
              <a:rPr lang="en-US" dirty="0" smtClean="0"/>
              <a:t> </a:t>
            </a:r>
            <a:r>
              <a:rPr lang="en-US" dirty="0" err="1" smtClean="0"/>
              <a:t>phần</a:t>
            </a:r>
            <a:r>
              <a:rPr lang="en-US" dirty="0" smtClean="0"/>
              <a:t> </a:t>
            </a:r>
            <a:r>
              <a:rPr lang="en-US" dirty="0" err="1" smtClean="0"/>
              <a:t>nhóm</a:t>
            </a:r>
            <a:r>
              <a:rPr lang="en-US" dirty="0" smtClean="0"/>
              <a:t> (clustering)</a:t>
            </a:r>
            <a:endParaRPr lang="en-US" dirty="0"/>
          </a:p>
        </p:txBody>
      </p:sp>
      <p:sp>
        <p:nvSpPr>
          <p:cNvPr id="3" name="Content Placeholder 2"/>
          <p:cNvSpPr>
            <a:spLocks noGrp="1"/>
          </p:cNvSpPr>
          <p:nvPr>
            <p:ph idx="1"/>
          </p:nvPr>
        </p:nvSpPr>
        <p:spPr/>
        <p:txBody>
          <a:bodyPr>
            <a:normAutofit/>
          </a:bodyPr>
          <a:lstStyle/>
          <a:p>
            <a:r>
              <a:rPr lang="en-US" sz="1600" dirty="0" err="1">
                <a:solidFill>
                  <a:srgbClr val="002060"/>
                </a:solidFill>
              </a:rPr>
              <a:t>Quá</a:t>
            </a:r>
            <a:r>
              <a:rPr lang="en-US" sz="1600" dirty="0">
                <a:solidFill>
                  <a:srgbClr val="002060"/>
                </a:solidFill>
              </a:rPr>
              <a:t> </a:t>
            </a:r>
            <a:r>
              <a:rPr lang="en-US" sz="1600" dirty="0" err="1">
                <a:solidFill>
                  <a:srgbClr val="002060"/>
                </a:solidFill>
              </a:rPr>
              <a:t>trình</a:t>
            </a:r>
            <a:r>
              <a:rPr lang="en-US" sz="1600" dirty="0">
                <a:solidFill>
                  <a:srgbClr val="002060"/>
                </a:solidFill>
              </a:rPr>
              <a:t> </a:t>
            </a:r>
            <a:r>
              <a:rPr lang="en-US" sz="1600" dirty="0" err="1">
                <a:solidFill>
                  <a:srgbClr val="002060"/>
                </a:solidFill>
              </a:rPr>
              <a:t>phân</a:t>
            </a:r>
            <a:r>
              <a:rPr lang="en-US" sz="1600" dirty="0">
                <a:solidFill>
                  <a:srgbClr val="002060"/>
                </a:solidFill>
              </a:rPr>
              <a:t> </a:t>
            </a:r>
            <a:r>
              <a:rPr lang="en-US" sz="1600" dirty="0" err="1">
                <a:solidFill>
                  <a:srgbClr val="002060"/>
                </a:solidFill>
              </a:rPr>
              <a:t>nhóm</a:t>
            </a:r>
            <a:r>
              <a:rPr lang="en-US" sz="1600" dirty="0">
                <a:solidFill>
                  <a:srgbClr val="002060"/>
                </a:solidFill>
              </a:rPr>
              <a:t>/</a:t>
            </a:r>
            <a:r>
              <a:rPr lang="en-US" sz="1600" dirty="0" err="1">
                <a:solidFill>
                  <a:srgbClr val="002060"/>
                </a:solidFill>
              </a:rPr>
              <a:t>cụm</a:t>
            </a:r>
            <a:r>
              <a:rPr lang="en-US" sz="1600" dirty="0">
                <a:solidFill>
                  <a:srgbClr val="002060"/>
                </a:solidFill>
              </a:rPr>
              <a:t> </a:t>
            </a:r>
            <a:r>
              <a:rPr lang="en-US" sz="1600" dirty="0" err="1">
                <a:solidFill>
                  <a:srgbClr val="002060"/>
                </a:solidFill>
              </a:rPr>
              <a:t>là</a:t>
            </a:r>
            <a:r>
              <a:rPr lang="en-US" sz="1600" dirty="0">
                <a:solidFill>
                  <a:srgbClr val="002060"/>
                </a:solidFill>
              </a:rPr>
              <a:t>: </a:t>
            </a:r>
            <a:r>
              <a:rPr lang="en-US" sz="1600" dirty="0" err="1">
                <a:solidFill>
                  <a:srgbClr val="002060"/>
                </a:solidFill>
              </a:rPr>
              <a:t>một</a:t>
            </a:r>
            <a:r>
              <a:rPr lang="en-US" sz="1600" dirty="0">
                <a:solidFill>
                  <a:srgbClr val="002060"/>
                </a:solidFill>
              </a:rPr>
              <a:t> </a:t>
            </a:r>
            <a:r>
              <a:rPr lang="en-US" sz="1600" dirty="0" err="1">
                <a:solidFill>
                  <a:srgbClr val="002060"/>
                </a:solidFill>
              </a:rPr>
              <a:t>tiến</a:t>
            </a:r>
            <a:r>
              <a:rPr lang="en-US" sz="1600" dirty="0">
                <a:solidFill>
                  <a:srgbClr val="002060"/>
                </a:solidFill>
              </a:rPr>
              <a:t> </a:t>
            </a:r>
            <a:r>
              <a:rPr lang="en-US" sz="1600" dirty="0" err="1">
                <a:solidFill>
                  <a:srgbClr val="002060"/>
                </a:solidFill>
              </a:rPr>
              <a:t>trình</a:t>
            </a:r>
            <a:r>
              <a:rPr lang="en-US" sz="1600" dirty="0">
                <a:solidFill>
                  <a:srgbClr val="002060"/>
                </a:solidFill>
              </a:rPr>
              <a:t>/</a:t>
            </a:r>
            <a:r>
              <a:rPr lang="en-US" sz="1600" dirty="0" err="1">
                <a:solidFill>
                  <a:srgbClr val="002060"/>
                </a:solidFill>
              </a:rPr>
              <a:t>quá</a:t>
            </a:r>
            <a:r>
              <a:rPr lang="en-US" sz="1600" dirty="0">
                <a:solidFill>
                  <a:srgbClr val="002060"/>
                </a:solidFill>
              </a:rPr>
              <a:t> </a:t>
            </a:r>
            <a:r>
              <a:rPr lang="en-US" sz="1600" dirty="0" err="1">
                <a:solidFill>
                  <a:srgbClr val="002060"/>
                </a:solidFill>
              </a:rPr>
              <a:t>trình</a:t>
            </a:r>
            <a:r>
              <a:rPr lang="en-US" sz="1600" dirty="0">
                <a:solidFill>
                  <a:srgbClr val="002060"/>
                </a:solidFill>
              </a:rPr>
              <a:t> </a:t>
            </a:r>
            <a:r>
              <a:rPr lang="en-US" sz="1600" dirty="0" err="1">
                <a:solidFill>
                  <a:srgbClr val="002060"/>
                </a:solidFill>
              </a:rPr>
              <a:t>để</a:t>
            </a:r>
            <a:r>
              <a:rPr lang="en-US" sz="1600" dirty="0">
                <a:solidFill>
                  <a:srgbClr val="002060"/>
                </a:solidFill>
              </a:rPr>
              <a:t> chia </a:t>
            </a:r>
            <a:r>
              <a:rPr lang="en-US" sz="1600" dirty="0" err="1">
                <a:solidFill>
                  <a:srgbClr val="002060"/>
                </a:solidFill>
              </a:rPr>
              <a:t>các</a:t>
            </a:r>
            <a:r>
              <a:rPr lang="en-US" sz="1600" dirty="0">
                <a:solidFill>
                  <a:srgbClr val="002060"/>
                </a:solidFill>
              </a:rPr>
              <a:t> </a:t>
            </a:r>
            <a:r>
              <a:rPr lang="en-US" sz="1600" dirty="0" err="1">
                <a:solidFill>
                  <a:srgbClr val="002060"/>
                </a:solidFill>
              </a:rPr>
              <a:t>đối</a:t>
            </a:r>
            <a:r>
              <a:rPr lang="en-US" sz="1600" dirty="0">
                <a:solidFill>
                  <a:srgbClr val="002060"/>
                </a:solidFill>
              </a:rPr>
              <a:t> </a:t>
            </a:r>
            <a:r>
              <a:rPr lang="en-US" sz="1600" dirty="0" err="1">
                <a:solidFill>
                  <a:srgbClr val="002060"/>
                </a:solidFill>
              </a:rPr>
              <a:t>tượng</a:t>
            </a:r>
            <a:r>
              <a:rPr lang="en-US" sz="1600" dirty="0">
                <a:solidFill>
                  <a:srgbClr val="002060"/>
                </a:solidFill>
              </a:rPr>
              <a:t> </a:t>
            </a:r>
            <a:r>
              <a:rPr lang="en-US" sz="1600" dirty="0" err="1">
                <a:solidFill>
                  <a:srgbClr val="002060"/>
                </a:solidFill>
              </a:rPr>
              <a:t>trong</a:t>
            </a:r>
            <a:r>
              <a:rPr lang="en-US" sz="1600" dirty="0">
                <a:solidFill>
                  <a:srgbClr val="002060"/>
                </a:solidFill>
              </a:rPr>
              <a:t> </a:t>
            </a:r>
            <a:r>
              <a:rPr lang="en-US" sz="1600" dirty="0" err="1">
                <a:solidFill>
                  <a:srgbClr val="002060"/>
                </a:solidFill>
              </a:rPr>
              <a:t>một</a:t>
            </a:r>
            <a:r>
              <a:rPr lang="en-US" sz="1600" dirty="0">
                <a:solidFill>
                  <a:srgbClr val="002060"/>
                </a:solidFill>
              </a:rPr>
              <a:t> </a:t>
            </a:r>
            <a:r>
              <a:rPr lang="en-US" sz="1600" dirty="0" err="1">
                <a:solidFill>
                  <a:srgbClr val="002060"/>
                </a:solidFill>
              </a:rPr>
              <a:t>tập</a:t>
            </a:r>
            <a:r>
              <a:rPr lang="en-US" sz="1600" dirty="0">
                <a:solidFill>
                  <a:srgbClr val="002060"/>
                </a:solidFill>
              </a:rPr>
              <a:t> </a:t>
            </a:r>
            <a:r>
              <a:rPr lang="en-US" sz="1600" dirty="0" err="1">
                <a:solidFill>
                  <a:srgbClr val="002060"/>
                </a:solidFill>
              </a:rPr>
              <a:t>dữ</a:t>
            </a:r>
            <a:r>
              <a:rPr lang="en-US" sz="1600" dirty="0">
                <a:solidFill>
                  <a:srgbClr val="002060"/>
                </a:solidFill>
              </a:rPr>
              <a:t> </a:t>
            </a:r>
            <a:r>
              <a:rPr lang="en-US" sz="1600" dirty="0" err="1">
                <a:solidFill>
                  <a:srgbClr val="002060"/>
                </a:solidFill>
              </a:rPr>
              <a:t>liệu</a:t>
            </a:r>
            <a:r>
              <a:rPr lang="en-US" sz="1600" dirty="0">
                <a:solidFill>
                  <a:srgbClr val="002060"/>
                </a:solidFill>
              </a:rPr>
              <a:t> </a:t>
            </a:r>
            <a:r>
              <a:rPr lang="en-US" sz="1600" dirty="0" err="1">
                <a:solidFill>
                  <a:srgbClr val="002060"/>
                </a:solidFill>
              </a:rPr>
              <a:t>thành</a:t>
            </a:r>
            <a:r>
              <a:rPr lang="en-US" sz="1600" dirty="0">
                <a:solidFill>
                  <a:srgbClr val="002060"/>
                </a:solidFill>
              </a:rPr>
              <a:t> </a:t>
            </a:r>
            <a:r>
              <a:rPr lang="en-US" sz="1600" dirty="0" err="1">
                <a:solidFill>
                  <a:srgbClr val="002060"/>
                </a:solidFill>
              </a:rPr>
              <a:t>các</a:t>
            </a:r>
            <a:r>
              <a:rPr lang="en-US" sz="1600" dirty="0">
                <a:solidFill>
                  <a:srgbClr val="002060"/>
                </a:solidFill>
              </a:rPr>
              <a:t> </a:t>
            </a:r>
            <a:r>
              <a:rPr lang="en-US" sz="1600" dirty="0" err="1">
                <a:solidFill>
                  <a:srgbClr val="002060"/>
                </a:solidFill>
              </a:rPr>
              <a:t>nhóm</a:t>
            </a:r>
            <a:r>
              <a:rPr lang="en-US" sz="1600" dirty="0">
                <a:solidFill>
                  <a:srgbClr val="002060"/>
                </a:solidFill>
              </a:rPr>
              <a:t>/ </a:t>
            </a:r>
            <a:r>
              <a:rPr lang="en-US" sz="1600" dirty="0" err="1">
                <a:solidFill>
                  <a:srgbClr val="002060"/>
                </a:solidFill>
              </a:rPr>
              <a:t>cụm</a:t>
            </a:r>
            <a:r>
              <a:rPr lang="en-US" sz="1600" dirty="0">
                <a:solidFill>
                  <a:srgbClr val="002060"/>
                </a:solidFill>
              </a:rPr>
              <a:t>. </a:t>
            </a:r>
          </a:p>
          <a:p>
            <a:endParaRPr lang="en-US" sz="1600" dirty="0">
              <a:solidFill>
                <a:srgbClr val="002060"/>
              </a:solidFill>
            </a:endParaRPr>
          </a:p>
          <a:p>
            <a:r>
              <a:rPr lang="en-US" sz="1600" dirty="0" err="1">
                <a:solidFill>
                  <a:srgbClr val="002060"/>
                </a:solidFill>
              </a:rPr>
              <a:t>Như</a:t>
            </a:r>
            <a:r>
              <a:rPr lang="en-US" sz="1600" dirty="0">
                <a:solidFill>
                  <a:srgbClr val="002060"/>
                </a:solidFill>
              </a:rPr>
              <a:t> </a:t>
            </a:r>
            <a:r>
              <a:rPr lang="en-US" sz="1600" dirty="0" err="1">
                <a:solidFill>
                  <a:srgbClr val="002060"/>
                </a:solidFill>
              </a:rPr>
              <a:t>vậy</a:t>
            </a:r>
            <a:r>
              <a:rPr lang="en-US" sz="1600" dirty="0">
                <a:solidFill>
                  <a:srgbClr val="002060"/>
                </a:solidFill>
              </a:rPr>
              <a:t>: </a:t>
            </a:r>
            <a:r>
              <a:rPr lang="en-US" sz="1600" dirty="0" err="1">
                <a:solidFill>
                  <a:srgbClr val="002060"/>
                </a:solidFill>
              </a:rPr>
              <a:t>Thuật</a:t>
            </a:r>
            <a:r>
              <a:rPr lang="en-US" sz="1600" dirty="0">
                <a:solidFill>
                  <a:srgbClr val="002060"/>
                </a:solidFill>
              </a:rPr>
              <a:t> </a:t>
            </a:r>
            <a:r>
              <a:rPr lang="en-US" sz="1600" dirty="0" err="1">
                <a:solidFill>
                  <a:srgbClr val="002060"/>
                </a:solidFill>
              </a:rPr>
              <a:t>toán</a:t>
            </a:r>
            <a:r>
              <a:rPr lang="en-US" sz="1600" dirty="0">
                <a:solidFill>
                  <a:srgbClr val="002060"/>
                </a:solidFill>
              </a:rPr>
              <a:t> </a:t>
            </a:r>
            <a:r>
              <a:rPr lang="en-US" sz="1600" dirty="0" err="1">
                <a:solidFill>
                  <a:srgbClr val="002060"/>
                </a:solidFill>
              </a:rPr>
              <a:t>phân</a:t>
            </a:r>
            <a:r>
              <a:rPr lang="en-US" sz="1600" dirty="0">
                <a:solidFill>
                  <a:srgbClr val="002060"/>
                </a:solidFill>
              </a:rPr>
              <a:t> </a:t>
            </a:r>
            <a:r>
              <a:rPr lang="en-US" sz="1600" dirty="0" err="1">
                <a:solidFill>
                  <a:srgbClr val="002060"/>
                </a:solidFill>
              </a:rPr>
              <a:t>nhóm</a:t>
            </a:r>
            <a:r>
              <a:rPr lang="en-US" sz="1600" dirty="0">
                <a:solidFill>
                  <a:srgbClr val="002060"/>
                </a:solidFill>
              </a:rPr>
              <a:t>/</a:t>
            </a:r>
            <a:r>
              <a:rPr lang="en-US" sz="1600" dirty="0" err="1">
                <a:solidFill>
                  <a:srgbClr val="002060"/>
                </a:solidFill>
              </a:rPr>
              <a:t>phân</a:t>
            </a:r>
            <a:r>
              <a:rPr lang="en-US" sz="1600" dirty="0">
                <a:solidFill>
                  <a:srgbClr val="002060"/>
                </a:solidFill>
              </a:rPr>
              <a:t> </a:t>
            </a:r>
            <a:r>
              <a:rPr lang="en-US" sz="1600" dirty="0" err="1" smtClean="0">
                <a:solidFill>
                  <a:srgbClr val="002060"/>
                </a:solidFill>
              </a:rPr>
              <a:t>cụm</a:t>
            </a:r>
            <a:r>
              <a:rPr lang="en-US" sz="1600" dirty="0" smtClean="0">
                <a:solidFill>
                  <a:srgbClr val="002060"/>
                </a:solidFill>
              </a:rPr>
              <a:t> </a:t>
            </a:r>
            <a:r>
              <a:rPr lang="en-US" sz="1600" dirty="0" err="1" smtClean="0">
                <a:solidFill>
                  <a:srgbClr val="002060"/>
                </a:solidFill>
              </a:rPr>
              <a:t>cũng</a:t>
            </a:r>
            <a:r>
              <a:rPr lang="en-US" sz="1600" dirty="0" smtClean="0">
                <a:solidFill>
                  <a:srgbClr val="002060"/>
                </a:solidFill>
              </a:rPr>
              <a:t> </a:t>
            </a:r>
            <a:r>
              <a:rPr lang="en-US" sz="1600" dirty="0" err="1">
                <a:solidFill>
                  <a:srgbClr val="002060"/>
                </a:solidFill>
              </a:rPr>
              <a:t>có</a:t>
            </a:r>
            <a:r>
              <a:rPr lang="en-US" sz="1600" dirty="0">
                <a:solidFill>
                  <a:srgbClr val="002060"/>
                </a:solidFill>
              </a:rPr>
              <a:t> </a:t>
            </a:r>
            <a:r>
              <a:rPr lang="en-US" sz="1600" dirty="0" err="1">
                <a:solidFill>
                  <a:srgbClr val="002060"/>
                </a:solidFill>
              </a:rPr>
              <a:t>thể</a:t>
            </a:r>
            <a:r>
              <a:rPr lang="en-US" sz="1600" dirty="0">
                <a:solidFill>
                  <a:srgbClr val="002060"/>
                </a:solidFill>
              </a:rPr>
              <a:t> </a:t>
            </a:r>
            <a:r>
              <a:rPr lang="en-US" sz="1600" dirty="0" err="1">
                <a:solidFill>
                  <a:srgbClr val="002060"/>
                </a:solidFill>
              </a:rPr>
              <a:t>gọi</a:t>
            </a:r>
            <a:r>
              <a:rPr lang="en-US" sz="1600" dirty="0">
                <a:solidFill>
                  <a:srgbClr val="002060"/>
                </a:solidFill>
              </a:rPr>
              <a:t> </a:t>
            </a:r>
            <a:r>
              <a:rPr lang="en-US" sz="1600" dirty="0" err="1">
                <a:solidFill>
                  <a:srgbClr val="002060"/>
                </a:solidFill>
              </a:rPr>
              <a:t>là</a:t>
            </a:r>
            <a:r>
              <a:rPr lang="en-US" sz="1600" dirty="0">
                <a:solidFill>
                  <a:srgbClr val="002060"/>
                </a:solidFill>
              </a:rPr>
              <a:t> </a:t>
            </a:r>
            <a:r>
              <a:rPr lang="en-US" sz="1600" dirty="0" err="1">
                <a:solidFill>
                  <a:srgbClr val="002060"/>
                </a:solidFill>
              </a:rPr>
              <a:t>Phân</a:t>
            </a:r>
            <a:r>
              <a:rPr lang="en-US" sz="1600" dirty="0">
                <a:solidFill>
                  <a:srgbClr val="002060"/>
                </a:solidFill>
              </a:rPr>
              <a:t> </a:t>
            </a:r>
            <a:r>
              <a:rPr lang="en-US" sz="1600" dirty="0" err="1">
                <a:solidFill>
                  <a:srgbClr val="002060"/>
                </a:solidFill>
              </a:rPr>
              <a:t>lớp</a:t>
            </a:r>
            <a:r>
              <a:rPr lang="en-US" sz="1600" dirty="0">
                <a:solidFill>
                  <a:srgbClr val="002060"/>
                </a:solidFill>
              </a:rPr>
              <a:t> </a:t>
            </a:r>
            <a:r>
              <a:rPr lang="en-US" sz="1600" dirty="0" err="1">
                <a:solidFill>
                  <a:srgbClr val="002060"/>
                </a:solidFill>
              </a:rPr>
              <a:t>không</a:t>
            </a:r>
            <a:r>
              <a:rPr lang="en-US" sz="1600" dirty="0">
                <a:solidFill>
                  <a:srgbClr val="002060"/>
                </a:solidFill>
              </a:rPr>
              <a:t> </a:t>
            </a:r>
            <a:r>
              <a:rPr lang="en-US" sz="1600" dirty="0" err="1">
                <a:solidFill>
                  <a:srgbClr val="002060"/>
                </a:solidFill>
              </a:rPr>
              <a:t>giám</a:t>
            </a:r>
            <a:r>
              <a:rPr lang="en-US" sz="1600" dirty="0">
                <a:solidFill>
                  <a:srgbClr val="002060"/>
                </a:solidFill>
              </a:rPr>
              <a:t> </a:t>
            </a:r>
            <a:r>
              <a:rPr lang="en-US" sz="1600" dirty="0" err="1">
                <a:solidFill>
                  <a:srgbClr val="002060"/>
                </a:solidFill>
              </a:rPr>
              <a:t>sát</a:t>
            </a:r>
            <a:r>
              <a:rPr lang="en-US" sz="1600" dirty="0">
                <a:solidFill>
                  <a:srgbClr val="002060"/>
                </a:solidFill>
              </a:rPr>
              <a:t> (unsupervised classification) hay </a:t>
            </a:r>
            <a:r>
              <a:rPr lang="en-US" sz="1600" dirty="0" err="1">
                <a:solidFill>
                  <a:srgbClr val="002060"/>
                </a:solidFill>
              </a:rPr>
              <a:t>Học</a:t>
            </a:r>
            <a:r>
              <a:rPr lang="en-US" sz="1600" dirty="0">
                <a:solidFill>
                  <a:srgbClr val="002060"/>
                </a:solidFill>
              </a:rPr>
              <a:t> </a:t>
            </a:r>
            <a:r>
              <a:rPr lang="en-US" sz="1600" dirty="0" err="1">
                <a:solidFill>
                  <a:srgbClr val="002060"/>
                </a:solidFill>
              </a:rPr>
              <a:t>không</a:t>
            </a:r>
            <a:r>
              <a:rPr lang="en-US" sz="1600" dirty="0">
                <a:solidFill>
                  <a:srgbClr val="002060"/>
                </a:solidFill>
              </a:rPr>
              <a:t> </a:t>
            </a:r>
            <a:r>
              <a:rPr lang="en-US" sz="1600" dirty="0" err="1">
                <a:solidFill>
                  <a:srgbClr val="002060"/>
                </a:solidFill>
              </a:rPr>
              <a:t>giám</a:t>
            </a:r>
            <a:r>
              <a:rPr lang="en-US" sz="1600" dirty="0">
                <a:solidFill>
                  <a:srgbClr val="002060"/>
                </a:solidFill>
              </a:rPr>
              <a:t> </a:t>
            </a:r>
            <a:r>
              <a:rPr lang="en-US" sz="1600" dirty="0" err="1">
                <a:solidFill>
                  <a:srgbClr val="002060"/>
                </a:solidFill>
              </a:rPr>
              <a:t>sát</a:t>
            </a:r>
            <a:r>
              <a:rPr lang="en-US" sz="1600" dirty="0">
                <a:solidFill>
                  <a:srgbClr val="002060"/>
                </a:solidFill>
              </a:rPr>
              <a:t> (Unsupervised learning). </a:t>
            </a:r>
            <a:endParaRPr lang="en-US" sz="1600" dirty="0" smtClean="0">
              <a:solidFill>
                <a:srgbClr val="002060"/>
              </a:solidFill>
            </a:endParaRPr>
          </a:p>
          <a:p>
            <a:endParaRPr lang="en-US" sz="1600" dirty="0" smtClean="0">
              <a:solidFill>
                <a:srgbClr val="002060"/>
              </a:solidFill>
            </a:endParaRPr>
          </a:p>
          <a:p>
            <a:pPr lvl="1"/>
            <a:r>
              <a:rPr lang="en-US" sz="1600" dirty="0" err="1" smtClean="0">
                <a:solidFill>
                  <a:srgbClr val="002060"/>
                </a:solidFill>
              </a:rPr>
              <a:t>Phải</a:t>
            </a:r>
            <a:r>
              <a:rPr lang="en-US" sz="1600" dirty="0" smtClean="0">
                <a:solidFill>
                  <a:srgbClr val="002060"/>
                </a:solidFill>
              </a:rPr>
              <a:t> </a:t>
            </a:r>
            <a:r>
              <a:rPr lang="en-US" sz="1600" dirty="0" err="1">
                <a:solidFill>
                  <a:srgbClr val="002060"/>
                </a:solidFill>
              </a:rPr>
              <a:t>giải</a:t>
            </a:r>
            <a:r>
              <a:rPr lang="en-US" sz="1600" dirty="0">
                <a:solidFill>
                  <a:srgbClr val="002060"/>
                </a:solidFill>
              </a:rPr>
              <a:t> </a:t>
            </a:r>
            <a:r>
              <a:rPr lang="en-US" sz="1600" dirty="0" err="1">
                <a:solidFill>
                  <a:srgbClr val="002060"/>
                </a:solidFill>
              </a:rPr>
              <a:t>quyết</a:t>
            </a:r>
            <a:r>
              <a:rPr lang="en-US" sz="1600" dirty="0">
                <a:solidFill>
                  <a:srgbClr val="002060"/>
                </a:solidFill>
              </a:rPr>
              <a:t> </a:t>
            </a:r>
            <a:r>
              <a:rPr lang="en-US" sz="1600" dirty="0" err="1">
                <a:solidFill>
                  <a:srgbClr val="002060"/>
                </a:solidFill>
              </a:rPr>
              <a:t>vấn</a:t>
            </a:r>
            <a:r>
              <a:rPr lang="en-US" sz="1600" dirty="0">
                <a:solidFill>
                  <a:srgbClr val="002060"/>
                </a:solidFill>
              </a:rPr>
              <a:t> </a:t>
            </a:r>
            <a:r>
              <a:rPr lang="en-US" sz="1600" dirty="0" err="1">
                <a:solidFill>
                  <a:srgbClr val="002060"/>
                </a:solidFill>
              </a:rPr>
              <a:t>đề</a:t>
            </a:r>
            <a:r>
              <a:rPr lang="en-US" sz="1600" dirty="0">
                <a:solidFill>
                  <a:srgbClr val="002060"/>
                </a:solidFill>
              </a:rPr>
              <a:t> </a:t>
            </a:r>
            <a:r>
              <a:rPr lang="en-US" sz="1600" dirty="0" err="1">
                <a:solidFill>
                  <a:srgbClr val="002060"/>
                </a:solidFill>
              </a:rPr>
              <a:t>bằng</a:t>
            </a:r>
            <a:r>
              <a:rPr lang="en-US" sz="1600" dirty="0">
                <a:solidFill>
                  <a:srgbClr val="002060"/>
                </a:solidFill>
              </a:rPr>
              <a:t> </a:t>
            </a:r>
            <a:r>
              <a:rPr lang="en-US" sz="1600" dirty="0" err="1">
                <a:solidFill>
                  <a:srgbClr val="002060"/>
                </a:solidFill>
              </a:rPr>
              <a:t>cách</a:t>
            </a:r>
            <a:r>
              <a:rPr lang="en-US" sz="1600" dirty="0">
                <a:solidFill>
                  <a:srgbClr val="002060"/>
                </a:solidFill>
              </a:rPr>
              <a:t> </a:t>
            </a:r>
            <a:r>
              <a:rPr lang="en-US" sz="1600" dirty="0" err="1">
                <a:solidFill>
                  <a:srgbClr val="002060"/>
                </a:solidFill>
              </a:rPr>
              <a:t>tìm</a:t>
            </a:r>
            <a:r>
              <a:rPr lang="en-US" sz="1600" dirty="0">
                <a:solidFill>
                  <a:srgbClr val="002060"/>
                </a:solidFill>
              </a:rPr>
              <a:t> </a:t>
            </a:r>
            <a:r>
              <a:rPr lang="en-US" sz="1600" dirty="0" err="1">
                <a:solidFill>
                  <a:srgbClr val="002060"/>
                </a:solidFill>
              </a:rPr>
              <a:t>hiểu</a:t>
            </a:r>
            <a:r>
              <a:rPr lang="en-US" sz="1600" dirty="0">
                <a:solidFill>
                  <a:srgbClr val="002060"/>
                </a:solidFill>
              </a:rPr>
              <a:t>/</a:t>
            </a:r>
            <a:r>
              <a:rPr lang="en-US" sz="1600" dirty="0" err="1">
                <a:solidFill>
                  <a:srgbClr val="002060"/>
                </a:solidFill>
              </a:rPr>
              <a:t>xác</a:t>
            </a:r>
            <a:r>
              <a:rPr lang="en-US" sz="1600" dirty="0">
                <a:solidFill>
                  <a:srgbClr val="002060"/>
                </a:solidFill>
              </a:rPr>
              <a:t> </a:t>
            </a:r>
            <a:r>
              <a:rPr lang="en-US" sz="1600" dirty="0" err="1">
                <a:solidFill>
                  <a:srgbClr val="002060"/>
                </a:solidFill>
              </a:rPr>
              <a:t>định</a:t>
            </a:r>
            <a:r>
              <a:rPr lang="en-US" sz="1600" dirty="0">
                <a:solidFill>
                  <a:srgbClr val="002060"/>
                </a:solidFill>
              </a:rPr>
              <a:t> </a:t>
            </a:r>
            <a:r>
              <a:rPr lang="en-US" sz="1600" dirty="0" err="1">
                <a:solidFill>
                  <a:srgbClr val="002060"/>
                </a:solidFill>
              </a:rPr>
              <a:t>cấu</a:t>
            </a:r>
            <a:r>
              <a:rPr lang="en-US" sz="1600" dirty="0">
                <a:solidFill>
                  <a:srgbClr val="002060"/>
                </a:solidFill>
              </a:rPr>
              <a:t> </a:t>
            </a:r>
            <a:r>
              <a:rPr lang="en-US" sz="1600" dirty="0" err="1">
                <a:solidFill>
                  <a:srgbClr val="002060"/>
                </a:solidFill>
              </a:rPr>
              <a:t>trúc</a:t>
            </a:r>
            <a:r>
              <a:rPr lang="en-US" sz="1600" dirty="0">
                <a:solidFill>
                  <a:srgbClr val="002060"/>
                </a:solidFill>
              </a:rPr>
              <a:t> </a:t>
            </a:r>
            <a:r>
              <a:rPr lang="en-US" sz="1600" dirty="0" err="1">
                <a:solidFill>
                  <a:srgbClr val="002060"/>
                </a:solidFill>
              </a:rPr>
              <a:t>dữ</a:t>
            </a:r>
            <a:r>
              <a:rPr lang="en-US" sz="1600" dirty="0">
                <a:solidFill>
                  <a:srgbClr val="002060"/>
                </a:solidFill>
              </a:rPr>
              <a:t> </a:t>
            </a:r>
            <a:r>
              <a:rPr lang="en-US" sz="1600" dirty="0" err="1">
                <a:solidFill>
                  <a:srgbClr val="002060"/>
                </a:solidFill>
              </a:rPr>
              <a:t>liệu</a:t>
            </a:r>
            <a:r>
              <a:rPr lang="en-US" sz="1600" dirty="0">
                <a:solidFill>
                  <a:srgbClr val="002060"/>
                </a:solidFill>
              </a:rPr>
              <a:t>, </a:t>
            </a:r>
            <a:r>
              <a:rPr lang="en-US" sz="1600" dirty="0" err="1">
                <a:solidFill>
                  <a:srgbClr val="002060"/>
                </a:solidFill>
              </a:rPr>
              <a:t>mối</a:t>
            </a:r>
            <a:r>
              <a:rPr lang="en-US" sz="1600" dirty="0">
                <a:solidFill>
                  <a:srgbClr val="002060"/>
                </a:solidFill>
              </a:rPr>
              <a:t> </a:t>
            </a:r>
            <a:r>
              <a:rPr lang="en-US" sz="1600" dirty="0" err="1">
                <a:solidFill>
                  <a:srgbClr val="002060"/>
                </a:solidFill>
              </a:rPr>
              <a:t>quan</a:t>
            </a:r>
            <a:r>
              <a:rPr lang="en-US" sz="1600" dirty="0">
                <a:solidFill>
                  <a:srgbClr val="002060"/>
                </a:solidFill>
              </a:rPr>
              <a:t> </a:t>
            </a:r>
            <a:r>
              <a:rPr lang="en-US" sz="1600" dirty="0" err="1">
                <a:solidFill>
                  <a:srgbClr val="002060"/>
                </a:solidFill>
              </a:rPr>
              <a:t>hệ</a:t>
            </a:r>
            <a:r>
              <a:rPr lang="en-US" sz="1600" dirty="0">
                <a:solidFill>
                  <a:srgbClr val="002060"/>
                </a:solidFill>
              </a:rPr>
              <a:t> </a:t>
            </a:r>
            <a:r>
              <a:rPr lang="en-US" sz="1600" dirty="0" err="1">
                <a:solidFill>
                  <a:srgbClr val="002060"/>
                </a:solidFill>
              </a:rPr>
              <a:t>giữa</a:t>
            </a:r>
            <a:r>
              <a:rPr lang="en-US" sz="1600" dirty="0">
                <a:solidFill>
                  <a:srgbClr val="002060"/>
                </a:solidFill>
              </a:rPr>
              <a:t> </a:t>
            </a:r>
            <a:r>
              <a:rPr lang="en-US" sz="1600" dirty="0" err="1">
                <a:solidFill>
                  <a:srgbClr val="002060"/>
                </a:solidFill>
              </a:rPr>
              <a:t>các</a:t>
            </a:r>
            <a:r>
              <a:rPr lang="en-US" sz="1600" dirty="0">
                <a:solidFill>
                  <a:srgbClr val="002060"/>
                </a:solidFill>
              </a:rPr>
              <a:t> </a:t>
            </a:r>
            <a:r>
              <a:rPr lang="en-US" sz="1600" dirty="0" err="1">
                <a:solidFill>
                  <a:srgbClr val="002060"/>
                </a:solidFill>
              </a:rPr>
              <a:t>thuộc</a:t>
            </a:r>
            <a:r>
              <a:rPr lang="en-US" sz="1600" dirty="0">
                <a:solidFill>
                  <a:srgbClr val="002060"/>
                </a:solidFill>
              </a:rPr>
              <a:t> </a:t>
            </a:r>
            <a:r>
              <a:rPr lang="en-US" sz="1600" dirty="0" err="1">
                <a:solidFill>
                  <a:srgbClr val="002060"/>
                </a:solidFill>
              </a:rPr>
              <a:t>tính</a:t>
            </a:r>
            <a:r>
              <a:rPr lang="en-US" sz="1600" dirty="0">
                <a:solidFill>
                  <a:srgbClr val="002060"/>
                </a:solidFill>
              </a:rPr>
              <a:t> </a:t>
            </a:r>
            <a:r>
              <a:rPr lang="en-US" sz="1600" dirty="0" err="1">
                <a:solidFill>
                  <a:srgbClr val="002060"/>
                </a:solidFill>
              </a:rPr>
              <a:t>trong</a:t>
            </a:r>
            <a:r>
              <a:rPr lang="en-US" sz="1600" dirty="0">
                <a:solidFill>
                  <a:srgbClr val="002060"/>
                </a:solidFill>
              </a:rPr>
              <a:t> </a:t>
            </a:r>
            <a:r>
              <a:rPr lang="en-US" sz="1600" dirty="0" err="1">
                <a:solidFill>
                  <a:srgbClr val="002060"/>
                </a:solidFill>
              </a:rPr>
              <a:t>lớp</a:t>
            </a:r>
            <a:r>
              <a:rPr lang="en-US" sz="1600" dirty="0">
                <a:solidFill>
                  <a:srgbClr val="002060"/>
                </a:solidFill>
              </a:rPr>
              <a:t> </a:t>
            </a:r>
            <a:r>
              <a:rPr lang="en-US" sz="1600" dirty="0" err="1">
                <a:solidFill>
                  <a:srgbClr val="002060"/>
                </a:solidFill>
              </a:rPr>
              <a:t>dữ</a:t>
            </a:r>
            <a:r>
              <a:rPr lang="en-US" sz="1600" dirty="0">
                <a:solidFill>
                  <a:srgbClr val="002060"/>
                </a:solidFill>
              </a:rPr>
              <a:t> </a:t>
            </a:r>
            <a:r>
              <a:rPr lang="en-US" sz="1600" dirty="0" err="1" smtClean="0">
                <a:solidFill>
                  <a:srgbClr val="002060"/>
                </a:solidFill>
              </a:rPr>
              <a:t>liệu</a:t>
            </a:r>
            <a:r>
              <a:rPr lang="en-US" sz="1600" dirty="0" smtClean="0">
                <a:solidFill>
                  <a:srgbClr val="002060"/>
                </a:solidFill>
              </a:rPr>
              <a:t> </a:t>
            </a:r>
            <a:r>
              <a:rPr lang="en-US" sz="1600" dirty="0" err="1">
                <a:solidFill>
                  <a:srgbClr val="002060"/>
                </a:solidFill>
              </a:rPr>
              <a:t>không</a:t>
            </a:r>
            <a:r>
              <a:rPr lang="en-US" sz="1600" dirty="0">
                <a:solidFill>
                  <a:srgbClr val="002060"/>
                </a:solidFill>
              </a:rPr>
              <a:t> </a:t>
            </a:r>
            <a:r>
              <a:rPr lang="en-US" sz="1600" dirty="0" err="1">
                <a:solidFill>
                  <a:srgbClr val="002060"/>
                </a:solidFill>
              </a:rPr>
              <a:t>có</a:t>
            </a:r>
            <a:r>
              <a:rPr lang="en-US" sz="1600" dirty="0">
                <a:solidFill>
                  <a:srgbClr val="002060"/>
                </a:solidFill>
              </a:rPr>
              <a:t> </a:t>
            </a:r>
            <a:r>
              <a:rPr lang="en-US" sz="1600" dirty="0" err="1">
                <a:solidFill>
                  <a:srgbClr val="002060"/>
                </a:solidFill>
              </a:rPr>
              <a:t>thông</a:t>
            </a:r>
            <a:r>
              <a:rPr lang="en-US" sz="1600" dirty="0">
                <a:solidFill>
                  <a:srgbClr val="002060"/>
                </a:solidFill>
              </a:rPr>
              <a:t> tin </a:t>
            </a:r>
            <a:r>
              <a:rPr lang="en-US" sz="1600" dirty="0" err="1">
                <a:solidFill>
                  <a:srgbClr val="002060"/>
                </a:solidFill>
              </a:rPr>
              <a:t>về</a:t>
            </a:r>
            <a:r>
              <a:rPr lang="en-US" sz="1600" dirty="0">
                <a:solidFill>
                  <a:srgbClr val="002060"/>
                </a:solidFill>
              </a:rPr>
              <a:t> </a:t>
            </a:r>
            <a:r>
              <a:rPr lang="en-US" sz="1600" dirty="0" err="1">
                <a:solidFill>
                  <a:srgbClr val="002060"/>
                </a:solidFill>
              </a:rPr>
              <a:t>Nhãn</a:t>
            </a:r>
            <a:endParaRPr lang="en-US" sz="1600" dirty="0">
              <a:solidFill>
                <a:srgbClr val="002060"/>
              </a:solidFill>
            </a:endParaRPr>
          </a:p>
          <a:p>
            <a:endParaRPr lang="en-US" sz="1600" dirty="0" smtClean="0">
              <a:solidFill>
                <a:srgbClr val="002060"/>
              </a:solidFill>
            </a:endParaRPr>
          </a:p>
          <a:p>
            <a:endParaRPr lang="en-US" sz="1600" dirty="0">
              <a:solidFill>
                <a:srgbClr val="002060"/>
              </a:solidFill>
            </a:endParaRPr>
          </a:p>
          <a:p>
            <a:endParaRPr lang="en-US" sz="1600" dirty="0">
              <a:solidFill>
                <a:srgbClr val="002060"/>
              </a:solidFill>
            </a:endParaRPr>
          </a:p>
          <a:p>
            <a:endParaRPr lang="en-US" sz="1600" dirty="0">
              <a:solidFill>
                <a:srgbClr val="002060"/>
              </a:solidFill>
            </a:endParaRPr>
          </a:p>
          <a:p>
            <a:endParaRPr lang="en-US" sz="1600" dirty="0">
              <a:solidFill>
                <a:srgbClr val="002060"/>
              </a:solidFill>
            </a:endParaRPr>
          </a:p>
        </p:txBody>
      </p:sp>
    </p:spTree>
    <p:extLst>
      <p:ext uri="{BB962C8B-B14F-4D97-AF65-F5344CB8AC3E}">
        <p14:creationId xmlns:p14="http://schemas.microsoft.com/office/powerpoint/2010/main" val="12647978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Vấn</a:t>
            </a:r>
            <a:r>
              <a:rPr lang="en-US" dirty="0" smtClean="0"/>
              <a:t> </a:t>
            </a:r>
            <a:r>
              <a:rPr lang="en-US" dirty="0" err="1" smtClean="0"/>
              <a:t>đề</a:t>
            </a:r>
            <a:r>
              <a:rPr lang="en-US" dirty="0" smtClean="0"/>
              <a:t> </a:t>
            </a:r>
            <a:r>
              <a:rPr lang="en-US" dirty="0" err="1" smtClean="0"/>
              <a:t>khi</a:t>
            </a:r>
            <a:r>
              <a:rPr lang="en-US" dirty="0" smtClean="0"/>
              <a:t> </a:t>
            </a:r>
            <a:r>
              <a:rPr lang="en-US" dirty="0" err="1" smtClean="0"/>
              <a:t>phân</a:t>
            </a:r>
            <a:r>
              <a:rPr lang="en-US" dirty="0" smtClean="0"/>
              <a:t> </a:t>
            </a:r>
            <a:r>
              <a:rPr lang="en-US" dirty="0" err="1" smtClean="0"/>
              <a:t>nhóm</a:t>
            </a:r>
            <a:endParaRPr lang="en-US" dirty="0"/>
          </a:p>
        </p:txBody>
      </p:sp>
      <p:sp>
        <p:nvSpPr>
          <p:cNvPr id="3" name="Content Placeholder 2"/>
          <p:cNvSpPr>
            <a:spLocks noGrp="1"/>
          </p:cNvSpPr>
          <p:nvPr>
            <p:ph idx="1"/>
          </p:nvPr>
        </p:nvSpPr>
        <p:spPr/>
        <p:txBody>
          <a:bodyPr>
            <a:normAutofit lnSpcReduction="10000"/>
          </a:bodyPr>
          <a:lstStyle/>
          <a:p>
            <a:r>
              <a:rPr lang="en-US" dirty="0" err="1">
                <a:solidFill>
                  <a:srgbClr val="002060"/>
                </a:solidFill>
              </a:rPr>
              <a:t>Vấn</a:t>
            </a:r>
            <a:r>
              <a:rPr lang="en-US" dirty="0">
                <a:solidFill>
                  <a:srgbClr val="002060"/>
                </a:solidFill>
              </a:rPr>
              <a:t> </a:t>
            </a:r>
            <a:r>
              <a:rPr lang="en-US" dirty="0" err="1">
                <a:solidFill>
                  <a:srgbClr val="002060"/>
                </a:solidFill>
              </a:rPr>
              <a:t>đề</a:t>
            </a:r>
            <a:r>
              <a:rPr lang="en-US" dirty="0">
                <a:solidFill>
                  <a:srgbClr val="002060"/>
                </a:solidFill>
              </a:rPr>
              <a:t> </a:t>
            </a:r>
            <a:r>
              <a:rPr lang="en-US" dirty="0" err="1">
                <a:solidFill>
                  <a:srgbClr val="002060"/>
                </a:solidFill>
              </a:rPr>
              <a:t>thường</a:t>
            </a:r>
            <a:r>
              <a:rPr lang="en-US" dirty="0">
                <a:solidFill>
                  <a:srgbClr val="002060"/>
                </a:solidFill>
              </a:rPr>
              <a:t> </a:t>
            </a:r>
            <a:r>
              <a:rPr lang="en-US" dirty="0" err="1">
                <a:solidFill>
                  <a:srgbClr val="002060"/>
                </a:solidFill>
              </a:rPr>
              <a:t>gặp</a:t>
            </a:r>
            <a:r>
              <a:rPr lang="en-US" dirty="0">
                <a:solidFill>
                  <a:srgbClr val="002060"/>
                </a:solidFill>
              </a:rPr>
              <a:t> </a:t>
            </a:r>
            <a:r>
              <a:rPr lang="en-US" dirty="0" err="1">
                <a:solidFill>
                  <a:srgbClr val="002060"/>
                </a:solidFill>
              </a:rPr>
              <a:t>trong</a:t>
            </a:r>
            <a:r>
              <a:rPr lang="en-US" dirty="0">
                <a:solidFill>
                  <a:srgbClr val="002060"/>
                </a:solidFill>
              </a:rPr>
              <a:t> </a:t>
            </a:r>
            <a:r>
              <a:rPr lang="en-US" dirty="0" err="1">
                <a:solidFill>
                  <a:srgbClr val="002060"/>
                </a:solidFill>
              </a:rPr>
              <a:t>phân</a:t>
            </a:r>
            <a:r>
              <a:rPr lang="en-US" dirty="0">
                <a:solidFill>
                  <a:srgbClr val="002060"/>
                </a:solidFill>
              </a:rPr>
              <a:t> </a:t>
            </a:r>
            <a:r>
              <a:rPr lang="en-US" dirty="0" err="1">
                <a:solidFill>
                  <a:srgbClr val="002060"/>
                </a:solidFill>
              </a:rPr>
              <a:t>nhóm</a:t>
            </a:r>
            <a:r>
              <a:rPr lang="en-US" dirty="0">
                <a:solidFill>
                  <a:srgbClr val="002060"/>
                </a:solidFill>
              </a:rPr>
              <a:t> </a:t>
            </a:r>
            <a:r>
              <a:rPr lang="en-US" dirty="0" err="1">
                <a:solidFill>
                  <a:srgbClr val="002060"/>
                </a:solidFill>
              </a:rPr>
              <a:t>dữ</a:t>
            </a:r>
            <a:r>
              <a:rPr lang="en-US" dirty="0">
                <a:solidFill>
                  <a:srgbClr val="002060"/>
                </a:solidFill>
              </a:rPr>
              <a:t> </a:t>
            </a:r>
            <a:r>
              <a:rPr lang="en-US" dirty="0" err="1">
                <a:solidFill>
                  <a:srgbClr val="002060"/>
                </a:solidFill>
              </a:rPr>
              <a:t>liệu</a:t>
            </a:r>
            <a:r>
              <a:rPr lang="en-US" dirty="0">
                <a:solidFill>
                  <a:srgbClr val="002060"/>
                </a:solidFill>
              </a:rPr>
              <a:t> </a:t>
            </a:r>
            <a:r>
              <a:rPr lang="en-US" dirty="0" err="1">
                <a:solidFill>
                  <a:srgbClr val="002060"/>
                </a:solidFill>
              </a:rPr>
              <a:t>là</a:t>
            </a:r>
            <a:r>
              <a:rPr lang="en-US" dirty="0">
                <a:solidFill>
                  <a:srgbClr val="002060"/>
                </a:solidFill>
              </a:rPr>
              <a:t> </a:t>
            </a:r>
            <a:r>
              <a:rPr lang="en-US" dirty="0" err="1">
                <a:solidFill>
                  <a:srgbClr val="002060"/>
                </a:solidFill>
              </a:rPr>
              <a:t>hầu</a:t>
            </a:r>
            <a:r>
              <a:rPr lang="en-US" dirty="0">
                <a:solidFill>
                  <a:srgbClr val="002060"/>
                </a:solidFill>
              </a:rPr>
              <a:t> </a:t>
            </a:r>
            <a:r>
              <a:rPr lang="en-US" dirty="0" err="1">
                <a:solidFill>
                  <a:srgbClr val="002060"/>
                </a:solidFill>
              </a:rPr>
              <a:t>hết</a:t>
            </a:r>
            <a:r>
              <a:rPr lang="en-US" dirty="0">
                <a:solidFill>
                  <a:srgbClr val="002060"/>
                </a:solidFill>
              </a:rPr>
              <a:t> </a:t>
            </a:r>
            <a:r>
              <a:rPr lang="en-US" dirty="0" err="1">
                <a:solidFill>
                  <a:srgbClr val="002060"/>
                </a:solidFill>
              </a:rPr>
              <a:t>các</a:t>
            </a:r>
            <a:r>
              <a:rPr lang="en-US" dirty="0">
                <a:solidFill>
                  <a:srgbClr val="002060"/>
                </a:solidFill>
              </a:rPr>
              <a:t> </a:t>
            </a:r>
            <a:r>
              <a:rPr lang="en-US" dirty="0" err="1">
                <a:solidFill>
                  <a:srgbClr val="002060"/>
                </a:solidFill>
              </a:rPr>
              <a:t>dữ</a:t>
            </a:r>
            <a:r>
              <a:rPr lang="en-US" dirty="0">
                <a:solidFill>
                  <a:srgbClr val="002060"/>
                </a:solidFill>
              </a:rPr>
              <a:t> </a:t>
            </a:r>
            <a:r>
              <a:rPr lang="en-US" dirty="0" err="1">
                <a:solidFill>
                  <a:srgbClr val="002060"/>
                </a:solidFill>
              </a:rPr>
              <a:t>liệu</a:t>
            </a:r>
            <a:r>
              <a:rPr lang="en-US" dirty="0">
                <a:solidFill>
                  <a:srgbClr val="002060"/>
                </a:solidFill>
              </a:rPr>
              <a:t> </a:t>
            </a:r>
            <a:r>
              <a:rPr lang="en-US" dirty="0" err="1">
                <a:solidFill>
                  <a:srgbClr val="002060"/>
                </a:solidFill>
              </a:rPr>
              <a:t>cần</a:t>
            </a:r>
            <a:r>
              <a:rPr lang="en-US" dirty="0">
                <a:solidFill>
                  <a:srgbClr val="002060"/>
                </a:solidFill>
              </a:rPr>
              <a:t> </a:t>
            </a:r>
            <a:r>
              <a:rPr lang="en-US" dirty="0" err="1">
                <a:solidFill>
                  <a:srgbClr val="002060"/>
                </a:solidFill>
              </a:rPr>
              <a:t>phân</a:t>
            </a:r>
            <a:r>
              <a:rPr lang="en-US" dirty="0">
                <a:solidFill>
                  <a:srgbClr val="002060"/>
                </a:solidFill>
              </a:rPr>
              <a:t> </a:t>
            </a:r>
            <a:r>
              <a:rPr lang="en-US" dirty="0" err="1">
                <a:solidFill>
                  <a:srgbClr val="002060"/>
                </a:solidFill>
              </a:rPr>
              <a:t>nhóm</a:t>
            </a:r>
            <a:r>
              <a:rPr lang="en-US" dirty="0">
                <a:solidFill>
                  <a:srgbClr val="002060"/>
                </a:solidFill>
              </a:rPr>
              <a:t> </a:t>
            </a:r>
            <a:r>
              <a:rPr lang="en-US" dirty="0" err="1">
                <a:solidFill>
                  <a:srgbClr val="002060"/>
                </a:solidFill>
              </a:rPr>
              <a:t>đều</a:t>
            </a:r>
            <a:r>
              <a:rPr lang="en-US" dirty="0">
                <a:solidFill>
                  <a:srgbClr val="002060"/>
                </a:solidFill>
              </a:rPr>
              <a:t> </a:t>
            </a:r>
            <a:r>
              <a:rPr lang="en-US" dirty="0" err="1">
                <a:solidFill>
                  <a:srgbClr val="002060"/>
                </a:solidFill>
              </a:rPr>
              <a:t>có</a:t>
            </a:r>
            <a:r>
              <a:rPr lang="en-US" dirty="0">
                <a:solidFill>
                  <a:srgbClr val="002060"/>
                </a:solidFill>
              </a:rPr>
              <a:t> </a:t>
            </a:r>
            <a:r>
              <a:rPr lang="en-US" dirty="0" err="1">
                <a:solidFill>
                  <a:srgbClr val="002060"/>
                </a:solidFill>
              </a:rPr>
              <a:t>dữ</a:t>
            </a:r>
            <a:r>
              <a:rPr lang="en-US" dirty="0">
                <a:solidFill>
                  <a:srgbClr val="002060"/>
                </a:solidFill>
              </a:rPr>
              <a:t> </a:t>
            </a:r>
            <a:r>
              <a:rPr lang="en-US" dirty="0" err="1">
                <a:solidFill>
                  <a:srgbClr val="002060"/>
                </a:solidFill>
              </a:rPr>
              <a:t>liệu</a:t>
            </a:r>
            <a:r>
              <a:rPr lang="en-US" dirty="0">
                <a:solidFill>
                  <a:srgbClr val="002060"/>
                </a:solidFill>
              </a:rPr>
              <a:t> </a:t>
            </a:r>
            <a:r>
              <a:rPr lang="en-US" dirty="0" err="1">
                <a:solidFill>
                  <a:srgbClr val="002060"/>
                </a:solidFill>
              </a:rPr>
              <a:t>nhiễu</a:t>
            </a:r>
            <a:r>
              <a:rPr lang="en-US" dirty="0">
                <a:solidFill>
                  <a:srgbClr val="002060"/>
                </a:solidFill>
              </a:rPr>
              <a:t> (noise), do </a:t>
            </a:r>
            <a:r>
              <a:rPr lang="en-US" dirty="0" err="1">
                <a:solidFill>
                  <a:srgbClr val="002060"/>
                </a:solidFill>
              </a:rPr>
              <a:t>quá</a:t>
            </a:r>
            <a:r>
              <a:rPr lang="en-US" dirty="0">
                <a:solidFill>
                  <a:srgbClr val="002060"/>
                </a:solidFill>
              </a:rPr>
              <a:t> </a:t>
            </a:r>
            <a:r>
              <a:rPr lang="en-US" dirty="0" err="1">
                <a:solidFill>
                  <a:srgbClr val="002060"/>
                </a:solidFill>
              </a:rPr>
              <a:t>trình</a:t>
            </a:r>
            <a:r>
              <a:rPr lang="en-US" dirty="0">
                <a:solidFill>
                  <a:srgbClr val="002060"/>
                </a:solidFill>
              </a:rPr>
              <a:t> </a:t>
            </a:r>
            <a:r>
              <a:rPr lang="en-US" dirty="0" err="1">
                <a:solidFill>
                  <a:srgbClr val="002060"/>
                </a:solidFill>
              </a:rPr>
              <a:t>thu</a:t>
            </a:r>
            <a:r>
              <a:rPr lang="en-US" dirty="0">
                <a:solidFill>
                  <a:srgbClr val="002060"/>
                </a:solidFill>
              </a:rPr>
              <a:t> </a:t>
            </a:r>
            <a:r>
              <a:rPr lang="en-US" dirty="0" err="1">
                <a:solidFill>
                  <a:srgbClr val="002060"/>
                </a:solidFill>
              </a:rPr>
              <a:t>thập</a:t>
            </a:r>
            <a:r>
              <a:rPr lang="en-US" dirty="0">
                <a:solidFill>
                  <a:srgbClr val="002060"/>
                </a:solidFill>
              </a:rPr>
              <a:t> </a:t>
            </a:r>
            <a:r>
              <a:rPr lang="en-US" dirty="0" err="1">
                <a:solidFill>
                  <a:srgbClr val="002060"/>
                </a:solidFill>
              </a:rPr>
              <a:t>dữ</a:t>
            </a:r>
            <a:r>
              <a:rPr lang="en-US" dirty="0">
                <a:solidFill>
                  <a:srgbClr val="002060"/>
                </a:solidFill>
              </a:rPr>
              <a:t> </a:t>
            </a:r>
            <a:r>
              <a:rPr lang="en-US" dirty="0" err="1">
                <a:solidFill>
                  <a:srgbClr val="002060"/>
                </a:solidFill>
              </a:rPr>
              <a:t>liệu</a:t>
            </a:r>
            <a:r>
              <a:rPr lang="en-US" dirty="0">
                <a:solidFill>
                  <a:srgbClr val="002060"/>
                </a:solidFill>
              </a:rPr>
              <a:t> </a:t>
            </a:r>
            <a:r>
              <a:rPr lang="en-US" dirty="0" err="1">
                <a:solidFill>
                  <a:srgbClr val="002060"/>
                </a:solidFill>
              </a:rPr>
              <a:t>không</a:t>
            </a:r>
            <a:r>
              <a:rPr lang="en-US" dirty="0">
                <a:solidFill>
                  <a:srgbClr val="002060"/>
                </a:solidFill>
              </a:rPr>
              <a:t> </a:t>
            </a:r>
            <a:r>
              <a:rPr lang="en-US" dirty="0" err="1">
                <a:solidFill>
                  <a:srgbClr val="002060"/>
                </a:solidFill>
              </a:rPr>
              <a:t>đầy</a:t>
            </a:r>
            <a:r>
              <a:rPr lang="en-US" dirty="0">
                <a:solidFill>
                  <a:srgbClr val="002060"/>
                </a:solidFill>
              </a:rPr>
              <a:t> </a:t>
            </a:r>
            <a:r>
              <a:rPr lang="en-US" dirty="0" err="1">
                <a:solidFill>
                  <a:srgbClr val="002060"/>
                </a:solidFill>
              </a:rPr>
              <a:t>đủ</a:t>
            </a:r>
            <a:r>
              <a:rPr lang="en-US" dirty="0">
                <a:solidFill>
                  <a:srgbClr val="002060"/>
                </a:solidFill>
              </a:rPr>
              <a:t> </a:t>
            </a:r>
            <a:r>
              <a:rPr lang="en-US" dirty="0" err="1">
                <a:solidFill>
                  <a:srgbClr val="002060"/>
                </a:solidFill>
              </a:rPr>
              <a:t>và</a:t>
            </a:r>
            <a:r>
              <a:rPr lang="en-US" dirty="0">
                <a:solidFill>
                  <a:srgbClr val="002060"/>
                </a:solidFill>
              </a:rPr>
              <a:t> </a:t>
            </a:r>
            <a:r>
              <a:rPr lang="en-US" dirty="0" err="1">
                <a:solidFill>
                  <a:srgbClr val="002060"/>
                </a:solidFill>
              </a:rPr>
              <a:t>đôi</a:t>
            </a:r>
            <a:r>
              <a:rPr lang="en-US" dirty="0">
                <a:solidFill>
                  <a:srgbClr val="002060"/>
                </a:solidFill>
              </a:rPr>
              <a:t> </a:t>
            </a:r>
            <a:r>
              <a:rPr lang="en-US" dirty="0" err="1">
                <a:solidFill>
                  <a:srgbClr val="002060"/>
                </a:solidFill>
              </a:rPr>
              <a:t>khi</a:t>
            </a:r>
            <a:r>
              <a:rPr lang="en-US" dirty="0">
                <a:solidFill>
                  <a:srgbClr val="002060"/>
                </a:solidFill>
              </a:rPr>
              <a:t> </a:t>
            </a:r>
            <a:r>
              <a:rPr lang="en-US" dirty="0" err="1">
                <a:solidFill>
                  <a:srgbClr val="002060"/>
                </a:solidFill>
              </a:rPr>
              <a:t>thiếu</a:t>
            </a:r>
            <a:r>
              <a:rPr lang="en-US" dirty="0">
                <a:solidFill>
                  <a:srgbClr val="002060"/>
                </a:solidFill>
              </a:rPr>
              <a:t> </a:t>
            </a:r>
            <a:r>
              <a:rPr lang="en-US" dirty="0" err="1">
                <a:solidFill>
                  <a:srgbClr val="002060"/>
                </a:solidFill>
              </a:rPr>
              <a:t>chính</a:t>
            </a:r>
            <a:r>
              <a:rPr lang="en-US" dirty="0">
                <a:solidFill>
                  <a:srgbClr val="002060"/>
                </a:solidFill>
              </a:rPr>
              <a:t> </a:t>
            </a:r>
            <a:r>
              <a:rPr lang="en-US" dirty="0" err="1">
                <a:solidFill>
                  <a:srgbClr val="002060"/>
                </a:solidFill>
              </a:rPr>
              <a:t>xác</a:t>
            </a:r>
            <a:r>
              <a:rPr lang="en-US" dirty="0" smtClean="0">
                <a:solidFill>
                  <a:srgbClr val="002060"/>
                </a:solidFill>
              </a:rPr>
              <a:t>.</a:t>
            </a:r>
          </a:p>
          <a:p>
            <a:endParaRPr lang="en-US" dirty="0">
              <a:solidFill>
                <a:srgbClr val="002060"/>
              </a:solidFill>
            </a:endParaRPr>
          </a:p>
          <a:p>
            <a:r>
              <a:rPr lang="en-US" dirty="0" err="1">
                <a:solidFill>
                  <a:srgbClr val="002060"/>
                </a:solidFill>
              </a:rPr>
              <a:t>Cần</a:t>
            </a:r>
            <a:r>
              <a:rPr lang="en-US" dirty="0">
                <a:solidFill>
                  <a:srgbClr val="002060"/>
                </a:solidFill>
              </a:rPr>
              <a:t> </a:t>
            </a:r>
            <a:r>
              <a:rPr lang="en-US" dirty="0" err="1">
                <a:solidFill>
                  <a:srgbClr val="002060"/>
                </a:solidFill>
              </a:rPr>
              <a:t>phải</a:t>
            </a:r>
            <a:r>
              <a:rPr lang="en-US" dirty="0">
                <a:solidFill>
                  <a:srgbClr val="002060"/>
                </a:solidFill>
              </a:rPr>
              <a:t> </a:t>
            </a:r>
            <a:r>
              <a:rPr lang="en-US" dirty="0" err="1">
                <a:solidFill>
                  <a:srgbClr val="002060"/>
                </a:solidFill>
              </a:rPr>
              <a:t>xây</a:t>
            </a:r>
            <a:r>
              <a:rPr lang="en-US" dirty="0">
                <a:solidFill>
                  <a:srgbClr val="002060"/>
                </a:solidFill>
              </a:rPr>
              <a:t> </a:t>
            </a:r>
            <a:r>
              <a:rPr lang="en-US" dirty="0" err="1">
                <a:solidFill>
                  <a:srgbClr val="002060"/>
                </a:solidFill>
              </a:rPr>
              <a:t>dựng</a:t>
            </a:r>
            <a:r>
              <a:rPr lang="en-US" dirty="0">
                <a:solidFill>
                  <a:srgbClr val="002060"/>
                </a:solidFill>
              </a:rPr>
              <a:t> </a:t>
            </a:r>
            <a:r>
              <a:rPr lang="en-US" dirty="0" err="1">
                <a:solidFill>
                  <a:srgbClr val="002060"/>
                </a:solidFill>
              </a:rPr>
              <a:t>chiến</a:t>
            </a:r>
            <a:r>
              <a:rPr lang="en-US" dirty="0">
                <a:solidFill>
                  <a:srgbClr val="002060"/>
                </a:solidFill>
              </a:rPr>
              <a:t> </a:t>
            </a:r>
            <a:r>
              <a:rPr lang="en-US" dirty="0" err="1">
                <a:solidFill>
                  <a:srgbClr val="002060"/>
                </a:solidFill>
              </a:rPr>
              <a:t>lược</a:t>
            </a:r>
            <a:r>
              <a:rPr lang="en-US" dirty="0">
                <a:solidFill>
                  <a:srgbClr val="002060"/>
                </a:solidFill>
              </a:rPr>
              <a:t> </a:t>
            </a:r>
            <a:r>
              <a:rPr lang="en-US" dirty="0" err="1">
                <a:solidFill>
                  <a:srgbClr val="002060"/>
                </a:solidFill>
              </a:rPr>
              <a:t>cho</a:t>
            </a:r>
            <a:r>
              <a:rPr lang="en-US" dirty="0">
                <a:solidFill>
                  <a:srgbClr val="002060"/>
                </a:solidFill>
              </a:rPr>
              <a:t> </a:t>
            </a:r>
            <a:r>
              <a:rPr lang="en-US" dirty="0" err="1">
                <a:solidFill>
                  <a:srgbClr val="002060"/>
                </a:solidFill>
              </a:rPr>
              <a:t>bước</a:t>
            </a:r>
            <a:r>
              <a:rPr lang="en-US" dirty="0">
                <a:solidFill>
                  <a:srgbClr val="002060"/>
                </a:solidFill>
              </a:rPr>
              <a:t> </a:t>
            </a:r>
            <a:r>
              <a:rPr lang="en-US" dirty="0" err="1">
                <a:solidFill>
                  <a:srgbClr val="002060"/>
                </a:solidFill>
              </a:rPr>
              <a:t>tiền</a:t>
            </a:r>
            <a:r>
              <a:rPr lang="en-US" dirty="0">
                <a:solidFill>
                  <a:srgbClr val="002060"/>
                </a:solidFill>
              </a:rPr>
              <a:t> </a:t>
            </a:r>
            <a:r>
              <a:rPr lang="en-US" dirty="0" err="1">
                <a:solidFill>
                  <a:srgbClr val="002060"/>
                </a:solidFill>
              </a:rPr>
              <a:t>xử</a:t>
            </a:r>
            <a:r>
              <a:rPr lang="en-US" dirty="0">
                <a:solidFill>
                  <a:srgbClr val="002060"/>
                </a:solidFill>
              </a:rPr>
              <a:t> </a:t>
            </a:r>
            <a:r>
              <a:rPr lang="en-US" dirty="0" err="1">
                <a:solidFill>
                  <a:srgbClr val="002060"/>
                </a:solidFill>
              </a:rPr>
              <a:t>lý</a:t>
            </a:r>
            <a:r>
              <a:rPr lang="en-US" dirty="0">
                <a:solidFill>
                  <a:srgbClr val="002060"/>
                </a:solidFill>
              </a:rPr>
              <a:t> </a:t>
            </a:r>
            <a:r>
              <a:rPr lang="en-US" dirty="0" err="1">
                <a:solidFill>
                  <a:srgbClr val="002060"/>
                </a:solidFill>
              </a:rPr>
              <a:t>dữ</a:t>
            </a:r>
            <a:r>
              <a:rPr lang="en-US" dirty="0">
                <a:solidFill>
                  <a:srgbClr val="002060"/>
                </a:solidFill>
              </a:rPr>
              <a:t> </a:t>
            </a:r>
            <a:r>
              <a:rPr lang="en-US" dirty="0" err="1">
                <a:solidFill>
                  <a:srgbClr val="002060"/>
                </a:solidFill>
              </a:rPr>
              <a:t>liệu</a:t>
            </a:r>
            <a:r>
              <a:rPr lang="en-US" dirty="0">
                <a:solidFill>
                  <a:srgbClr val="002060"/>
                </a:solidFill>
              </a:rPr>
              <a:t> </a:t>
            </a:r>
            <a:r>
              <a:rPr lang="en-US" dirty="0" err="1">
                <a:solidFill>
                  <a:srgbClr val="002060"/>
                </a:solidFill>
              </a:rPr>
              <a:t>để</a:t>
            </a:r>
            <a:r>
              <a:rPr lang="en-US" dirty="0">
                <a:solidFill>
                  <a:srgbClr val="002060"/>
                </a:solidFill>
              </a:rPr>
              <a:t> </a:t>
            </a:r>
            <a:r>
              <a:rPr lang="en-US" dirty="0" err="1">
                <a:solidFill>
                  <a:srgbClr val="002060"/>
                </a:solidFill>
              </a:rPr>
              <a:t>loại</a:t>
            </a:r>
            <a:r>
              <a:rPr lang="en-US" dirty="0">
                <a:solidFill>
                  <a:srgbClr val="002060"/>
                </a:solidFill>
              </a:rPr>
              <a:t> </a:t>
            </a:r>
            <a:r>
              <a:rPr lang="en-US" dirty="0" err="1">
                <a:solidFill>
                  <a:srgbClr val="002060"/>
                </a:solidFill>
              </a:rPr>
              <a:t>bỏ</a:t>
            </a:r>
            <a:r>
              <a:rPr lang="en-US" dirty="0">
                <a:solidFill>
                  <a:srgbClr val="002060"/>
                </a:solidFill>
              </a:rPr>
              <a:t> </a:t>
            </a:r>
            <a:r>
              <a:rPr lang="en-US" dirty="0" err="1">
                <a:solidFill>
                  <a:srgbClr val="002060"/>
                </a:solidFill>
              </a:rPr>
              <a:t>dữ</a:t>
            </a:r>
            <a:r>
              <a:rPr lang="en-US" dirty="0">
                <a:solidFill>
                  <a:srgbClr val="002060"/>
                </a:solidFill>
              </a:rPr>
              <a:t> </a:t>
            </a:r>
            <a:r>
              <a:rPr lang="en-US" dirty="0" err="1">
                <a:solidFill>
                  <a:srgbClr val="002060"/>
                </a:solidFill>
              </a:rPr>
              <a:t>liệu</a:t>
            </a:r>
            <a:r>
              <a:rPr lang="en-US" dirty="0">
                <a:solidFill>
                  <a:srgbClr val="002060"/>
                </a:solidFill>
              </a:rPr>
              <a:t> </a:t>
            </a:r>
            <a:r>
              <a:rPr lang="en-US" dirty="0" err="1">
                <a:solidFill>
                  <a:srgbClr val="002060"/>
                </a:solidFill>
              </a:rPr>
              <a:t>nhiễu</a:t>
            </a:r>
            <a:r>
              <a:rPr lang="en-US" dirty="0">
                <a:solidFill>
                  <a:srgbClr val="002060"/>
                </a:solidFill>
              </a:rPr>
              <a:t> </a:t>
            </a:r>
            <a:r>
              <a:rPr lang="en-US" dirty="0" err="1">
                <a:solidFill>
                  <a:srgbClr val="002060"/>
                </a:solidFill>
              </a:rPr>
              <a:t>trước</a:t>
            </a:r>
            <a:r>
              <a:rPr lang="en-US" dirty="0">
                <a:solidFill>
                  <a:srgbClr val="002060"/>
                </a:solidFill>
              </a:rPr>
              <a:t> </a:t>
            </a:r>
            <a:r>
              <a:rPr lang="en-US" dirty="0" err="1">
                <a:solidFill>
                  <a:srgbClr val="002060"/>
                </a:solidFill>
              </a:rPr>
              <a:t>khi</a:t>
            </a:r>
            <a:r>
              <a:rPr lang="en-US" dirty="0">
                <a:solidFill>
                  <a:srgbClr val="002060"/>
                </a:solidFill>
              </a:rPr>
              <a:t> </a:t>
            </a:r>
            <a:r>
              <a:rPr lang="en-US" dirty="0" err="1">
                <a:solidFill>
                  <a:srgbClr val="002060"/>
                </a:solidFill>
              </a:rPr>
              <a:t>phân</a:t>
            </a:r>
            <a:r>
              <a:rPr lang="en-US" dirty="0">
                <a:solidFill>
                  <a:srgbClr val="002060"/>
                </a:solidFill>
              </a:rPr>
              <a:t> </a:t>
            </a:r>
            <a:r>
              <a:rPr lang="en-US" dirty="0" err="1">
                <a:solidFill>
                  <a:srgbClr val="002060"/>
                </a:solidFill>
              </a:rPr>
              <a:t>nhóm</a:t>
            </a:r>
            <a:r>
              <a:rPr lang="en-US" dirty="0">
                <a:solidFill>
                  <a:srgbClr val="002060"/>
                </a:solidFill>
              </a:rPr>
              <a:t> </a:t>
            </a:r>
            <a:r>
              <a:rPr lang="en-US" dirty="0" err="1">
                <a:solidFill>
                  <a:srgbClr val="002060"/>
                </a:solidFill>
              </a:rPr>
              <a:t>dữ</a:t>
            </a:r>
            <a:r>
              <a:rPr lang="en-US" dirty="0">
                <a:solidFill>
                  <a:srgbClr val="002060"/>
                </a:solidFill>
              </a:rPr>
              <a:t> </a:t>
            </a:r>
            <a:r>
              <a:rPr lang="en-US" dirty="0" err="1">
                <a:solidFill>
                  <a:srgbClr val="002060"/>
                </a:solidFill>
              </a:rPr>
              <a:t>liệu</a:t>
            </a:r>
            <a:r>
              <a:rPr lang="en-US" dirty="0" smtClean="0">
                <a:solidFill>
                  <a:srgbClr val="002060"/>
                </a:solidFill>
              </a:rPr>
              <a:t>.</a:t>
            </a:r>
          </a:p>
          <a:p>
            <a:endParaRPr lang="en-US" dirty="0">
              <a:solidFill>
                <a:srgbClr val="002060"/>
              </a:solidFill>
            </a:endParaRPr>
          </a:p>
          <a:p>
            <a:r>
              <a:rPr lang="en-US" dirty="0" err="1">
                <a:solidFill>
                  <a:srgbClr val="002060"/>
                </a:solidFill>
              </a:rPr>
              <a:t>Kỹ</a:t>
            </a:r>
            <a:r>
              <a:rPr lang="en-US" dirty="0">
                <a:solidFill>
                  <a:srgbClr val="002060"/>
                </a:solidFill>
              </a:rPr>
              <a:t> </a:t>
            </a:r>
            <a:r>
              <a:rPr lang="en-US" dirty="0" err="1">
                <a:solidFill>
                  <a:srgbClr val="002060"/>
                </a:solidFill>
              </a:rPr>
              <a:t>thuật</a:t>
            </a:r>
            <a:r>
              <a:rPr lang="en-US" dirty="0">
                <a:solidFill>
                  <a:srgbClr val="002060"/>
                </a:solidFill>
              </a:rPr>
              <a:t> </a:t>
            </a:r>
            <a:r>
              <a:rPr lang="en-US" dirty="0" err="1">
                <a:solidFill>
                  <a:srgbClr val="002060"/>
                </a:solidFill>
              </a:rPr>
              <a:t>xử</a:t>
            </a:r>
            <a:r>
              <a:rPr lang="en-US" dirty="0">
                <a:solidFill>
                  <a:srgbClr val="002060"/>
                </a:solidFill>
              </a:rPr>
              <a:t> </a:t>
            </a:r>
            <a:r>
              <a:rPr lang="en-US" dirty="0" err="1">
                <a:solidFill>
                  <a:srgbClr val="002060"/>
                </a:solidFill>
              </a:rPr>
              <a:t>lý</a:t>
            </a:r>
            <a:r>
              <a:rPr lang="en-US" dirty="0">
                <a:solidFill>
                  <a:srgbClr val="002060"/>
                </a:solidFill>
              </a:rPr>
              <a:t> </a:t>
            </a:r>
            <a:r>
              <a:rPr lang="en-US" dirty="0" err="1">
                <a:solidFill>
                  <a:srgbClr val="002060"/>
                </a:solidFill>
              </a:rPr>
              <a:t>nhiễu</a:t>
            </a:r>
            <a:r>
              <a:rPr lang="en-US" dirty="0">
                <a:solidFill>
                  <a:srgbClr val="002060"/>
                </a:solidFill>
              </a:rPr>
              <a:t> </a:t>
            </a:r>
            <a:r>
              <a:rPr lang="en-US" dirty="0" err="1">
                <a:solidFill>
                  <a:srgbClr val="002060"/>
                </a:solidFill>
              </a:rPr>
              <a:t>phổ</a:t>
            </a:r>
            <a:r>
              <a:rPr lang="en-US" dirty="0">
                <a:solidFill>
                  <a:srgbClr val="002060"/>
                </a:solidFill>
              </a:rPr>
              <a:t> </a:t>
            </a:r>
            <a:r>
              <a:rPr lang="en-US" dirty="0" err="1">
                <a:solidFill>
                  <a:srgbClr val="002060"/>
                </a:solidFill>
              </a:rPr>
              <a:t>biến</a:t>
            </a:r>
            <a:r>
              <a:rPr lang="en-US" dirty="0">
                <a:solidFill>
                  <a:srgbClr val="002060"/>
                </a:solidFill>
              </a:rPr>
              <a:t> </a:t>
            </a:r>
            <a:r>
              <a:rPr lang="en-US" dirty="0" err="1">
                <a:solidFill>
                  <a:srgbClr val="002060"/>
                </a:solidFill>
              </a:rPr>
              <a:t>là</a:t>
            </a:r>
            <a:r>
              <a:rPr lang="en-US" dirty="0">
                <a:solidFill>
                  <a:srgbClr val="002060"/>
                </a:solidFill>
              </a:rPr>
              <a:t> </a:t>
            </a:r>
            <a:r>
              <a:rPr lang="en-US" dirty="0" err="1">
                <a:solidFill>
                  <a:srgbClr val="002060"/>
                </a:solidFill>
              </a:rPr>
              <a:t>thay</a:t>
            </a:r>
            <a:r>
              <a:rPr lang="en-US" dirty="0">
                <a:solidFill>
                  <a:srgbClr val="002060"/>
                </a:solidFill>
              </a:rPr>
              <a:t> </a:t>
            </a:r>
            <a:r>
              <a:rPr lang="en-US" dirty="0" err="1">
                <a:solidFill>
                  <a:srgbClr val="002060"/>
                </a:solidFill>
              </a:rPr>
              <a:t>thế</a:t>
            </a:r>
            <a:r>
              <a:rPr lang="en-US" dirty="0">
                <a:solidFill>
                  <a:srgbClr val="002060"/>
                </a:solidFill>
              </a:rPr>
              <a:t> </a:t>
            </a:r>
            <a:r>
              <a:rPr lang="en-US" dirty="0" err="1">
                <a:solidFill>
                  <a:srgbClr val="002060"/>
                </a:solidFill>
              </a:rPr>
              <a:t>giá</a:t>
            </a:r>
            <a:r>
              <a:rPr lang="en-US" dirty="0">
                <a:solidFill>
                  <a:srgbClr val="002060"/>
                </a:solidFill>
              </a:rPr>
              <a:t> </a:t>
            </a:r>
            <a:r>
              <a:rPr lang="en-US" dirty="0" err="1">
                <a:solidFill>
                  <a:srgbClr val="002060"/>
                </a:solidFill>
              </a:rPr>
              <a:t>trị</a:t>
            </a:r>
            <a:r>
              <a:rPr lang="en-US" dirty="0">
                <a:solidFill>
                  <a:srgbClr val="002060"/>
                </a:solidFill>
              </a:rPr>
              <a:t> </a:t>
            </a:r>
            <a:r>
              <a:rPr lang="en-US" dirty="0" err="1">
                <a:solidFill>
                  <a:srgbClr val="002060"/>
                </a:solidFill>
              </a:rPr>
              <a:t>các</a:t>
            </a:r>
            <a:r>
              <a:rPr lang="en-US" dirty="0">
                <a:solidFill>
                  <a:srgbClr val="002060"/>
                </a:solidFill>
              </a:rPr>
              <a:t> </a:t>
            </a:r>
            <a:r>
              <a:rPr lang="en-US" dirty="0" err="1">
                <a:solidFill>
                  <a:srgbClr val="002060"/>
                </a:solidFill>
              </a:rPr>
              <a:t>thuộc</a:t>
            </a:r>
            <a:r>
              <a:rPr lang="en-US" dirty="0">
                <a:solidFill>
                  <a:srgbClr val="002060"/>
                </a:solidFill>
              </a:rPr>
              <a:t> </a:t>
            </a:r>
            <a:r>
              <a:rPr lang="en-US" dirty="0" err="1">
                <a:solidFill>
                  <a:srgbClr val="002060"/>
                </a:solidFill>
              </a:rPr>
              <a:t>tính</a:t>
            </a:r>
            <a:r>
              <a:rPr lang="en-US" dirty="0">
                <a:solidFill>
                  <a:srgbClr val="002060"/>
                </a:solidFill>
              </a:rPr>
              <a:t> </a:t>
            </a:r>
            <a:r>
              <a:rPr lang="en-US" dirty="0" err="1">
                <a:solidFill>
                  <a:srgbClr val="002060"/>
                </a:solidFill>
              </a:rPr>
              <a:t>của</a:t>
            </a:r>
            <a:r>
              <a:rPr lang="en-US" dirty="0">
                <a:solidFill>
                  <a:srgbClr val="002060"/>
                </a:solidFill>
              </a:rPr>
              <a:t> </a:t>
            </a:r>
            <a:r>
              <a:rPr lang="en-US" dirty="0" err="1">
                <a:solidFill>
                  <a:srgbClr val="002060"/>
                </a:solidFill>
              </a:rPr>
              <a:t>đối</a:t>
            </a:r>
            <a:r>
              <a:rPr lang="en-US" dirty="0">
                <a:solidFill>
                  <a:srgbClr val="002060"/>
                </a:solidFill>
              </a:rPr>
              <a:t> </a:t>
            </a:r>
            <a:r>
              <a:rPr lang="en-US" dirty="0" err="1">
                <a:solidFill>
                  <a:srgbClr val="002060"/>
                </a:solidFill>
              </a:rPr>
              <a:t>tượng</a:t>
            </a:r>
            <a:r>
              <a:rPr lang="en-US" dirty="0">
                <a:solidFill>
                  <a:srgbClr val="002060"/>
                </a:solidFill>
              </a:rPr>
              <a:t> </a:t>
            </a:r>
            <a:r>
              <a:rPr lang="en-US" dirty="0" err="1">
                <a:solidFill>
                  <a:srgbClr val="002060"/>
                </a:solidFill>
              </a:rPr>
              <a:t>nhiễu</a:t>
            </a:r>
            <a:r>
              <a:rPr lang="en-US" dirty="0">
                <a:solidFill>
                  <a:srgbClr val="002060"/>
                </a:solidFill>
              </a:rPr>
              <a:t> </a:t>
            </a:r>
            <a:r>
              <a:rPr lang="en-US" dirty="0" err="1">
                <a:solidFill>
                  <a:srgbClr val="002060"/>
                </a:solidFill>
              </a:rPr>
              <a:t>bằng</a:t>
            </a:r>
            <a:r>
              <a:rPr lang="en-US" dirty="0">
                <a:solidFill>
                  <a:srgbClr val="002060"/>
                </a:solidFill>
              </a:rPr>
              <a:t> </a:t>
            </a:r>
            <a:r>
              <a:rPr lang="en-US" dirty="0" err="1">
                <a:solidFill>
                  <a:srgbClr val="002060"/>
                </a:solidFill>
              </a:rPr>
              <a:t>giá</a:t>
            </a:r>
            <a:r>
              <a:rPr lang="en-US" dirty="0">
                <a:solidFill>
                  <a:srgbClr val="002060"/>
                </a:solidFill>
              </a:rPr>
              <a:t> </a:t>
            </a:r>
            <a:r>
              <a:rPr lang="en-US" dirty="0" err="1">
                <a:solidFill>
                  <a:srgbClr val="002060"/>
                </a:solidFill>
              </a:rPr>
              <a:t>trị</a:t>
            </a:r>
            <a:r>
              <a:rPr lang="en-US" dirty="0">
                <a:solidFill>
                  <a:srgbClr val="002060"/>
                </a:solidFill>
              </a:rPr>
              <a:t> </a:t>
            </a:r>
            <a:r>
              <a:rPr lang="en-US" dirty="0" err="1">
                <a:solidFill>
                  <a:srgbClr val="002060"/>
                </a:solidFill>
              </a:rPr>
              <a:t>thuộc</a:t>
            </a:r>
            <a:r>
              <a:rPr lang="en-US" dirty="0">
                <a:solidFill>
                  <a:srgbClr val="002060"/>
                </a:solidFill>
              </a:rPr>
              <a:t> </a:t>
            </a:r>
            <a:r>
              <a:rPr lang="en-US" dirty="0" err="1">
                <a:solidFill>
                  <a:srgbClr val="002060"/>
                </a:solidFill>
              </a:rPr>
              <a:t>tính</a:t>
            </a:r>
            <a:r>
              <a:rPr lang="en-US" dirty="0">
                <a:solidFill>
                  <a:srgbClr val="002060"/>
                </a:solidFill>
              </a:rPr>
              <a:t> </a:t>
            </a:r>
            <a:r>
              <a:rPr lang="en-US" dirty="0" err="1">
                <a:solidFill>
                  <a:srgbClr val="002060"/>
                </a:solidFill>
              </a:rPr>
              <a:t>tương</a:t>
            </a:r>
            <a:r>
              <a:rPr lang="en-US" dirty="0">
                <a:solidFill>
                  <a:srgbClr val="002060"/>
                </a:solidFill>
              </a:rPr>
              <a:t> </a:t>
            </a:r>
            <a:r>
              <a:rPr lang="en-US" dirty="0" err="1">
                <a:solidFill>
                  <a:srgbClr val="002060"/>
                </a:solidFill>
              </a:rPr>
              <a:t>ứng</a:t>
            </a:r>
            <a:r>
              <a:rPr lang="en-US" dirty="0">
                <a:solidFill>
                  <a:srgbClr val="002060"/>
                </a:solidFill>
              </a:rPr>
              <a:t> </a:t>
            </a:r>
            <a:r>
              <a:rPr lang="en-US" dirty="0" err="1">
                <a:solidFill>
                  <a:srgbClr val="002060"/>
                </a:solidFill>
              </a:rPr>
              <a:t>của</a:t>
            </a:r>
            <a:r>
              <a:rPr lang="en-US" dirty="0">
                <a:solidFill>
                  <a:srgbClr val="002060"/>
                </a:solidFill>
              </a:rPr>
              <a:t> </a:t>
            </a:r>
            <a:r>
              <a:rPr lang="en-US" dirty="0" err="1">
                <a:solidFill>
                  <a:srgbClr val="002060"/>
                </a:solidFill>
              </a:rPr>
              <a:t>đối</a:t>
            </a:r>
            <a:r>
              <a:rPr lang="en-US" dirty="0">
                <a:solidFill>
                  <a:srgbClr val="002060"/>
                </a:solidFill>
              </a:rPr>
              <a:t> </a:t>
            </a:r>
            <a:r>
              <a:rPr lang="en-US" dirty="0" err="1">
                <a:solidFill>
                  <a:srgbClr val="002060"/>
                </a:solidFill>
              </a:rPr>
              <a:t>tượng</a:t>
            </a:r>
            <a:r>
              <a:rPr lang="en-US" dirty="0">
                <a:solidFill>
                  <a:srgbClr val="002060"/>
                </a:solidFill>
              </a:rPr>
              <a:t> </a:t>
            </a:r>
            <a:r>
              <a:rPr lang="en-US" dirty="0" err="1">
                <a:solidFill>
                  <a:srgbClr val="002060"/>
                </a:solidFill>
              </a:rPr>
              <a:t>gần</a:t>
            </a:r>
            <a:r>
              <a:rPr lang="en-US" dirty="0">
                <a:solidFill>
                  <a:srgbClr val="002060"/>
                </a:solidFill>
              </a:rPr>
              <a:t> </a:t>
            </a:r>
            <a:r>
              <a:rPr lang="en-US" dirty="0" err="1">
                <a:solidFill>
                  <a:srgbClr val="002060"/>
                </a:solidFill>
              </a:rPr>
              <a:t>với</a:t>
            </a:r>
            <a:r>
              <a:rPr lang="en-US" dirty="0">
                <a:solidFill>
                  <a:srgbClr val="002060"/>
                </a:solidFill>
              </a:rPr>
              <a:t> </a:t>
            </a:r>
            <a:r>
              <a:rPr lang="en-US" dirty="0" err="1">
                <a:solidFill>
                  <a:srgbClr val="002060"/>
                </a:solidFill>
              </a:rPr>
              <a:t>nó</a:t>
            </a:r>
            <a:r>
              <a:rPr lang="en-US" dirty="0">
                <a:solidFill>
                  <a:srgbClr val="002060"/>
                </a:solidFill>
              </a:rPr>
              <a:t> </a:t>
            </a:r>
            <a:r>
              <a:rPr lang="en-US" dirty="0" err="1">
                <a:solidFill>
                  <a:srgbClr val="002060"/>
                </a:solidFill>
              </a:rPr>
              <a:t>nhất</a:t>
            </a:r>
            <a:r>
              <a:rPr lang="en-US" dirty="0">
                <a:solidFill>
                  <a:srgbClr val="002060"/>
                </a:solidFill>
              </a:rPr>
              <a:t>. </a:t>
            </a:r>
          </a:p>
          <a:p>
            <a:endParaRPr lang="en-US" dirty="0">
              <a:solidFill>
                <a:srgbClr val="002060"/>
              </a:solidFill>
            </a:endParaRPr>
          </a:p>
          <a:p>
            <a:endParaRPr lang="en-US" dirty="0">
              <a:solidFill>
                <a:srgbClr val="002060"/>
              </a:solidFill>
            </a:endParaRPr>
          </a:p>
        </p:txBody>
      </p:sp>
    </p:spTree>
    <p:extLst>
      <p:ext uri="{BB962C8B-B14F-4D97-AF65-F5344CB8AC3E}">
        <p14:creationId xmlns:p14="http://schemas.microsoft.com/office/powerpoint/2010/main" val="25240577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err="1">
                <a:solidFill>
                  <a:srgbClr val="002060"/>
                </a:solidFill>
              </a:rPr>
              <a:t>Tìm</a:t>
            </a:r>
            <a:r>
              <a:rPr lang="en-US" dirty="0">
                <a:solidFill>
                  <a:srgbClr val="002060"/>
                </a:solidFill>
              </a:rPr>
              <a:t> </a:t>
            </a:r>
            <a:r>
              <a:rPr lang="en-US" dirty="0" err="1">
                <a:solidFill>
                  <a:srgbClr val="002060"/>
                </a:solidFill>
              </a:rPr>
              <a:t>phần</a:t>
            </a:r>
            <a:r>
              <a:rPr lang="en-US" dirty="0">
                <a:solidFill>
                  <a:srgbClr val="002060"/>
                </a:solidFill>
              </a:rPr>
              <a:t> </a:t>
            </a:r>
            <a:r>
              <a:rPr lang="en-US" dirty="0" err="1">
                <a:solidFill>
                  <a:srgbClr val="002060"/>
                </a:solidFill>
              </a:rPr>
              <a:t>tử</a:t>
            </a:r>
            <a:r>
              <a:rPr lang="en-US" dirty="0">
                <a:solidFill>
                  <a:srgbClr val="002060"/>
                </a:solidFill>
              </a:rPr>
              <a:t> </a:t>
            </a:r>
            <a:r>
              <a:rPr lang="en-US" dirty="0" err="1">
                <a:solidFill>
                  <a:srgbClr val="002060"/>
                </a:solidFill>
              </a:rPr>
              <a:t>ngoại</a:t>
            </a:r>
            <a:r>
              <a:rPr lang="en-US" dirty="0">
                <a:solidFill>
                  <a:srgbClr val="002060"/>
                </a:solidFill>
              </a:rPr>
              <a:t> </a:t>
            </a:r>
            <a:r>
              <a:rPr lang="en-US" dirty="0" err="1">
                <a:solidFill>
                  <a:srgbClr val="002060"/>
                </a:solidFill>
              </a:rPr>
              <a:t>lai</a:t>
            </a:r>
            <a:r>
              <a:rPr lang="en-US" dirty="0">
                <a:solidFill>
                  <a:srgbClr val="002060"/>
                </a:solidFill>
              </a:rPr>
              <a:t> (outlier) </a:t>
            </a:r>
            <a:r>
              <a:rPr lang="en-US" dirty="0" err="1">
                <a:solidFill>
                  <a:srgbClr val="002060"/>
                </a:solidFill>
              </a:rPr>
              <a:t>là</a:t>
            </a:r>
            <a:r>
              <a:rPr lang="en-US" dirty="0">
                <a:solidFill>
                  <a:srgbClr val="002060"/>
                </a:solidFill>
              </a:rPr>
              <a:t> </a:t>
            </a:r>
            <a:r>
              <a:rPr lang="en-US" dirty="0" err="1">
                <a:solidFill>
                  <a:srgbClr val="002060"/>
                </a:solidFill>
              </a:rPr>
              <a:t>hướng</a:t>
            </a:r>
            <a:r>
              <a:rPr lang="en-US" dirty="0">
                <a:solidFill>
                  <a:srgbClr val="002060"/>
                </a:solidFill>
              </a:rPr>
              <a:t> </a:t>
            </a:r>
            <a:r>
              <a:rPr lang="en-US" dirty="0" err="1">
                <a:solidFill>
                  <a:srgbClr val="002060"/>
                </a:solidFill>
              </a:rPr>
              <a:t>nghiên</a:t>
            </a:r>
            <a:r>
              <a:rPr lang="en-US" dirty="0">
                <a:solidFill>
                  <a:srgbClr val="002060"/>
                </a:solidFill>
              </a:rPr>
              <a:t> </a:t>
            </a:r>
            <a:r>
              <a:rPr lang="en-US" dirty="0" err="1">
                <a:solidFill>
                  <a:srgbClr val="002060"/>
                </a:solidFill>
              </a:rPr>
              <a:t>cứu</a:t>
            </a:r>
            <a:r>
              <a:rPr lang="en-US" dirty="0">
                <a:solidFill>
                  <a:srgbClr val="002060"/>
                </a:solidFill>
              </a:rPr>
              <a:t> </a:t>
            </a:r>
            <a:r>
              <a:rPr lang="en-US" dirty="0" err="1">
                <a:solidFill>
                  <a:srgbClr val="002060"/>
                </a:solidFill>
              </a:rPr>
              <a:t>quan</a:t>
            </a:r>
            <a:r>
              <a:rPr lang="en-US" dirty="0">
                <a:solidFill>
                  <a:srgbClr val="002060"/>
                </a:solidFill>
              </a:rPr>
              <a:t> </a:t>
            </a:r>
            <a:r>
              <a:rPr lang="en-US" dirty="0" err="1">
                <a:solidFill>
                  <a:srgbClr val="002060"/>
                </a:solidFill>
              </a:rPr>
              <a:t>trọng</a:t>
            </a:r>
            <a:r>
              <a:rPr lang="en-US" dirty="0">
                <a:solidFill>
                  <a:srgbClr val="002060"/>
                </a:solidFill>
              </a:rPr>
              <a:t> </a:t>
            </a:r>
            <a:r>
              <a:rPr lang="en-US" dirty="0" err="1">
                <a:solidFill>
                  <a:srgbClr val="002060"/>
                </a:solidFill>
              </a:rPr>
              <a:t>trong</a:t>
            </a:r>
            <a:r>
              <a:rPr lang="en-US" dirty="0">
                <a:solidFill>
                  <a:srgbClr val="002060"/>
                </a:solidFill>
              </a:rPr>
              <a:t> </a:t>
            </a:r>
            <a:r>
              <a:rPr lang="en-US" dirty="0" err="1">
                <a:solidFill>
                  <a:srgbClr val="002060"/>
                </a:solidFill>
              </a:rPr>
              <a:t>phân</a:t>
            </a:r>
            <a:r>
              <a:rPr lang="en-US" dirty="0">
                <a:solidFill>
                  <a:srgbClr val="002060"/>
                </a:solidFill>
              </a:rPr>
              <a:t> </a:t>
            </a:r>
            <a:r>
              <a:rPr lang="en-US" dirty="0" err="1">
                <a:solidFill>
                  <a:srgbClr val="002060"/>
                </a:solidFill>
              </a:rPr>
              <a:t>nhóm</a:t>
            </a:r>
            <a:r>
              <a:rPr lang="en-US" dirty="0">
                <a:solidFill>
                  <a:srgbClr val="002060"/>
                </a:solidFill>
              </a:rPr>
              <a:t> </a:t>
            </a:r>
            <a:r>
              <a:rPr lang="en-US" dirty="0" err="1">
                <a:solidFill>
                  <a:srgbClr val="002060"/>
                </a:solidFill>
              </a:rPr>
              <a:t>dữ</a:t>
            </a:r>
            <a:r>
              <a:rPr lang="en-US" dirty="0">
                <a:solidFill>
                  <a:srgbClr val="002060"/>
                </a:solidFill>
              </a:rPr>
              <a:t> </a:t>
            </a:r>
            <a:r>
              <a:rPr lang="en-US" dirty="0" err="1">
                <a:solidFill>
                  <a:srgbClr val="002060"/>
                </a:solidFill>
              </a:rPr>
              <a:t>liệu</a:t>
            </a:r>
            <a:r>
              <a:rPr lang="en-US" dirty="0">
                <a:solidFill>
                  <a:srgbClr val="002060"/>
                </a:solidFill>
              </a:rPr>
              <a:t> </a:t>
            </a:r>
            <a:r>
              <a:rPr lang="en-US" dirty="0" err="1">
                <a:solidFill>
                  <a:srgbClr val="002060"/>
                </a:solidFill>
              </a:rPr>
              <a:t>cũng</a:t>
            </a:r>
            <a:r>
              <a:rPr lang="en-US" dirty="0">
                <a:solidFill>
                  <a:srgbClr val="002060"/>
                </a:solidFill>
              </a:rPr>
              <a:t> </a:t>
            </a:r>
            <a:r>
              <a:rPr lang="en-US" dirty="0" err="1">
                <a:solidFill>
                  <a:srgbClr val="002060"/>
                </a:solidFill>
              </a:rPr>
              <a:t>như</a:t>
            </a:r>
            <a:r>
              <a:rPr lang="en-US" dirty="0">
                <a:solidFill>
                  <a:srgbClr val="002060"/>
                </a:solidFill>
              </a:rPr>
              <a:t> </a:t>
            </a:r>
            <a:r>
              <a:rPr lang="en-US" dirty="0" err="1">
                <a:solidFill>
                  <a:srgbClr val="002060"/>
                </a:solidFill>
              </a:rPr>
              <a:t>khoa</a:t>
            </a:r>
            <a:r>
              <a:rPr lang="en-US" dirty="0">
                <a:solidFill>
                  <a:srgbClr val="002060"/>
                </a:solidFill>
              </a:rPr>
              <a:t> </a:t>
            </a:r>
            <a:r>
              <a:rPr lang="en-US" dirty="0" err="1">
                <a:solidFill>
                  <a:srgbClr val="002060"/>
                </a:solidFill>
              </a:rPr>
              <a:t>học</a:t>
            </a:r>
            <a:r>
              <a:rPr lang="en-US" dirty="0">
                <a:solidFill>
                  <a:srgbClr val="002060"/>
                </a:solidFill>
              </a:rPr>
              <a:t> </a:t>
            </a:r>
            <a:r>
              <a:rPr lang="en-US" dirty="0" err="1">
                <a:solidFill>
                  <a:srgbClr val="002060"/>
                </a:solidFill>
              </a:rPr>
              <a:t>dữ</a:t>
            </a:r>
            <a:r>
              <a:rPr lang="en-US" dirty="0">
                <a:solidFill>
                  <a:srgbClr val="002060"/>
                </a:solidFill>
              </a:rPr>
              <a:t> </a:t>
            </a:r>
            <a:r>
              <a:rPr lang="en-US" dirty="0" err="1">
                <a:solidFill>
                  <a:srgbClr val="002060"/>
                </a:solidFill>
              </a:rPr>
              <a:t>liệu</a:t>
            </a:r>
            <a:r>
              <a:rPr lang="en-US" dirty="0" smtClean="0">
                <a:solidFill>
                  <a:srgbClr val="002060"/>
                </a:solidFill>
              </a:rPr>
              <a:t>.</a:t>
            </a:r>
          </a:p>
          <a:p>
            <a:endParaRPr lang="en-US" dirty="0">
              <a:solidFill>
                <a:srgbClr val="002060"/>
              </a:solidFill>
            </a:endParaRPr>
          </a:p>
          <a:p>
            <a:r>
              <a:rPr lang="en-US" dirty="0" err="1">
                <a:solidFill>
                  <a:srgbClr val="002060"/>
                </a:solidFill>
              </a:rPr>
              <a:t>Xác</a:t>
            </a:r>
            <a:r>
              <a:rPr lang="en-US" dirty="0">
                <a:solidFill>
                  <a:srgbClr val="002060"/>
                </a:solidFill>
              </a:rPr>
              <a:t> </a:t>
            </a:r>
            <a:r>
              <a:rPr lang="en-US" dirty="0" err="1">
                <a:solidFill>
                  <a:srgbClr val="002060"/>
                </a:solidFill>
              </a:rPr>
              <a:t>định</a:t>
            </a:r>
            <a:r>
              <a:rPr lang="en-US" dirty="0">
                <a:solidFill>
                  <a:srgbClr val="002060"/>
                </a:solidFill>
              </a:rPr>
              <a:t> </a:t>
            </a:r>
            <a:r>
              <a:rPr lang="en-US" dirty="0" err="1">
                <a:solidFill>
                  <a:srgbClr val="002060"/>
                </a:solidFill>
              </a:rPr>
              <a:t>một</a:t>
            </a:r>
            <a:r>
              <a:rPr lang="en-US" dirty="0">
                <a:solidFill>
                  <a:srgbClr val="002060"/>
                </a:solidFill>
              </a:rPr>
              <a:t> </a:t>
            </a:r>
            <a:r>
              <a:rPr lang="en-US" dirty="0" err="1">
                <a:solidFill>
                  <a:srgbClr val="002060"/>
                </a:solidFill>
              </a:rPr>
              <a:t>nhóm</a:t>
            </a:r>
            <a:r>
              <a:rPr lang="en-US" dirty="0">
                <a:solidFill>
                  <a:srgbClr val="002060"/>
                </a:solidFill>
              </a:rPr>
              <a:t> </a:t>
            </a:r>
            <a:r>
              <a:rPr lang="en-US" dirty="0" err="1">
                <a:solidFill>
                  <a:srgbClr val="002060"/>
                </a:solidFill>
              </a:rPr>
              <a:t>nhỏ</a:t>
            </a:r>
            <a:r>
              <a:rPr lang="en-US" dirty="0">
                <a:solidFill>
                  <a:srgbClr val="002060"/>
                </a:solidFill>
              </a:rPr>
              <a:t> </a:t>
            </a:r>
            <a:r>
              <a:rPr lang="en-US" dirty="0" err="1">
                <a:solidFill>
                  <a:srgbClr val="002060"/>
                </a:solidFill>
              </a:rPr>
              <a:t>các</a:t>
            </a:r>
            <a:r>
              <a:rPr lang="en-US" dirty="0">
                <a:solidFill>
                  <a:srgbClr val="002060"/>
                </a:solidFill>
              </a:rPr>
              <a:t> </a:t>
            </a:r>
            <a:r>
              <a:rPr lang="en-US" dirty="0" err="1">
                <a:solidFill>
                  <a:srgbClr val="002060"/>
                </a:solidFill>
              </a:rPr>
              <a:t>đối</a:t>
            </a:r>
            <a:r>
              <a:rPr lang="en-US" dirty="0">
                <a:solidFill>
                  <a:srgbClr val="002060"/>
                </a:solidFill>
              </a:rPr>
              <a:t> </a:t>
            </a:r>
            <a:r>
              <a:rPr lang="en-US" dirty="0" err="1">
                <a:solidFill>
                  <a:srgbClr val="002060"/>
                </a:solidFill>
              </a:rPr>
              <a:t>tượng</a:t>
            </a:r>
            <a:r>
              <a:rPr lang="en-US" dirty="0">
                <a:solidFill>
                  <a:srgbClr val="002060"/>
                </a:solidFill>
              </a:rPr>
              <a:t> </a:t>
            </a:r>
            <a:r>
              <a:rPr lang="en-US" dirty="0" err="1">
                <a:solidFill>
                  <a:srgbClr val="002060"/>
                </a:solidFill>
              </a:rPr>
              <a:t>dữ</a:t>
            </a:r>
            <a:r>
              <a:rPr lang="en-US" dirty="0">
                <a:solidFill>
                  <a:srgbClr val="002060"/>
                </a:solidFill>
              </a:rPr>
              <a:t> </a:t>
            </a:r>
            <a:r>
              <a:rPr lang="en-US" dirty="0" err="1">
                <a:solidFill>
                  <a:srgbClr val="002060"/>
                </a:solidFill>
              </a:rPr>
              <a:t>liệu</a:t>
            </a:r>
            <a:r>
              <a:rPr lang="en-US" dirty="0">
                <a:solidFill>
                  <a:srgbClr val="002060"/>
                </a:solidFill>
              </a:rPr>
              <a:t> </a:t>
            </a:r>
            <a:r>
              <a:rPr lang="en-US" dirty="0" err="1">
                <a:solidFill>
                  <a:srgbClr val="002060"/>
                </a:solidFill>
              </a:rPr>
              <a:t>Ngoại</a:t>
            </a:r>
            <a:r>
              <a:rPr lang="en-US" dirty="0">
                <a:solidFill>
                  <a:srgbClr val="002060"/>
                </a:solidFill>
              </a:rPr>
              <a:t> </a:t>
            </a:r>
            <a:r>
              <a:rPr lang="en-US" dirty="0" err="1">
                <a:solidFill>
                  <a:srgbClr val="002060"/>
                </a:solidFill>
              </a:rPr>
              <a:t>lai</a:t>
            </a:r>
            <a:r>
              <a:rPr lang="en-US" dirty="0">
                <a:solidFill>
                  <a:srgbClr val="002060"/>
                </a:solidFill>
              </a:rPr>
              <a:t> so </a:t>
            </a:r>
            <a:r>
              <a:rPr lang="en-US" dirty="0" err="1">
                <a:solidFill>
                  <a:srgbClr val="002060"/>
                </a:solidFill>
              </a:rPr>
              <a:t>với</a:t>
            </a:r>
            <a:r>
              <a:rPr lang="en-US" dirty="0">
                <a:solidFill>
                  <a:srgbClr val="002060"/>
                </a:solidFill>
              </a:rPr>
              <a:t> </a:t>
            </a:r>
            <a:r>
              <a:rPr lang="en-US" dirty="0" err="1">
                <a:solidFill>
                  <a:srgbClr val="002060"/>
                </a:solidFill>
              </a:rPr>
              <a:t>tổng</a:t>
            </a:r>
            <a:r>
              <a:rPr lang="en-US" dirty="0">
                <a:solidFill>
                  <a:srgbClr val="002060"/>
                </a:solidFill>
              </a:rPr>
              <a:t> </a:t>
            </a:r>
            <a:r>
              <a:rPr lang="en-US" dirty="0" err="1">
                <a:solidFill>
                  <a:srgbClr val="002060"/>
                </a:solidFill>
              </a:rPr>
              <a:t>thể</a:t>
            </a:r>
            <a:r>
              <a:rPr lang="en-US" dirty="0">
                <a:solidFill>
                  <a:srgbClr val="002060"/>
                </a:solidFill>
              </a:rPr>
              <a:t> </a:t>
            </a:r>
            <a:r>
              <a:rPr lang="en-US" dirty="0" err="1">
                <a:solidFill>
                  <a:srgbClr val="002060"/>
                </a:solidFill>
              </a:rPr>
              <a:t>dữ</a:t>
            </a:r>
            <a:r>
              <a:rPr lang="en-US" dirty="0">
                <a:solidFill>
                  <a:srgbClr val="002060"/>
                </a:solidFill>
              </a:rPr>
              <a:t> </a:t>
            </a:r>
            <a:r>
              <a:rPr lang="en-US" dirty="0" err="1">
                <a:solidFill>
                  <a:srgbClr val="002060"/>
                </a:solidFill>
              </a:rPr>
              <a:t>liệu</a:t>
            </a:r>
            <a:r>
              <a:rPr lang="en-US" dirty="0">
                <a:solidFill>
                  <a:srgbClr val="002060"/>
                </a:solidFill>
              </a:rPr>
              <a:t>: </a:t>
            </a:r>
            <a:r>
              <a:rPr lang="en-US" dirty="0" err="1">
                <a:solidFill>
                  <a:srgbClr val="002060"/>
                </a:solidFill>
              </a:rPr>
              <a:t>Để</a:t>
            </a:r>
            <a:r>
              <a:rPr lang="en-US" dirty="0">
                <a:solidFill>
                  <a:srgbClr val="002060"/>
                </a:solidFill>
              </a:rPr>
              <a:t> </a:t>
            </a:r>
            <a:r>
              <a:rPr lang="en-US" dirty="0" err="1">
                <a:solidFill>
                  <a:srgbClr val="002060"/>
                </a:solidFill>
              </a:rPr>
              <a:t>tránh</a:t>
            </a:r>
            <a:r>
              <a:rPr lang="en-US" dirty="0">
                <a:solidFill>
                  <a:srgbClr val="002060"/>
                </a:solidFill>
              </a:rPr>
              <a:t> </a:t>
            </a:r>
            <a:r>
              <a:rPr lang="en-US" dirty="0" err="1">
                <a:solidFill>
                  <a:srgbClr val="002060"/>
                </a:solidFill>
              </a:rPr>
              <a:t>sự</a:t>
            </a:r>
            <a:r>
              <a:rPr lang="en-US" dirty="0">
                <a:solidFill>
                  <a:srgbClr val="002060"/>
                </a:solidFill>
              </a:rPr>
              <a:t> </a:t>
            </a:r>
            <a:r>
              <a:rPr lang="en-US" dirty="0" err="1">
                <a:solidFill>
                  <a:srgbClr val="002060"/>
                </a:solidFill>
              </a:rPr>
              <a:t>ảnh</a:t>
            </a:r>
            <a:r>
              <a:rPr lang="en-US" dirty="0">
                <a:solidFill>
                  <a:srgbClr val="002060"/>
                </a:solidFill>
              </a:rPr>
              <a:t> </a:t>
            </a:r>
            <a:r>
              <a:rPr lang="en-US" dirty="0" err="1">
                <a:solidFill>
                  <a:srgbClr val="002060"/>
                </a:solidFill>
              </a:rPr>
              <a:t>hưởng</a:t>
            </a:r>
            <a:r>
              <a:rPr lang="en-US" dirty="0">
                <a:solidFill>
                  <a:srgbClr val="002060"/>
                </a:solidFill>
              </a:rPr>
              <a:t> </a:t>
            </a:r>
            <a:r>
              <a:rPr lang="en-US" dirty="0" err="1">
                <a:solidFill>
                  <a:srgbClr val="002060"/>
                </a:solidFill>
              </a:rPr>
              <a:t>tới</a:t>
            </a:r>
            <a:r>
              <a:rPr lang="en-US" dirty="0">
                <a:solidFill>
                  <a:srgbClr val="002060"/>
                </a:solidFill>
              </a:rPr>
              <a:t> </a:t>
            </a:r>
            <a:r>
              <a:rPr lang="en-US" dirty="0" err="1">
                <a:solidFill>
                  <a:srgbClr val="002060"/>
                </a:solidFill>
              </a:rPr>
              <a:t>quá</a:t>
            </a:r>
            <a:r>
              <a:rPr lang="en-US" dirty="0">
                <a:solidFill>
                  <a:srgbClr val="002060"/>
                </a:solidFill>
              </a:rPr>
              <a:t> </a:t>
            </a:r>
            <a:r>
              <a:rPr lang="en-US" dirty="0" err="1">
                <a:solidFill>
                  <a:srgbClr val="002060"/>
                </a:solidFill>
              </a:rPr>
              <a:t>trình</a:t>
            </a:r>
            <a:r>
              <a:rPr lang="en-US" dirty="0">
                <a:solidFill>
                  <a:srgbClr val="002060"/>
                </a:solidFill>
              </a:rPr>
              <a:t> </a:t>
            </a:r>
            <a:r>
              <a:rPr lang="en-US" dirty="0" err="1">
                <a:solidFill>
                  <a:srgbClr val="002060"/>
                </a:solidFill>
              </a:rPr>
              <a:t>phân</a:t>
            </a:r>
            <a:r>
              <a:rPr lang="en-US" dirty="0">
                <a:solidFill>
                  <a:srgbClr val="002060"/>
                </a:solidFill>
              </a:rPr>
              <a:t> </a:t>
            </a:r>
            <a:r>
              <a:rPr lang="en-US" dirty="0" err="1">
                <a:solidFill>
                  <a:srgbClr val="002060"/>
                </a:solidFill>
              </a:rPr>
              <a:t>nhóm</a:t>
            </a:r>
            <a:r>
              <a:rPr lang="en-US" dirty="0">
                <a:solidFill>
                  <a:srgbClr val="002060"/>
                </a:solidFill>
              </a:rPr>
              <a:t>. </a:t>
            </a:r>
          </a:p>
          <a:p>
            <a:endParaRPr lang="en-US" dirty="0">
              <a:solidFill>
                <a:srgbClr val="002060"/>
              </a:solidFill>
            </a:endParaRPr>
          </a:p>
        </p:txBody>
      </p:sp>
      <p:sp>
        <p:nvSpPr>
          <p:cNvPr id="4" name="Title 1"/>
          <p:cNvSpPr>
            <a:spLocks noGrp="1"/>
          </p:cNvSpPr>
          <p:nvPr>
            <p:ph type="title"/>
          </p:nvPr>
        </p:nvSpPr>
        <p:spPr>
          <a:xfrm>
            <a:off x="311700" y="445025"/>
            <a:ext cx="8520600" cy="707400"/>
          </a:xfrm>
        </p:spPr>
        <p:txBody>
          <a:bodyPr>
            <a:normAutofit fontScale="90000"/>
          </a:bodyPr>
          <a:lstStyle/>
          <a:p>
            <a:r>
              <a:rPr lang="en-US" dirty="0" err="1" smtClean="0"/>
              <a:t>Vấn</a:t>
            </a:r>
            <a:r>
              <a:rPr lang="en-US" dirty="0" smtClean="0"/>
              <a:t> </a:t>
            </a:r>
            <a:r>
              <a:rPr lang="en-US" dirty="0" err="1" smtClean="0"/>
              <a:t>đề</a:t>
            </a:r>
            <a:r>
              <a:rPr lang="en-US" dirty="0" smtClean="0"/>
              <a:t> </a:t>
            </a:r>
            <a:r>
              <a:rPr lang="en-US" dirty="0" err="1" smtClean="0"/>
              <a:t>khi</a:t>
            </a:r>
            <a:r>
              <a:rPr lang="en-US" dirty="0" smtClean="0"/>
              <a:t> </a:t>
            </a:r>
            <a:r>
              <a:rPr lang="en-US" dirty="0" err="1" smtClean="0"/>
              <a:t>phân</a:t>
            </a:r>
            <a:r>
              <a:rPr lang="en-US" dirty="0" smtClean="0"/>
              <a:t> </a:t>
            </a:r>
            <a:r>
              <a:rPr lang="en-US" dirty="0" err="1" smtClean="0"/>
              <a:t>nhóm</a:t>
            </a:r>
            <a:endParaRPr lang="en-US" dirty="0"/>
          </a:p>
        </p:txBody>
      </p:sp>
    </p:spTree>
    <p:extLst>
      <p:ext uri="{BB962C8B-B14F-4D97-AF65-F5344CB8AC3E}">
        <p14:creationId xmlns:p14="http://schemas.microsoft.com/office/powerpoint/2010/main" val="5211238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369219"/>
            <a:ext cx="3585961" cy="2880809"/>
          </a:xfrm>
        </p:spPr>
        <p:txBody>
          <a:bodyPr>
            <a:normAutofit/>
          </a:bodyPr>
          <a:lstStyle/>
          <a:p>
            <a:r>
              <a:rPr lang="en-US" dirty="0" err="1">
                <a:solidFill>
                  <a:srgbClr val="002060"/>
                </a:solidFill>
              </a:rPr>
              <a:t>Ví</a:t>
            </a:r>
            <a:r>
              <a:rPr lang="en-US" dirty="0">
                <a:solidFill>
                  <a:srgbClr val="002060"/>
                </a:solidFill>
              </a:rPr>
              <a:t> </a:t>
            </a:r>
            <a:r>
              <a:rPr lang="en-US" dirty="0" err="1">
                <a:solidFill>
                  <a:srgbClr val="002060"/>
                </a:solidFill>
              </a:rPr>
              <a:t>dụ</a:t>
            </a:r>
            <a:r>
              <a:rPr lang="en-US" dirty="0">
                <a:solidFill>
                  <a:srgbClr val="002060"/>
                </a:solidFill>
              </a:rPr>
              <a:t> </a:t>
            </a:r>
            <a:r>
              <a:rPr lang="en-US" dirty="0" err="1">
                <a:solidFill>
                  <a:srgbClr val="002060"/>
                </a:solidFill>
              </a:rPr>
              <a:t>về</a:t>
            </a:r>
            <a:r>
              <a:rPr lang="en-US" dirty="0">
                <a:solidFill>
                  <a:srgbClr val="002060"/>
                </a:solidFill>
              </a:rPr>
              <a:t> </a:t>
            </a:r>
            <a:r>
              <a:rPr lang="en-US" dirty="0" err="1">
                <a:solidFill>
                  <a:srgbClr val="002060"/>
                </a:solidFill>
              </a:rPr>
              <a:t>đối</a:t>
            </a:r>
            <a:r>
              <a:rPr lang="en-US" dirty="0">
                <a:solidFill>
                  <a:srgbClr val="002060"/>
                </a:solidFill>
              </a:rPr>
              <a:t> </a:t>
            </a:r>
            <a:r>
              <a:rPr lang="en-US" dirty="0" err="1">
                <a:solidFill>
                  <a:srgbClr val="002060"/>
                </a:solidFill>
              </a:rPr>
              <a:t>tượng</a:t>
            </a:r>
            <a:r>
              <a:rPr lang="en-US" dirty="0">
                <a:solidFill>
                  <a:srgbClr val="002060"/>
                </a:solidFill>
              </a:rPr>
              <a:t> </a:t>
            </a:r>
            <a:r>
              <a:rPr lang="en-US" dirty="0" err="1">
                <a:solidFill>
                  <a:srgbClr val="002060"/>
                </a:solidFill>
              </a:rPr>
              <a:t>ngoại</a:t>
            </a:r>
            <a:r>
              <a:rPr lang="en-US" dirty="0">
                <a:solidFill>
                  <a:srgbClr val="002060"/>
                </a:solidFill>
              </a:rPr>
              <a:t> </a:t>
            </a:r>
            <a:r>
              <a:rPr lang="en-US" dirty="0" err="1">
                <a:solidFill>
                  <a:srgbClr val="002060"/>
                </a:solidFill>
              </a:rPr>
              <a:t>lai</a:t>
            </a:r>
            <a:endParaRPr lang="en-US" dirty="0">
              <a:solidFill>
                <a:srgbClr val="002060"/>
              </a:solidFill>
            </a:endParaRPr>
          </a:p>
          <a:p>
            <a:endParaRPr lang="en-US" dirty="0">
              <a:solidFill>
                <a:srgbClr val="002060"/>
              </a:solidFill>
            </a:endParaRPr>
          </a:p>
          <a:p>
            <a:r>
              <a:rPr lang="en-US" dirty="0" err="1">
                <a:solidFill>
                  <a:srgbClr val="002060"/>
                </a:solidFill>
              </a:rPr>
              <a:t>Ứng</a:t>
            </a:r>
            <a:r>
              <a:rPr lang="en-US" dirty="0">
                <a:solidFill>
                  <a:srgbClr val="002060"/>
                </a:solidFill>
              </a:rPr>
              <a:t> </a:t>
            </a:r>
            <a:r>
              <a:rPr lang="en-US" dirty="0" err="1">
                <a:solidFill>
                  <a:srgbClr val="002060"/>
                </a:solidFill>
              </a:rPr>
              <a:t>dụng</a:t>
            </a:r>
            <a:r>
              <a:rPr lang="en-US" dirty="0">
                <a:solidFill>
                  <a:srgbClr val="002060"/>
                </a:solidFill>
              </a:rPr>
              <a:t> </a:t>
            </a:r>
            <a:r>
              <a:rPr lang="en-US" dirty="0" err="1">
                <a:solidFill>
                  <a:srgbClr val="002060"/>
                </a:solidFill>
              </a:rPr>
              <a:t>của</a:t>
            </a:r>
            <a:r>
              <a:rPr lang="en-US" dirty="0">
                <a:solidFill>
                  <a:srgbClr val="002060"/>
                </a:solidFill>
              </a:rPr>
              <a:t> </a:t>
            </a:r>
            <a:r>
              <a:rPr lang="en-US" dirty="0" err="1">
                <a:solidFill>
                  <a:srgbClr val="002060"/>
                </a:solidFill>
              </a:rPr>
              <a:t>việc</a:t>
            </a:r>
            <a:r>
              <a:rPr lang="en-US" dirty="0">
                <a:solidFill>
                  <a:srgbClr val="002060"/>
                </a:solidFill>
              </a:rPr>
              <a:t> </a:t>
            </a:r>
            <a:r>
              <a:rPr lang="en-US" dirty="0" err="1">
                <a:solidFill>
                  <a:srgbClr val="002060"/>
                </a:solidFill>
              </a:rPr>
              <a:t>xác</a:t>
            </a:r>
            <a:r>
              <a:rPr lang="en-US" dirty="0">
                <a:solidFill>
                  <a:srgbClr val="002060"/>
                </a:solidFill>
              </a:rPr>
              <a:t> </a:t>
            </a:r>
            <a:r>
              <a:rPr lang="en-US" dirty="0" err="1">
                <a:solidFill>
                  <a:srgbClr val="002060"/>
                </a:solidFill>
              </a:rPr>
              <a:t>định</a:t>
            </a:r>
            <a:r>
              <a:rPr lang="en-US" dirty="0">
                <a:solidFill>
                  <a:srgbClr val="002060"/>
                </a:solidFill>
              </a:rPr>
              <a:t> </a:t>
            </a:r>
            <a:r>
              <a:rPr lang="en-US" dirty="0" err="1">
                <a:solidFill>
                  <a:srgbClr val="002060"/>
                </a:solidFill>
              </a:rPr>
              <a:t>các</a:t>
            </a:r>
            <a:r>
              <a:rPr lang="en-US" dirty="0">
                <a:solidFill>
                  <a:srgbClr val="002060"/>
                </a:solidFill>
              </a:rPr>
              <a:t> </a:t>
            </a:r>
            <a:r>
              <a:rPr lang="en-US" dirty="0" err="1">
                <a:solidFill>
                  <a:srgbClr val="002060"/>
                </a:solidFill>
              </a:rPr>
              <a:t>dữ</a:t>
            </a:r>
            <a:r>
              <a:rPr lang="en-US" dirty="0">
                <a:solidFill>
                  <a:srgbClr val="002060"/>
                </a:solidFill>
              </a:rPr>
              <a:t> </a:t>
            </a:r>
            <a:r>
              <a:rPr lang="en-US" dirty="0" err="1">
                <a:solidFill>
                  <a:srgbClr val="002060"/>
                </a:solidFill>
              </a:rPr>
              <a:t>liệu</a:t>
            </a:r>
            <a:r>
              <a:rPr lang="en-US" dirty="0">
                <a:solidFill>
                  <a:srgbClr val="002060"/>
                </a:solidFill>
              </a:rPr>
              <a:t> </a:t>
            </a:r>
            <a:r>
              <a:rPr lang="en-US" dirty="0" err="1">
                <a:solidFill>
                  <a:srgbClr val="002060"/>
                </a:solidFill>
              </a:rPr>
              <a:t>ngoại</a:t>
            </a:r>
            <a:r>
              <a:rPr lang="en-US" dirty="0">
                <a:solidFill>
                  <a:srgbClr val="002060"/>
                </a:solidFill>
              </a:rPr>
              <a:t> </a:t>
            </a:r>
            <a:r>
              <a:rPr lang="en-US" dirty="0" err="1">
                <a:solidFill>
                  <a:srgbClr val="002060"/>
                </a:solidFill>
              </a:rPr>
              <a:t>lai</a:t>
            </a:r>
            <a:r>
              <a:rPr lang="en-US" dirty="0">
                <a:solidFill>
                  <a:srgbClr val="002060"/>
                </a:solidFill>
              </a:rPr>
              <a:t> </a:t>
            </a:r>
            <a:r>
              <a:rPr lang="en-US" dirty="0" err="1">
                <a:solidFill>
                  <a:srgbClr val="002060"/>
                </a:solidFill>
              </a:rPr>
              <a:t>được</a:t>
            </a:r>
            <a:r>
              <a:rPr lang="en-US" dirty="0">
                <a:solidFill>
                  <a:srgbClr val="002060"/>
                </a:solidFill>
              </a:rPr>
              <a:t> </a:t>
            </a:r>
            <a:r>
              <a:rPr lang="en-US" dirty="0" err="1">
                <a:solidFill>
                  <a:srgbClr val="002060"/>
                </a:solidFill>
              </a:rPr>
              <a:t>áp</a:t>
            </a:r>
            <a:r>
              <a:rPr lang="en-US" dirty="0">
                <a:solidFill>
                  <a:srgbClr val="002060"/>
                </a:solidFill>
              </a:rPr>
              <a:t> </a:t>
            </a:r>
            <a:r>
              <a:rPr lang="en-US" dirty="0" err="1">
                <a:solidFill>
                  <a:srgbClr val="002060"/>
                </a:solidFill>
              </a:rPr>
              <a:t>dụng</a:t>
            </a:r>
            <a:r>
              <a:rPr lang="en-US" dirty="0">
                <a:solidFill>
                  <a:srgbClr val="002060"/>
                </a:solidFill>
              </a:rPr>
              <a:t> </a:t>
            </a:r>
            <a:r>
              <a:rPr lang="en-US" dirty="0" err="1">
                <a:solidFill>
                  <a:srgbClr val="002060"/>
                </a:solidFill>
              </a:rPr>
              <a:t>trong</a:t>
            </a:r>
            <a:r>
              <a:rPr lang="en-US" dirty="0">
                <a:solidFill>
                  <a:srgbClr val="002060"/>
                </a:solidFill>
              </a:rPr>
              <a:t> </a:t>
            </a:r>
            <a:r>
              <a:rPr lang="en-US" dirty="0" err="1">
                <a:solidFill>
                  <a:srgbClr val="002060"/>
                </a:solidFill>
              </a:rPr>
              <a:t>ngân</a:t>
            </a:r>
            <a:r>
              <a:rPr lang="en-US" dirty="0">
                <a:solidFill>
                  <a:srgbClr val="002060"/>
                </a:solidFill>
              </a:rPr>
              <a:t> </a:t>
            </a:r>
            <a:r>
              <a:rPr lang="en-US" dirty="0" err="1">
                <a:solidFill>
                  <a:srgbClr val="002060"/>
                </a:solidFill>
              </a:rPr>
              <a:t>hàng</a:t>
            </a:r>
            <a:r>
              <a:rPr lang="en-US" dirty="0">
                <a:solidFill>
                  <a:srgbClr val="002060"/>
                </a:solidFill>
              </a:rPr>
              <a:t> </a:t>
            </a:r>
            <a:r>
              <a:rPr lang="en-US" dirty="0" err="1">
                <a:solidFill>
                  <a:srgbClr val="002060"/>
                </a:solidFill>
              </a:rPr>
              <a:t>rất</a:t>
            </a:r>
            <a:r>
              <a:rPr lang="en-US" dirty="0">
                <a:solidFill>
                  <a:srgbClr val="002060"/>
                </a:solidFill>
              </a:rPr>
              <a:t> </a:t>
            </a:r>
            <a:r>
              <a:rPr lang="en-US" dirty="0" err="1">
                <a:solidFill>
                  <a:srgbClr val="002060"/>
                </a:solidFill>
              </a:rPr>
              <a:t>lớn</a:t>
            </a:r>
            <a:r>
              <a:rPr lang="en-US" dirty="0">
                <a:solidFill>
                  <a:srgbClr val="002060"/>
                </a:solidFill>
              </a:rPr>
              <a:t>, </a:t>
            </a:r>
            <a:r>
              <a:rPr lang="en-US" dirty="0" err="1">
                <a:solidFill>
                  <a:srgbClr val="002060"/>
                </a:solidFill>
              </a:rPr>
              <a:t>nhắm</a:t>
            </a:r>
            <a:r>
              <a:rPr lang="en-US" dirty="0">
                <a:solidFill>
                  <a:srgbClr val="002060"/>
                </a:solidFill>
              </a:rPr>
              <a:t> </a:t>
            </a:r>
            <a:r>
              <a:rPr lang="en-US" dirty="0" err="1">
                <a:solidFill>
                  <a:srgbClr val="002060"/>
                </a:solidFill>
              </a:rPr>
              <a:t>tránh</a:t>
            </a:r>
            <a:r>
              <a:rPr lang="en-US" dirty="0">
                <a:solidFill>
                  <a:srgbClr val="002060"/>
                </a:solidFill>
              </a:rPr>
              <a:t> </a:t>
            </a:r>
            <a:r>
              <a:rPr lang="en-US" dirty="0" err="1">
                <a:solidFill>
                  <a:srgbClr val="002060"/>
                </a:solidFill>
              </a:rPr>
              <a:t>gian</a:t>
            </a:r>
            <a:r>
              <a:rPr lang="en-US" dirty="0">
                <a:solidFill>
                  <a:srgbClr val="002060"/>
                </a:solidFill>
              </a:rPr>
              <a:t> </a:t>
            </a:r>
            <a:r>
              <a:rPr lang="en-US" dirty="0" err="1">
                <a:solidFill>
                  <a:srgbClr val="002060"/>
                </a:solidFill>
              </a:rPr>
              <a:t>lận</a:t>
            </a:r>
            <a:r>
              <a:rPr lang="en-US" dirty="0">
                <a:solidFill>
                  <a:srgbClr val="002060"/>
                </a:solidFill>
              </a:rPr>
              <a:t> </a:t>
            </a:r>
            <a:r>
              <a:rPr lang="en-US" dirty="0" err="1">
                <a:solidFill>
                  <a:srgbClr val="002060"/>
                </a:solidFill>
              </a:rPr>
              <a:t>thương</a:t>
            </a:r>
            <a:r>
              <a:rPr lang="en-US" dirty="0">
                <a:solidFill>
                  <a:srgbClr val="002060"/>
                </a:solidFill>
              </a:rPr>
              <a:t> </a:t>
            </a:r>
            <a:r>
              <a:rPr lang="en-US" dirty="0" err="1">
                <a:solidFill>
                  <a:srgbClr val="002060"/>
                </a:solidFill>
              </a:rPr>
              <a:t>mại</a:t>
            </a:r>
            <a:r>
              <a:rPr lang="en-US" dirty="0">
                <a:solidFill>
                  <a:srgbClr val="002060"/>
                </a:solidFill>
              </a:rPr>
              <a:t>. </a:t>
            </a:r>
          </a:p>
          <a:p>
            <a:pPr marL="0" indent="0">
              <a:buNone/>
            </a:pPr>
            <a:endParaRPr lang="en-US" dirty="0">
              <a:solidFill>
                <a:srgbClr val="002060"/>
              </a:solidFill>
            </a:endParaRPr>
          </a:p>
        </p:txBody>
      </p:sp>
      <p:grpSp>
        <p:nvGrpSpPr>
          <p:cNvPr id="4" name="Group 4"/>
          <p:cNvGrpSpPr>
            <a:grpSpLocks/>
          </p:cNvGrpSpPr>
          <p:nvPr/>
        </p:nvGrpSpPr>
        <p:grpSpPr bwMode="auto">
          <a:xfrm>
            <a:off x="4570781" y="1547267"/>
            <a:ext cx="3962140" cy="2057400"/>
            <a:chOff x="672" y="1824"/>
            <a:chExt cx="3849" cy="2112"/>
          </a:xfrm>
        </p:grpSpPr>
        <p:sp>
          <p:nvSpPr>
            <p:cNvPr id="5" name="Oval 5"/>
            <p:cNvSpPr>
              <a:spLocks noChangeArrowheads="1"/>
            </p:cNvSpPr>
            <p:nvPr/>
          </p:nvSpPr>
          <p:spPr bwMode="auto">
            <a:xfrm>
              <a:off x="1872" y="2496"/>
              <a:ext cx="144" cy="144"/>
            </a:xfrm>
            <a:prstGeom prst="ellipse">
              <a:avLst/>
            </a:prstGeom>
            <a:solidFill>
              <a:schemeClr val="accent1"/>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6" name="Oval 6"/>
            <p:cNvSpPr>
              <a:spLocks noChangeArrowheads="1"/>
            </p:cNvSpPr>
            <p:nvPr/>
          </p:nvSpPr>
          <p:spPr bwMode="auto">
            <a:xfrm>
              <a:off x="1824" y="2736"/>
              <a:ext cx="144" cy="144"/>
            </a:xfrm>
            <a:prstGeom prst="ellipse">
              <a:avLst/>
            </a:prstGeom>
            <a:solidFill>
              <a:schemeClr val="accent1"/>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7" name="Oval 7"/>
            <p:cNvSpPr>
              <a:spLocks noChangeArrowheads="1"/>
            </p:cNvSpPr>
            <p:nvPr/>
          </p:nvSpPr>
          <p:spPr bwMode="auto">
            <a:xfrm>
              <a:off x="2064" y="2784"/>
              <a:ext cx="144" cy="144"/>
            </a:xfrm>
            <a:prstGeom prst="ellipse">
              <a:avLst/>
            </a:prstGeom>
            <a:solidFill>
              <a:schemeClr val="accent1"/>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8" name="Oval 8"/>
            <p:cNvSpPr>
              <a:spLocks noChangeArrowheads="1"/>
            </p:cNvSpPr>
            <p:nvPr/>
          </p:nvSpPr>
          <p:spPr bwMode="auto">
            <a:xfrm>
              <a:off x="2160" y="2496"/>
              <a:ext cx="144" cy="144"/>
            </a:xfrm>
            <a:prstGeom prst="ellipse">
              <a:avLst/>
            </a:prstGeom>
            <a:solidFill>
              <a:schemeClr val="accent1"/>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9" name="Oval 9"/>
            <p:cNvSpPr>
              <a:spLocks noChangeArrowheads="1"/>
            </p:cNvSpPr>
            <p:nvPr/>
          </p:nvSpPr>
          <p:spPr bwMode="auto">
            <a:xfrm>
              <a:off x="2256" y="2928"/>
              <a:ext cx="144" cy="144"/>
            </a:xfrm>
            <a:prstGeom prst="ellipse">
              <a:avLst/>
            </a:prstGeom>
            <a:solidFill>
              <a:schemeClr val="accent1"/>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0" name="Oval 10"/>
            <p:cNvSpPr>
              <a:spLocks noChangeArrowheads="1"/>
            </p:cNvSpPr>
            <p:nvPr/>
          </p:nvSpPr>
          <p:spPr bwMode="auto">
            <a:xfrm>
              <a:off x="1872" y="2976"/>
              <a:ext cx="144" cy="144"/>
            </a:xfrm>
            <a:prstGeom prst="ellipse">
              <a:avLst/>
            </a:prstGeom>
            <a:solidFill>
              <a:schemeClr val="accent1"/>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1" name="Oval 11"/>
            <p:cNvSpPr>
              <a:spLocks noChangeArrowheads="1"/>
            </p:cNvSpPr>
            <p:nvPr/>
          </p:nvSpPr>
          <p:spPr bwMode="auto">
            <a:xfrm>
              <a:off x="2064" y="3120"/>
              <a:ext cx="144" cy="144"/>
            </a:xfrm>
            <a:prstGeom prst="ellipse">
              <a:avLst/>
            </a:prstGeom>
            <a:solidFill>
              <a:schemeClr val="accent1"/>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2" name="Oval 12"/>
            <p:cNvSpPr>
              <a:spLocks noChangeArrowheads="1"/>
            </p:cNvSpPr>
            <p:nvPr/>
          </p:nvSpPr>
          <p:spPr bwMode="auto">
            <a:xfrm>
              <a:off x="1968" y="3360"/>
              <a:ext cx="144" cy="144"/>
            </a:xfrm>
            <a:prstGeom prst="ellipse">
              <a:avLst/>
            </a:prstGeom>
            <a:solidFill>
              <a:schemeClr val="accent1"/>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3" name="Oval 13"/>
            <p:cNvSpPr>
              <a:spLocks noChangeArrowheads="1"/>
            </p:cNvSpPr>
            <p:nvPr/>
          </p:nvSpPr>
          <p:spPr bwMode="auto">
            <a:xfrm>
              <a:off x="2208" y="3504"/>
              <a:ext cx="144" cy="144"/>
            </a:xfrm>
            <a:prstGeom prst="ellipse">
              <a:avLst/>
            </a:prstGeom>
            <a:solidFill>
              <a:schemeClr val="accent1"/>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4" name="Oval 14"/>
            <p:cNvSpPr>
              <a:spLocks noChangeArrowheads="1"/>
            </p:cNvSpPr>
            <p:nvPr/>
          </p:nvSpPr>
          <p:spPr bwMode="auto">
            <a:xfrm>
              <a:off x="2304" y="3696"/>
              <a:ext cx="144" cy="144"/>
            </a:xfrm>
            <a:prstGeom prst="ellipse">
              <a:avLst/>
            </a:prstGeom>
            <a:solidFill>
              <a:schemeClr val="accent1"/>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5" name="Oval 15"/>
            <p:cNvSpPr>
              <a:spLocks noChangeArrowheads="1"/>
            </p:cNvSpPr>
            <p:nvPr/>
          </p:nvSpPr>
          <p:spPr bwMode="auto">
            <a:xfrm>
              <a:off x="2256" y="3264"/>
              <a:ext cx="144" cy="144"/>
            </a:xfrm>
            <a:prstGeom prst="ellipse">
              <a:avLst/>
            </a:prstGeom>
            <a:solidFill>
              <a:schemeClr val="accent1"/>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6" name="Oval 16"/>
            <p:cNvSpPr>
              <a:spLocks noChangeArrowheads="1"/>
            </p:cNvSpPr>
            <p:nvPr/>
          </p:nvSpPr>
          <p:spPr bwMode="auto">
            <a:xfrm>
              <a:off x="2880" y="1920"/>
              <a:ext cx="144" cy="144"/>
            </a:xfrm>
            <a:prstGeom prst="ellipse">
              <a:avLst/>
            </a:prstGeom>
            <a:solidFill>
              <a:schemeClr val="accent1"/>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7" name="Oval 17"/>
            <p:cNvSpPr>
              <a:spLocks noChangeArrowheads="1"/>
            </p:cNvSpPr>
            <p:nvPr/>
          </p:nvSpPr>
          <p:spPr bwMode="auto">
            <a:xfrm>
              <a:off x="2976" y="2496"/>
              <a:ext cx="144" cy="144"/>
            </a:xfrm>
            <a:prstGeom prst="ellipse">
              <a:avLst/>
            </a:prstGeom>
            <a:solidFill>
              <a:schemeClr val="accent1"/>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8" name="Oval 18"/>
            <p:cNvSpPr>
              <a:spLocks noChangeArrowheads="1"/>
            </p:cNvSpPr>
            <p:nvPr/>
          </p:nvSpPr>
          <p:spPr bwMode="auto">
            <a:xfrm>
              <a:off x="2832" y="2688"/>
              <a:ext cx="144" cy="144"/>
            </a:xfrm>
            <a:prstGeom prst="ellipse">
              <a:avLst/>
            </a:prstGeom>
            <a:solidFill>
              <a:schemeClr val="accent1"/>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9" name="Oval 19"/>
            <p:cNvSpPr>
              <a:spLocks noChangeArrowheads="1"/>
            </p:cNvSpPr>
            <p:nvPr/>
          </p:nvSpPr>
          <p:spPr bwMode="auto">
            <a:xfrm>
              <a:off x="3168" y="2784"/>
              <a:ext cx="144" cy="144"/>
            </a:xfrm>
            <a:prstGeom prst="ellipse">
              <a:avLst/>
            </a:prstGeom>
            <a:solidFill>
              <a:schemeClr val="accent1"/>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20" name="Oval 20"/>
            <p:cNvSpPr>
              <a:spLocks noChangeArrowheads="1"/>
            </p:cNvSpPr>
            <p:nvPr/>
          </p:nvSpPr>
          <p:spPr bwMode="auto">
            <a:xfrm>
              <a:off x="3264" y="2544"/>
              <a:ext cx="144" cy="144"/>
            </a:xfrm>
            <a:prstGeom prst="ellipse">
              <a:avLst/>
            </a:prstGeom>
            <a:solidFill>
              <a:schemeClr val="accent1"/>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21" name="Oval 21"/>
            <p:cNvSpPr>
              <a:spLocks noChangeArrowheads="1"/>
            </p:cNvSpPr>
            <p:nvPr/>
          </p:nvSpPr>
          <p:spPr bwMode="auto">
            <a:xfrm>
              <a:off x="2976" y="2880"/>
              <a:ext cx="144" cy="144"/>
            </a:xfrm>
            <a:prstGeom prst="ellipse">
              <a:avLst/>
            </a:prstGeom>
            <a:solidFill>
              <a:schemeClr val="accent1"/>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22" name="Rectangle 22"/>
            <p:cNvSpPr>
              <a:spLocks noChangeArrowheads="1"/>
            </p:cNvSpPr>
            <p:nvPr/>
          </p:nvSpPr>
          <p:spPr bwMode="auto">
            <a:xfrm>
              <a:off x="1392" y="1824"/>
              <a:ext cx="2448" cy="2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23" name="Oval 23"/>
            <p:cNvSpPr>
              <a:spLocks noChangeArrowheads="1"/>
            </p:cNvSpPr>
            <p:nvPr/>
          </p:nvSpPr>
          <p:spPr bwMode="auto">
            <a:xfrm>
              <a:off x="1584" y="2304"/>
              <a:ext cx="576" cy="62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24" name="Oval 24"/>
            <p:cNvSpPr>
              <a:spLocks noChangeArrowheads="1"/>
            </p:cNvSpPr>
            <p:nvPr/>
          </p:nvSpPr>
          <p:spPr bwMode="auto">
            <a:xfrm>
              <a:off x="1872" y="2880"/>
              <a:ext cx="576" cy="62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25" name="Oval 25"/>
            <p:cNvSpPr>
              <a:spLocks noChangeArrowheads="1"/>
            </p:cNvSpPr>
            <p:nvPr/>
          </p:nvSpPr>
          <p:spPr bwMode="auto">
            <a:xfrm>
              <a:off x="2688" y="1824"/>
              <a:ext cx="576" cy="62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26" name="AutoShape 26"/>
            <p:cNvSpPr>
              <a:spLocks/>
            </p:cNvSpPr>
            <p:nvPr/>
          </p:nvSpPr>
          <p:spPr bwMode="auto">
            <a:xfrm>
              <a:off x="933" y="3124"/>
              <a:ext cx="737" cy="379"/>
            </a:xfrm>
            <a:prstGeom prst="borderCallout1">
              <a:avLst>
                <a:gd name="adj1" fmla="val 18750"/>
                <a:gd name="adj2" fmla="val 108333"/>
                <a:gd name="adj3" fmla="val 18750"/>
                <a:gd name="adj4" fmla="val 168750"/>
              </a:avLst>
            </a:prstGeom>
            <a:solidFill>
              <a:schemeClr val="bg1"/>
            </a:solidFill>
            <a:ln w="9525">
              <a:solidFill>
                <a:schemeClr val="tx1"/>
              </a:solidFill>
              <a:miter lim="800000"/>
              <a:headEnd/>
              <a:tailEnd/>
            </a:ln>
          </p:spPr>
          <p:txBody>
            <a:bodyPr wrap="square">
              <a:spAutoFit/>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pPr algn="l">
                <a:buClrTx/>
              </a:pPr>
              <a:r>
                <a:rPr lang="en-US" altLang="zh-CN" sz="1800" b="0" dirty="0">
                  <a:solidFill>
                    <a:srgbClr val="002060"/>
                  </a:solidFill>
                  <a:latin typeface="Times New Roman" panose="02020603050405020304" pitchFamily="18" charset="0"/>
                </a:rPr>
                <a:t>Core</a:t>
              </a:r>
            </a:p>
          </p:txBody>
        </p:sp>
        <p:sp>
          <p:nvSpPr>
            <p:cNvPr id="27" name="AutoShape 27"/>
            <p:cNvSpPr>
              <a:spLocks/>
            </p:cNvSpPr>
            <p:nvPr/>
          </p:nvSpPr>
          <p:spPr bwMode="auto">
            <a:xfrm>
              <a:off x="672" y="2523"/>
              <a:ext cx="817" cy="379"/>
            </a:xfrm>
            <a:prstGeom prst="borderCallout1">
              <a:avLst>
                <a:gd name="adj1" fmla="val 14458"/>
                <a:gd name="adj2" fmla="val 105884"/>
                <a:gd name="adj3" fmla="val 14458"/>
                <a:gd name="adj4" fmla="val 148528"/>
              </a:avLst>
            </a:prstGeom>
            <a:solidFill>
              <a:schemeClr val="bg1"/>
            </a:solidFill>
            <a:ln w="9525">
              <a:solidFill>
                <a:schemeClr val="tx1"/>
              </a:solidFill>
              <a:miter lim="800000"/>
              <a:headEnd/>
              <a:tailEnd/>
            </a:ln>
          </p:spPr>
          <p:txBody>
            <a:bodyPr>
              <a:spAutoFit/>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pPr algn="l">
                <a:buClrTx/>
              </a:pPr>
              <a:r>
                <a:rPr lang="en-US" altLang="zh-CN" sz="1800" b="0" dirty="0">
                  <a:solidFill>
                    <a:srgbClr val="002060"/>
                  </a:solidFill>
                  <a:latin typeface="Times New Roman" panose="02020603050405020304" pitchFamily="18" charset="0"/>
                </a:rPr>
                <a:t>Border</a:t>
              </a:r>
            </a:p>
          </p:txBody>
        </p:sp>
        <p:sp>
          <p:nvSpPr>
            <p:cNvPr id="28" name="AutoShape 28"/>
            <p:cNvSpPr>
              <a:spLocks/>
            </p:cNvSpPr>
            <p:nvPr/>
          </p:nvSpPr>
          <p:spPr bwMode="auto">
            <a:xfrm>
              <a:off x="3697" y="1921"/>
              <a:ext cx="824" cy="379"/>
            </a:xfrm>
            <a:prstGeom prst="borderCallout1">
              <a:avLst>
                <a:gd name="adj1" fmla="val 24491"/>
                <a:gd name="adj2" fmla="val -5810"/>
                <a:gd name="adj3" fmla="val 21431"/>
                <a:gd name="adj4" fmla="val -82810"/>
              </a:avLst>
            </a:prstGeom>
            <a:solidFill>
              <a:schemeClr val="bg1"/>
            </a:solidFill>
            <a:ln w="9525">
              <a:solidFill>
                <a:schemeClr val="tx1"/>
              </a:solidFill>
              <a:miter lim="800000"/>
              <a:headEnd/>
              <a:tailEnd/>
            </a:ln>
          </p:spPr>
          <p:txBody>
            <a:bodyPr>
              <a:spAutoFit/>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pPr algn="l">
                <a:buClrTx/>
              </a:pPr>
              <a:r>
                <a:rPr lang="en-US" altLang="zh-CN" sz="1800" b="0" dirty="0">
                  <a:solidFill>
                    <a:srgbClr val="002060"/>
                  </a:solidFill>
                  <a:latin typeface="Times New Roman" panose="02020603050405020304" pitchFamily="18" charset="0"/>
                </a:rPr>
                <a:t>Outlier</a:t>
              </a:r>
            </a:p>
          </p:txBody>
        </p:sp>
        <p:sp>
          <p:nvSpPr>
            <p:cNvPr id="30" name="Oval 30"/>
            <p:cNvSpPr>
              <a:spLocks noChangeArrowheads="1"/>
            </p:cNvSpPr>
            <p:nvPr/>
          </p:nvSpPr>
          <p:spPr bwMode="auto">
            <a:xfrm>
              <a:off x="2400" y="3456"/>
              <a:ext cx="144" cy="144"/>
            </a:xfrm>
            <a:prstGeom prst="ellipse">
              <a:avLst/>
            </a:prstGeom>
            <a:solidFill>
              <a:schemeClr val="accent1"/>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grpSp>
      <p:sp>
        <p:nvSpPr>
          <p:cNvPr id="31" name="Title 1"/>
          <p:cNvSpPr>
            <a:spLocks noGrp="1"/>
          </p:cNvSpPr>
          <p:nvPr>
            <p:ph type="title"/>
          </p:nvPr>
        </p:nvSpPr>
        <p:spPr>
          <a:xfrm>
            <a:off x="311700" y="445025"/>
            <a:ext cx="8520600" cy="707400"/>
          </a:xfrm>
        </p:spPr>
        <p:txBody>
          <a:bodyPr>
            <a:normAutofit fontScale="90000"/>
          </a:bodyPr>
          <a:lstStyle/>
          <a:p>
            <a:r>
              <a:rPr lang="en-US" dirty="0" err="1" smtClean="0"/>
              <a:t>Vấn</a:t>
            </a:r>
            <a:r>
              <a:rPr lang="en-US" dirty="0" smtClean="0"/>
              <a:t> </a:t>
            </a:r>
            <a:r>
              <a:rPr lang="en-US" dirty="0" err="1" smtClean="0"/>
              <a:t>đề</a:t>
            </a:r>
            <a:r>
              <a:rPr lang="en-US" dirty="0" smtClean="0"/>
              <a:t> </a:t>
            </a:r>
            <a:r>
              <a:rPr lang="en-US" dirty="0" err="1" smtClean="0"/>
              <a:t>khi</a:t>
            </a:r>
            <a:r>
              <a:rPr lang="en-US" dirty="0" smtClean="0"/>
              <a:t> </a:t>
            </a:r>
            <a:r>
              <a:rPr lang="en-US" dirty="0" err="1" smtClean="0"/>
              <a:t>phân</a:t>
            </a:r>
            <a:r>
              <a:rPr lang="en-US" dirty="0" smtClean="0"/>
              <a:t> </a:t>
            </a:r>
            <a:r>
              <a:rPr lang="en-US" dirty="0" err="1" smtClean="0"/>
              <a:t>nhóm</a:t>
            </a:r>
            <a:endParaRPr lang="en-US" dirty="0"/>
          </a:p>
        </p:txBody>
      </p:sp>
    </p:spTree>
    <p:extLst>
      <p:ext uri="{BB962C8B-B14F-4D97-AF65-F5344CB8AC3E}">
        <p14:creationId xmlns:p14="http://schemas.microsoft.com/office/powerpoint/2010/main" val="21198291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Vấn</a:t>
            </a:r>
            <a:r>
              <a:rPr lang="en-US" dirty="0" smtClean="0"/>
              <a:t> </a:t>
            </a:r>
            <a:r>
              <a:rPr lang="en-US" dirty="0" err="1" smtClean="0"/>
              <a:t>đề</a:t>
            </a:r>
            <a:r>
              <a:rPr lang="en-US" dirty="0" smtClean="0"/>
              <a:t> </a:t>
            </a:r>
            <a:r>
              <a:rPr lang="en-US" dirty="0" err="1" smtClean="0"/>
              <a:t>khi</a:t>
            </a:r>
            <a:r>
              <a:rPr lang="en-US" dirty="0" smtClean="0"/>
              <a:t> </a:t>
            </a:r>
            <a:r>
              <a:rPr lang="en-US" dirty="0" err="1" smtClean="0"/>
              <a:t>phân</a:t>
            </a:r>
            <a:r>
              <a:rPr lang="en-US" dirty="0" smtClean="0"/>
              <a:t> </a:t>
            </a:r>
            <a:r>
              <a:rPr lang="en-US" dirty="0" err="1" smtClean="0"/>
              <a:t>nhóm</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56180" y="1089102"/>
            <a:ext cx="5587820" cy="3263504"/>
          </a:xfrm>
        </p:spPr>
      </p:pic>
      <p:sp>
        <p:nvSpPr>
          <p:cNvPr id="7" name="TextBox 6"/>
          <p:cNvSpPr txBox="1"/>
          <p:nvPr/>
        </p:nvSpPr>
        <p:spPr>
          <a:xfrm>
            <a:off x="551985" y="1526146"/>
            <a:ext cx="2520176" cy="923330"/>
          </a:xfrm>
          <a:prstGeom prst="rect">
            <a:avLst/>
          </a:prstGeom>
          <a:noFill/>
        </p:spPr>
        <p:txBody>
          <a:bodyPr wrap="square" rtlCol="0">
            <a:spAutoFit/>
          </a:bodyPr>
          <a:lstStyle/>
          <a:p>
            <a:r>
              <a:rPr lang="en-US" sz="1800" dirty="0" err="1">
                <a:solidFill>
                  <a:srgbClr val="002060"/>
                </a:solidFill>
                <a:latin typeface="Times New Roman" panose="02020603050405020304" pitchFamily="18" charset="0"/>
                <a:cs typeface="Times New Roman" panose="02020603050405020304" pitchFamily="18" charset="0"/>
              </a:rPr>
              <a:t>Một</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giao</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dịch</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lạ</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smtClean="0">
                <a:solidFill>
                  <a:srgbClr val="002060"/>
                </a:solidFill>
                <a:latin typeface="Times New Roman" panose="02020603050405020304" pitchFamily="18" charset="0"/>
                <a:cs typeface="Times New Roman" panose="02020603050405020304" pitchFamily="18" charset="0"/>
              </a:rPr>
              <a:t>????</a:t>
            </a:r>
          </a:p>
          <a:p>
            <a:r>
              <a:rPr lang="en-US" sz="1800" dirty="0" smtClean="0">
                <a:solidFill>
                  <a:srgbClr val="002060"/>
                </a:solidFill>
                <a:latin typeface="Times New Roman" panose="02020603050405020304" pitchFamily="18" charset="0"/>
                <a:cs typeface="Times New Roman" panose="02020603050405020304" pitchFamily="18" charset="0"/>
              </a:rPr>
              <a:t> </a:t>
            </a:r>
            <a:endParaRPr lang="en-US" sz="1800" dirty="0">
              <a:solidFill>
                <a:srgbClr val="002060"/>
              </a:solidFill>
              <a:latin typeface="Times New Roman" panose="02020603050405020304" pitchFamily="18" charset="0"/>
              <a:cs typeface="Times New Roman" panose="02020603050405020304" pitchFamily="18" charset="0"/>
            </a:endParaRPr>
          </a:p>
          <a:p>
            <a:r>
              <a:rPr lang="en-US" sz="1800" dirty="0" err="1">
                <a:solidFill>
                  <a:srgbClr val="002060"/>
                </a:solidFill>
                <a:latin typeface="Times New Roman" panose="02020603050405020304" pitchFamily="18" charset="0"/>
                <a:cs typeface="Times New Roman" panose="02020603050405020304" pitchFamily="18" charset="0"/>
              </a:rPr>
              <a:t>Bước</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tiếp</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theo</a:t>
            </a:r>
            <a:r>
              <a:rPr lang="en-US" sz="1800" dirty="0">
                <a:solidFill>
                  <a:srgbClr val="00206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9044810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err="1" smtClean="0">
                <a:solidFill>
                  <a:srgbClr val="002060"/>
                </a:solidFill>
              </a:rPr>
              <a:t>Việc</a:t>
            </a:r>
            <a:r>
              <a:rPr lang="en-US" dirty="0" smtClean="0">
                <a:solidFill>
                  <a:srgbClr val="002060"/>
                </a:solidFill>
              </a:rPr>
              <a:t> </a:t>
            </a:r>
            <a:r>
              <a:rPr lang="en-US" dirty="0" err="1" smtClean="0">
                <a:solidFill>
                  <a:srgbClr val="002060"/>
                </a:solidFill>
              </a:rPr>
              <a:t>phải</a:t>
            </a:r>
            <a:r>
              <a:rPr lang="en-US" dirty="0" smtClean="0">
                <a:solidFill>
                  <a:srgbClr val="002060"/>
                </a:solidFill>
              </a:rPr>
              <a:t> </a:t>
            </a:r>
            <a:r>
              <a:rPr lang="en-US" dirty="0" err="1" smtClean="0">
                <a:solidFill>
                  <a:srgbClr val="002060"/>
                </a:solidFill>
              </a:rPr>
              <a:t>làm</a:t>
            </a:r>
            <a:endParaRPr lang="en-US" dirty="0">
              <a:solidFill>
                <a:srgbClr val="002060"/>
              </a:solidFill>
            </a:endParaRPr>
          </a:p>
          <a:p>
            <a:pPr lvl="1"/>
            <a:r>
              <a:rPr lang="en-US" sz="1800" dirty="0" err="1">
                <a:solidFill>
                  <a:srgbClr val="002060"/>
                </a:solidFill>
              </a:rPr>
              <a:t>Xây</a:t>
            </a:r>
            <a:r>
              <a:rPr lang="en-US" sz="1800" dirty="0">
                <a:solidFill>
                  <a:srgbClr val="002060"/>
                </a:solidFill>
              </a:rPr>
              <a:t> </a:t>
            </a:r>
            <a:r>
              <a:rPr lang="en-US" sz="1800" dirty="0" err="1">
                <a:solidFill>
                  <a:srgbClr val="002060"/>
                </a:solidFill>
              </a:rPr>
              <a:t>dựng</a:t>
            </a:r>
            <a:r>
              <a:rPr lang="en-US" sz="1800" dirty="0">
                <a:solidFill>
                  <a:srgbClr val="002060"/>
                </a:solidFill>
              </a:rPr>
              <a:t> </a:t>
            </a:r>
            <a:r>
              <a:rPr lang="en-US" sz="1800" dirty="0" err="1">
                <a:solidFill>
                  <a:srgbClr val="002060"/>
                </a:solidFill>
              </a:rPr>
              <a:t>hàm</a:t>
            </a:r>
            <a:r>
              <a:rPr lang="en-US" sz="1800" dirty="0">
                <a:solidFill>
                  <a:srgbClr val="002060"/>
                </a:solidFill>
              </a:rPr>
              <a:t> </a:t>
            </a:r>
            <a:r>
              <a:rPr lang="en-US" sz="1800" dirty="0" err="1">
                <a:solidFill>
                  <a:srgbClr val="002060"/>
                </a:solidFill>
              </a:rPr>
              <a:t>tính</a:t>
            </a:r>
            <a:r>
              <a:rPr lang="en-US" sz="1800" dirty="0">
                <a:solidFill>
                  <a:srgbClr val="002060"/>
                </a:solidFill>
              </a:rPr>
              <a:t> </a:t>
            </a:r>
            <a:r>
              <a:rPr lang="en-US" sz="1800" dirty="0" err="1">
                <a:solidFill>
                  <a:srgbClr val="002060"/>
                </a:solidFill>
              </a:rPr>
              <a:t>độ</a:t>
            </a:r>
            <a:r>
              <a:rPr lang="en-US" sz="1800" dirty="0">
                <a:solidFill>
                  <a:srgbClr val="002060"/>
                </a:solidFill>
              </a:rPr>
              <a:t> </a:t>
            </a:r>
            <a:r>
              <a:rPr lang="en-US" sz="1800" dirty="0" err="1">
                <a:solidFill>
                  <a:srgbClr val="002060"/>
                </a:solidFill>
              </a:rPr>
              <a:t>tượng</a:t>
            </a:r>
            <a:r>
              <a:rPr lang="en-US" sz="1800" dirty="0">
                <a:solidFill>
                  <a:srgbClr val="002060"/>
                </a:solidFill>
              </a:rPr>
              <a:t> </a:t>
            </a:r>
            <a:r>
              <a:rPr lang="en-US" sz="1800" dirty="0" err="1">
                <a:solidFill>
                  <a:srgbClr val="002060"/>
                </a:solidFill>
              </a:rPr>
              <a:t>tự</a:t>
            </a:r>
            <a:endParaRPr lang="en-US" sz="1800" dirty="0">
              <a:solidFill>
                <a:srgbClr val="002060"/>
              </a:solidFill>
            </a:endParaRPr>
          </a:p>
          <a:p>
            <a:pPr lvl="1"/>
            <a:r>
              <a:rPr lang="en-US" sz="1800" dirty="0" err="1">
                <a:solidFill>
                  <a:srgbClr val="002060"/>
                </a:solidFill>
              </a:rPr>
              <a:t>Xây</a:t>
            </a:r>
            <a:r>
              <a:rPr lang="en-US" sz="1800" dirty="0">
                <a:solidFill>
                  <a:srgbClr val="002060"/>
                </a:solidFill>
              </a:rPr>
              <a:t> </a:t>
            </a:r>
            <a:r>
              <a:rPr lang="en-US" sz="1800" dirty="0" err="1">
                <a:solidFill>
                  <a:srgbClr val="002060"/>
                </a:solidFill>
              </a:rPr>
              <a:t>dựng</a:t>
            </a:r>
            <a:r>
              <a:rPr lang="en-US" sz="1800" dirty="0">
                <a:solidFill>
                  <a:srgbClr val="002060"/>
                </a:solidFill>
              </a:rPr>
              <a:t> </a:t>
            </a:r>
            <a:r>
              <a:rPr lang="en-US" sz="1800" dirty="0" err="1">
                <a:solidFill>
                  <a:srgbClr val="002060"/>
                </a:solidFill>
              </a:rPr>
              <a:t>các</a:t>
            </a:r>
            <a:r>
              <a:rPr lang="en-US" sz="1800" dirty="0">
                <a:solidFill>
                  <a:srgbClr val="002060"/>
                </a:solidFill>
              </a:rPr>
              <a:t> </a:t>
            </a:r>
            <a:r>
              <a:rPr lang="en-US" sz="1800" dirty="0" err="1">
                <a:solidFill>
                  <a:srgbClr val="002060"/>
                </a:solidFill>
              </a:rPr>
              <a:t>tiêu</a:t>
            </a:r>
            <a:r>
              <a:rPr lang="en-US" sz="1800" dirty="0">
                <a:solidFill>
                  <a:srgbClr val="002060"/>
                </a:solidFill>
              </a:rPr>
              <a:t> </a:t>
            </a:r>
            <a:r>
              <a:rPr lang="en-US" sz="1800" dirty="0" err="1">
                <a:solidFill>
                  <a:srgbClr val="002060"/>
                </a:solidFill>
              </a:rPr>
              <a:t>chuẩn</a:t>
            </a:r>
            <a:r>
              <a:rPr lang="en-US" sz="1800" dirty="0">
                <a:solidFill>
                  <a:srgbClr val="002060"/>
                </a:solidFill>
              </a:rPr>
              <a:t> </a:t>
            </a:r>
            <a:r>
              <a:rPr lang="en-US" sz="1800" dirty="0" err="1">
                <a:solidFill>
                  <a:srgbClr val="002060"/>
                </a:solidFill>
              </a:rPr>
              <a:t>phân</a:t>
            </a:r>
            <a:r>
              <a:rPr lang="en-US" sz="1800" dirty="0">
                <a:solidFill>
                  <a:srgbClr val="002060"/>
                </a:solidFill>
              </a:rPr>
              <a:t> </a:t>
            </a:r>
            <a:r>
              <a:rPr lang="en-US" sz="1800" dirty="0" err="1">
                <a:solidFill>
                  <a:srgbClr val="002060"/>
                </a:solidFill>
              </a:rPr>
              <a:t>nhóm</a:t>
            </a:r>
            <a:r>
              <a:rPr lang="en-US" sz="1800" dirty="0">
                <a:solidFill>
                  <a:srgbClr val="002060"/>
                </a:solidFill>
              </a:rPr>
              <a:t>/</a:t>
            </a:r>
            <a:r>
              <a:rPr lang="en-US" sz="1800" dirty="0" err="1">
                <a:solidFill>
                  <a:srgbClr val="002060"/>
                </a:solidFill>
              </a:rPr>
              <a:t>cụm</a:t>
            </a:r>
            <a:endParaRPr lang="en-US" sz="1800" dirty="0">
              <a:solidFill>
                <a:srgbClr val="002060"/>
              </a:solidFill>
            </a:endParaRPr>
          </a:p>
          <a:p>
            <a:pPr lvl="1"/>
            <a:r>
              <a:rPr lang="en-US" sz="1800" dirty="0" err="1">
                <a:solidFill>
                  <a:srgbClr val="002060"/>
                </a:solidFill>
              </a:rPr>
              <a:t>Xây</a:t>
            </a:r>
            <a:r>
              <a:rPr lang="en-US" sz="1800" dirty="0">
                <a:solidFill>
                  <a:srgbClr val="002060"/>
                </a:solidFill>
              </a:rPr>
              <a:t> </a:t>
            </a:r>
            <a:r>
              <a:rPr lang="en-US" sz="1800" dirty="0" err="1">
                <a:solidFill>
                  <a:srgbClr val="002060"/>
                </a:solidFill>
              </a:rPr>
              <a:t>dựng</a:t>
            </a:r>
            <a:r>
              <a:rPr lang="en-US" sz="1800" dirty="0">
                <a:solidFill>
                  <a:srgbClr val="002060"/>
                </a:solidFill>
              </a:rPr>
              <a:t> </a:t>
            </a:r>
            <a:r>
              <a:rPr lang="en-US" sz="1800" dirty="0" err="1">
                <a:solidFill>
                  <a:srgbClr val="002060"/>
                </a:solidFill>
              </a:rPr>
              <a:t>mô</a:t>
            </a:r>
            <a:r>
              <a:rPr lang="en-US" sz="1800" dirty="0">
                <a:solidFill>
                  <a:srgbClr val="002060"/>
                </a:solidFill>
              </a:rPr>
              <a:t> </a:t>
            </a:r>
            <a:r>
              <a:rPr lang="en-US" sz="1800" dirty="0" err="1">
                <a:solidFill>
                  <a:srgbClr val="002060"/>
                </a:solidFill>
              </a:rPr>
              <a:t>hình</a:t>
            </a:r>
            <a:r>
              <a:rPr lang="en-US" sz="1800" dirty="0">
                <a:solidFill>
                  <a:srgbClr val="002060"/>
                </a:solidFill>
              </a:rPr>
              <a:t> </a:t>
            </a:r>
            <a:r>
              <a:rPr lang="en-US" sz="1800" dirty="0" err="1">
                <a:solidFill>
                  <a:srgbClr val="002060"/>
                </a:solidFill>
              </a:rPr>
              <a:t>cho</a:t>
            </a:r>
            <a:r>
              <a:rPr lang="en-US" sz="1800" dirty="0">
                <a:solidFill>
                  <a:srgbClr val="002060"/>
                </a:solidFill>
              </a:rPr>
              <a:t> </a:t>
            </a:r>
            <a:r>
              <a:rPr lang="en-US" sz="1800" dirty="0" err="1">
                <a:solidFill>
                  <a:srgbClr val="002060"/>
                </a:solidFill>
              </a:rPr>
              <a:t>cấu</a:t>
            </a:r>
            <a:r>
              <a:rPr lang="en-US" sz="1800" dirty="0">
                <a:solidFill>
                  <a:srgbClr val="002060"/>
                </a:solidFill>
              </a:rPr>
              <a:t> </a:t>
            </a:r>
            <a:r>
              <a:rPr lang="en-US" sz="1800" dirty="0" err="1">
                <a:solidFill>
                  <a:srgbClr val="002060"/>
                </a:solidFill>
              </a:rPr>
              <a:t>trúc</a:t>
            </a:r>
            <a:r>
              <a:rPr lang="en-US" sz="1800" dirty="0">
                <a:solidFill>
                  <a:srgbClr val="002060"/>
                </a:solidFill>
              </a:rPr>
              <a:t> </a:t>
            </a:r>
            <a:r>
              <a:rPr lang="en-US" sz="1800" dirty="0" err="1">
                <a:solidFill>
                  <a:srgbClr val="002060"/>
                </a:solidFill>
              </a:rPr>
              <a:t>nhóm</a:t>
            </a:r>
            <a:r>
              <a:rPr lang="en-US" sz="1800" dirty="0">
                <a:solidFill>
                  <a:srgbClr val="002060"/>
                </a:solidFill>
              </a:rPr>
              <a:t> </a:t>
            </a:r>
            <a:r>
              <a:rPr lang="en-US" sz="1800" dirty="0" err="1">
                <a:solidFill>
                  <a:srgbClr val="002060"/>
                </a:solidFill>
              </a:rPr>
              <a:t>dữ</a:t>
            </a:r>
            <a:r>
              <a:rPr lang="en-US" sz="1800" dirty="0">
                <a:solidFill>
                  <a:srgbClr val="002060"/>
                </a:solidFill>
              </a:rPr>
              <a:t> </a:t>
            </a:r>
            <a:r>
              <a:rPr lang="en-US" sz="1800" dirty="0" err="1">
                <a:solidFill>
                  <a:srgbClr val="002060"/>
                </a:solidFill>
              </a:rPr>
              <a:t>liệu</a:t>
            </a:r>
            <a:endParaRPr lang="en-US" sz="1800" dirty="0">
              <a:solidFill>
                <a:srgbClr val="002060"/>
              </a:solidFill>
            </a:endParaRPr>
          </a:p>
          <a:p>
            <a:pPr lvl="1"/>
            <a:r>
              <a:rPr lang="en-US" sz="1800" dirty="0" err="1">
                <a:solidFill>
                  <a:srgbClr val="002060"/>
                </a:solidFill>
              </a:rPr>
              <a:t>Xây</a:t>
            </a:r>
            <a:r>
              <a:rPr lang="en-US" sz="1800" dirty="0">
                <a:solidFill>
                  <a:srgbClr val="002060"/>
                </a:solidFill>
              </a:rPr>
              <a:t> </a:t>
            </a:r>
            <a:r>
              <a:rPr lang="en-US" sz="1800" dirty="0" err="1">
                <a:solidFill>
                  <a:srgbClr val="002060"/>
                </a:solidFill>
              </a:rPr>
              <a:t>dựng</a:t>
            </a:r>
            <a:r>
              <a:rPr lang="en-US" sz="1800" dirty="0">
                <a:solidFill>
                  <a:srgbClr val="002060"/>
                </a:solidFill>
              </a:rPr>
              <a:t> </a:t>
            </a:r>
            <a:r>
              <a:rPr lang="en-US" sz="1800" dirty="0" err="1">
                <a:solidFill>
                  <a:srgbClr val="002060"/>
                </a:solidFill>
              </a:rPr>
              <a:t>các</a:t>
            </a:r>
            <a:r>
              <a:rPr lang="en-US" sz="1800" dirty="0">
                <a:solidFill>
                  <a:srgbClr val="002060"/>
                </a:solidFill>
              </a:rPr>
              <a:t> </a:t>
            </a:r>
            <a:r>
              <a:rPr lang="en-US" sz="1800" dirty="0" err="1">
                <a:solidFill>
                  <a:srgbClr val="002060"/>
                </a:solidFill>
              </a:rPr>
              <a:t>thuật</a:t>
            </a:r>
            <a:r>
              <a:rPr lang="en-US" sz="1800" dirty="0">
                <a:solidFill>
                  <a:srgbClr val="002060"/>
                </a:solidFill>
              </a:rPr>
              <a:t> </a:t>
            </a:r>
            <a:r>
              <a:rPr lang="en-US" sz="1800" dirty="0" err="1">
                <a:solidFill>
                  <a:srgbClr val="002060"/>
                </a:solidFill>
              </a:rPr>
              <a:t>toán</a:t>
            </a:r>
            <a:r>
              <a:rPr lang="en-US" sz="1800" dirty="0">
                <a:solidFill>
                  <a:srgbClr val="002060"/>
                </a:solidFill>
              </a:rPr>
              <a:t> </a:t>
            </a:r>
            <a:r>
              <a:rPr lang="en-US" sz="1800" dirty="0" err="1">
                <a:solidFill>
                  <a:srgbClr val="002060"/>
                </a:solidFill>
              </a:rPr>
              <a:t>phân</a:t>
            </a:r>
            <a:r>
              <a:rPr lang="en-US" sz="1800" dirty="0">
                <a:solidFill>
                  <a:srgbClr val="002060"/>
                </a:solidFill>
              </a:rPr>
              <a:t> </a:t>
            </a:r>
            <a:r>
              <a:rPr lang="en-US" sz="1800" dirty="0" err="1">
                <a:solidFill>
                  <a:srgbClr val="002060"/>
                </a:solidFill>
              </a:rPr>
              <a:t>nhóm</a:t>
            </a:r>
            <a:r>
              <a:rPr lang="en-US" sz="1800" dirty="0">
                <a:solidFill>
                  <a:srgbClr val="002060"/>
                </a:solidFill>
              </a:rPr>
              <a:t>, </a:t>
            </a:r>
            <a:r>
              <a:rPr lang="en-US" sz="1800" dirty="0" err="1">
                <a:solidFill>
                  <a:srgbClr val="002060"/>
                </a:solidFill>
              </a:rPr>
              <a:t>xác</a:t>
            </a:r>
            <a:r>
              <a:rPr lang="en-US" sz="1800" dirty="0">
                <a:solidFill>
                  <a:srgbClr val="002060"/>
                </a:solidFill>
              </a:rPr>
              <a:t> </a:t>
            </a:r>
            <a:r>
              <a:rPr lang="en-US" sz="1800" dirty="0" err="1">
                <a:solidFill>
                  <a:srgbClr val="002060"/>
                </a:solidFill>
              </a:rPr>
              <a:t>định</a:t>
            </a:r>
            <a:r>
              <a:rPr lang="en-US" sz="1800" dirty="0">
                <a:solidFill>
                  <a:srgbClr val="002060"/>
                </a:solidFill>
              </a:rPr>
              <a:t> </a:t>
            </a:r>
            <a:r>
              <a:rPr lang="en-US" sz="1800" dirty="0" err="1">
                <a:solidFill>
                  <a:srgbClr val="002060"/>
                </a:solidFill>
              </a:rPr>
              <a:t>các</a:t>
            </a:r>
            <a:r>
              <a:rPr lang="en-US" sz="1800" dirty="0">
                <a:solidFill>
                  <a:srgbClr val="002060"/>
                </a:solidFill>
              </a:rPr>
              <a:t> </a:t>
            </a:r>
            <a:r>
              <a:rPr lang="en-US" sz="1800" dirty="0" err="1">
                <a:solidFill>
                  <a:srgbClr val="002060"/>
                </a:solidFill>
              </a:rPr>
              <a:t>điều</a:t>
            </a:r>
            <a:r>
              <a:rPr lang="en-US" sz="1800" dirty="0">
                <a:solidFill>
                  <a:srgbClr val="002060"/>
                </a:solidFill>
              </a:rPr>
              <a:t> </a:t>
            </a:r>
            <a:r>
              <a:rPr lang="en-US" sz="1800" dirty="0" err="1">
                <a:solidFill>
                  <a:srgbClr val="002060"/>
                </a:solidFill>
              </a:rPr>
              <a:t>kiện</a:t>
            </a:r>
            <a:r>
              <a:rPr lang="en-US" sz="1800" dirty="0">
                <a:solidFill>
                  <a:srgbClr val="002060"/>
                </a:solidFill>
              </a:rPr>
              <a:t> </a:t>
            </a:r>
            <a:r>
              <a:rPr lang="en-US" sz="1800" dirty="0" err="1">
                <a:solidFill>
                  <a:srgbClr val="002060"/>
                </a:solidFill>
              </a:rPr>
              <a:t>khởi</a:t>
            </a:r>
            <a:r>
              <a:rPr lang="en-US" sz="1800" dirty="0">
                <a:solidFill>
                  <a:srgbClr val="002060"/>
                </a:solidFill>
              </a:rPr>
              <a:t> </a:t>
            </a:r>
            <a:r>
              <a:rPr lang="en-US" sz="1800" dirty="0" err="1" smtClean="0">
                <a:solidFill>
                  <a:srgbClr val="002060"/>
                </a:solidFill>
              </a:rPr>
              <a:t>tạo</a:t>
            </a:r>
            <a:endParaRPr lang="en-US" sz="1800" dirty="0" smtClean="0">
              <a:solidFill>
                <a:srgbClr val="002060"/>
              </a:solidFill>
            </a:endParaRPr>
          </a:p>
          <a:p>
            <a:pPr lvl="1"/>
            <a:endParaRPr lang="en-US" sz="1800" dirty="0">
              <a:solidFill>
                <a:srgbClr val="002060"/>
              </a:solidFill>
            </a:endParaRPr>
          </a:p>
          <a:p>
            <a:r>
              <a:rPr lang="en-US" dirty="0" err="1">
                <a:solidFill>
                  <a:srgbClr val="002060"/>
                </a:solidFill>
              </a:rPr>
              <a:t>Chưa</a:t>
            </a:r>
            <a:r>
              <a:rPr lang="en-US" dirty="0">
                <a:solidFill>
                  <a:srgbClr val="002060"/>
                </a:solidFill>
              </a:rPr>
              <a:t> </a:t>
            </a:r>
            <a:r>
              <a:rPr lang="en-US" dirty="0" err="1">
                <a:solidFill>
                  <a:srgbClr val="002060"/>
                </a:solidFill>
              </a:rPr>
              <a:t>có</a:t>
            </a:r>
            <a:r>
              <a:rPr lang="en-US" dirty="0">
                <a:solidFill>
                  <a:srgbClr val="002060"/>
                </a:solidFill>
              </a:rPr>
              <a:t> </a:t>
            </a:r>
            <a:r>
              <a:rPr lang="en-US" dirty="0" err="1">
                <a:solidFill>
                  <a:srgbClr val="002060"/>
                </a:solidFill>
              </a:rPr>
              <a:t>phương</a:t>
            </a:r>
            <a:r>
              <a:rPr lang="en-US" dirty="0">
                <a:solidFill>
                  <a:srgbClr val="002060"/>
                </a:solidFill>
              </a:rPr>
              <a:t> </a:t>
            </a:r>
            <a:r>
              <a:rPr lang="en-US" dirty="0" err="1">
                <a:solidFill>
                  <a:srgbClr val="002060"/>
                </a:solidFill>
              </a:rPr>
              <a:t>pháp</a:t>
            </a:r>
            <a:r>
              <a:rPr lang="en-US" dirty="0">
                <a:solidFill>
                  <a:srgbClr val="002060"/>
                </a:solidFill>
              </a:rPr>
              <a:t> </a:t>
            </a:r>
            <a:r>
              <a:rPr lang="en-US" dirty="0" err="1">
                <a:solidFill>
                  <a:srgbClr val="002060"/>
                </a:solidFill>
              </a:rPr>
              <a:t>phân</a:t>
            </a:r>
            <a:r>
              <a:rPr lang="en-US" dirty="0">
                <a:solidFill>
                  <a:srgbClr val="002060"/>
                </a:solidFill>
              </a:rPr>
              <a:t> </a:t>
            </a:r>
            <a:r>
              <a:rPr lang="en-US" dirty="0" err="1">
                <a:solidFill>
                  <a:srgbClr val="002060"/>
                </a:solidFill>
              </a:rPr>
              <a:t>nhóm</a:t>
            </a:r>
            <a:r>
              <a:rPr lang="en-US" dirty="0">
                <a:solidFill>
                  <a:srgbClr val="002060"/>
                </a:solidFill>
              </a:rPr>
              <a:t> </a:t>
            </a:r>
            <a:r>
              <a:rPr lang="en-US" dirty="0" err="1">
                <a:solidFill>
                  <a:srgbClr val="002060"/>
                </a:solidFill>
              </a:rPr>
              <a:t>tối</a:t>
            </a:r>
            <a:r>
              <a:rPr lang="en-US" dirty="0">
                <a:solidFill>
                  <a:srgbClr val="002060"/>
                </a:solidFill>
              </a:rPr>
              <a:t> </a:t>
            </a:r>
            <a:r>
              <a:rPr lang="en-US" dirty="0" err="1">
                <a:solidFill>
                  <a:srgbClr val="002060"/>
                </a:solidFill>
              </a:rPr>
              <a:t>ưu</a:t>
            </a:r>
            <a:r>
              <a:rPr lang="en-US" dirty="0">
                <a:solidFill>
                  <a:srgbClr val="002060"/>
                </a:solidFill>
              </a:rPr>
              <a:t> </a:t>
            </a:r>
            <a:r>
              <a:rPr lang="en-US" dirty="0" err="1">
                <a:solidFill>
                  <a:srgbClr val="002060"/>
                </a:solidFill>
              </a:rPr>
              <a:t>cho</a:t>
            </a:r>
            <a:r>
              <a:rPr lang="en-US" dirty="0">
                <a:solidFill>
                  <a:srgbClr val="002060"/>
                </a:solidFill>
              </a:rPr>
              <a:t> </a:t>
            </a:r>
            <a:r>
              <a:rPr lang="en-US" dirty="0" err="1">
                <a:solidFill>
                  <a:srgbClr val="002060"/>
                </a:solidFill>
              </a:rPr>
              <a:t>mọi</a:t>
            </a:r>
            <a:r>
              <a:rPr lang="en-US" dirty="0">
                <a:solidFill>
                  <a:srgbClr val="002060"/>
                </a:solidFill>
              </a:rPr>
              <a:t> </a:t>
            </a:r>
            <a:r>
              <a:rPr lang="en-US" dirty="0" err="1">
                <a:solidFill>
                  <a:srgbClr val="002060"/>
                </a:solidFill>
              </a:rPr>
              <a:t>loại</a:t>
            </a:r>
            <a:r>
              <a:rPr lang="en-US" dirty="0">
                <a:solidFill>
                  <a:srgbClr val="002060"/>
                </a:solidFill>
              </a:rPr>
              <a:t> </a:t>
            </a:r>
            <a:r>
              <a:rPr lang="en-US" dirty="0" err="1">
                <a:solidFill>
                  <a:srgbClr val="002060"/>
                </a:solidFill>
              </a:rPr>
              <a:t>dữ</a:t>
            </a:r>
            <a:r>
              <a:rPr lang="en-US" dirty="0">
                <a:solidFill>
                  <a:srgbClr val="002060"/>
                </a:solidFill>
              </a:rPr>
              <a:t> </a:t>
            </a:r>
            <a:r>
              <a:rPr lang="en-US" dirty="0" err="1">
                <a:solidFill>
                  <a:srgbClr val="002060"/>
                </a:solidFill>
              </a:rPr>
              <a:t>liệu</a:t>
            </a:r>
            <a:r>
              <a:rPr lang="en-US" dirty="0">
                <a:solidFill>
                  <a:srgbClr val="002060"/>
                </a:solidFill>
              </a:rPr>
              <a:t>. </a:t>
            </a:r>
          </a:p>
          <a:p>
            <a:r>
              <a:rPr lang="en-US" dirty="0" err="1">
                <a:solidFill>
                  <a:srgbClr val="002060"/>
                </a:solidFill>
              </a:rPr>
              <a:t>Phương</a:t>
            </a:r>
            <a:r>
              <a:rPr lang="en-US" dirty="0">
                <a:solidFill>
                  <a:srgbClr val="002060"/>
                </a:solidFill>
              </a:rPr>
              <a:t> </a:t>
            </a:r>
            <a:r>
              <a:rPr lang="en-US" dirty="0" err="1">
                <a:solidFill>
                  <a:srgbClr val="002060"/>
                </a:solidFill>
              </a:rPr>
              <a:t>pháp</a:t>
            </a:r>
            <a:r>
              <a:rPr lang="en-US" dirty="0">
                <a:solidFill>
                  <a:srgbClr val="002060"/>
                </a:solidFill>
              </a:rPr>
              <a:t> </a:t>
            </a:r>
            <a:r>
              <a:rPr lang="en-US" dirty="0" err="1">
                <a:solidFill>
                  <a:srgbClr val="002060"/>
                </a:solidFill>
              </a:rPr>
              <a:t>phân</a:t>
            </a:r>
            <a:r>
              <a:rPr lang="en-US" dirty="0">
                <a:solidFill>
                  <a:srgbClr val="002060"/>
                </a:solidFill>
              </a:rPr>
              <a:t> </a:t>
            </a:r>
            <a:r>
              <a:rPr lang="en-US" dirty="0" err="1">
                <a:solidFill>
                  <a:srgbClr val="002060"/>
                </a:solidFill>
              </a:rPr>
              <a:t>nhóm</a:t>
            </a:r>
            <a:r>
              <a:rPr lang="en-US" dirty="0">
                <a:solidFill>
                  <a:srgbClr val="002060"/>
                </a:solidFill>
              </a:rPr>
              <a:t> </a:t>
            </a:r>
            <a:r>
              <a:rPr lang="en-US" dirty="0" err="1">
                <a:solidFill>
                  <a:srgbClr val="002060"/>
                </a:solidFill>
              </a:rPr>
              <a:t>dữ</a:t>
            </a:r>
            <a:r>
              <a:rPr lang="en-US" dirty="0">
                <a:solidFill>
                  <a:srgbClr val="002060"/>
                </a:solidFill>
              </a:rPr>
              <a:t> </a:t>
            </a:r>
            <a:r>
              <a:rPr lang="en-US" dirty="0" err="1">
                <a:solidFill>
                  <a:srgbClr val="002060"/>
                </a:solidFill>
              </a:rPr>
              <a:t>liệu</a:t>
            </a:r>
            <a:r>
              <a:rPr lang="en-US" dirty="0">
                <a:solidFill>
                  <a:srgbClr val="002060"/>
                </a:solidFill>
              </a:rPr>
              <a:t> </a:t>
            </a:r>
            <a:r>
              <a:rPr lang="en-US" dirty="0" err="1">
                <a:solidFill>
                  <a:srgbClr val="002060"/>
                </a:solidFill>
              </a:rPr>
              <a:t>vẫn</a:t>
            </a:r>
            <a:r>
              <a:rPr lang="en-US" dirty="0">
                <a:solidFill>
                  <a:srgbClr val="002060"/>
                </a:solidFill>
              </a:rPr>
              <a:t> </a:t>
            </a:r>
            <a:r>
              <a:rPr lang="en-US" dirty="0" err="1">
                <a:solidFill>
                  <a:srgbClr val="002060"/>
                </a:solidFill>
              </a:rPr>
              <a:t>là</a:t>
            </a:r>
            <a:r>
              <a:rPr lang="en-US" dirty="0">
                <a:solidFill>
                  <a:srgbClr val="002060"/>
                </a:solidFill>
              </a:rPr>
              <a:t> </a:t>
            </a:r>
            <a:r>
              <a:rPr lang="en-US" dirty="0" err="1">
                <a:solidFill>
                  <a:srgbClr val="002060"/>
                </a:solidFill>
              </a:rPr>
              <a:t>vấn</a:t>
            </a:r>
            <a:r>
              <a:rPr lang="en-US" dirty="0">
                <a:solidFill>
                  <a:srgbClr val="002060"/>
                </a:solidFill>
              </a:rPr>
              <a:t> </a:t>
            </a:r>
            <a:r>
              <a:rPr lang="en-US" dirty="0" err="1">
                <a:solidFill>
                  <a:srgbClr val="002060"/>
                </a:solidFill>
              </a:rPr>
              <a:t>đề</a:t>
            </a:r>
            <a:r>
              <a:rPr lang="en-US" dirty="0">
                <a:solidFill>
                  <a:srgbClr val="002060"/>
                </a:solidFill>
              </a:rPr>
              <a:t> </a:t>
            </a:r>
            <a:r>
              <a:rPr lang="en-US" dirty="0" err="1">
                <a:solidFill>
                  <a:srgbClr val="002060"/>
                </a:solidFill>
              </a:rPr>
              <a:t>mở</a:t>
            </a:r>
            <a:r>
              <a:rPr lang="en-US" dirty="0">
                <a:solidFill>
                  <a:srgbClr val="002060"/>
                </a:solidFill>
              </a:rPr>
              <a:t>, </a:t>
            </a:r>
            <a:r>
              <a:rPr lang="en-US" dirty="0" err="1">
                <a:solidFill>
                  <a:srgbClr val="002060"/>
                </a:solidFill>
              </a:rPr>
              <a:t>cần</a:t>
            </a:r>
            <a:r>
              <a:rPr lang="en-US" dirty="0">
                <a:solidFill>
                  <a:srgbClr val="002060"/>
                </a:solidFill>
              </a:rPr>
              <a:t> </a:t>
            </a:r>
            <a:r>
              <a:rPr lang="en-US" dirty="0" err="1">
                <a:solidFill>
                  <a:srgbClr val="002060"/>
                </a:solidFill>
              </a:rPr>
              <a:t>giải</a:t>
            </a:r>
            <a:r>
              <a:rPr lang="en-US" dirty="0">
                <a:solidFill>
                  <a:srgbClr val="002060"/>
                </a:solidFill>
              </a:rPr>
              <a:t> </a:t>
            </a:r>
            <a:r>
              <a:rPr lang="en-US" dirty="0" err="1">
                <a:solidFill>
                  <a:srgbClr val="002060"/>
                </a:solidFill>
              </a:rPr>
              <a:t>quyết</a:t>
            </a:r>
            <a:r>
              <a:rPr lang="en-US" dirty="0">
                <a:solidFill>
                  <a:srgbClr val="002060"/>
                </a:solidFill>
              </a:rPr>
              <a:t> </a:t>
            </a:r>
            <a:r>
              <a:rPr lang="en-US" dirty="0" err="1">
                <a:solidFill>
                  <a:srgbClr val="002060"/>
                </a:solidFill>
              </a:rPr>
              <a:t>những</a:t>
            </a:r>
            <a:r>
              <a:rPr lang="en-US" dirty="0">
                <a:solidFill>
                  <a:srgbClr val="002060"/>
                </a:solidFill>
              </a:rPr>
              <a:t> </a:t>
            </a:r>
            <a:r>
              <a:rPr lang="en-US" dirty="0" err="1">
                <a:solidFill>
                  <a:srgbClr val="002060"/>
                </a:solidFill>
              </a:rPr>
              <a:t>vấn</a:t>
            </a:r>
            <a:r>
              <a:rPr lang="en-US" dirty="0">
                <a:solidFill>
                  <a:srgbClr val="002060"/>
                </a:solidFill>
              </a:rPr>
              <a:t> </a:t>
            </a:r>
            <a:r>
              <a:rPr lang="en-US" dirty="0" err="1">
                <a:solidFill>
                  <a:srgbClr val="002060"/>
                </a:solidFill>
              </a:rPr>
              <a:t>đề</a:t>
            </a:r>
            <a:r>
              <a:rPr lang="en-US" dirty="0">
                <a:solidFill>
                  <a:srgbClr val="002060"/>
                </a:solidFill>
              </a:rPr>
              <a:t> </a:t>
            </a:r>
            <a:r>
              <a:rPr lang="en-US" dirty="0" err="1">
                <a:solidFill>
                  <a:srgbClr val="002060"/>
                </a:solidFill>
              </a:rPr>
              <a:t>phù</a:t>
            </a:r>
            <a:r>
              <a:rPr lang="en-US" dirty="0">
                <a:solidFill>
                  <a:srgbClr val="002060"/>
                </a:solidFill>
              </a:rPr>
              <a:t> </a:t>
            </a:r>
            <a:r>
              <a:rPr lang="en-US" dirty="0" err="1">
                <a:solidFill>
                  <a:srgbClr val="002060"/>
                </a:solidFill>
              </a:rPr>
              <a:t>hợp</a:t>
            </a:r>
            <a:r>
              <a:rPr lang="en-US" dirty="0">
                <a:solidFill>
                  <a:srgbClr val="002060"/>
                </a:solidFill>
              </a:rPr>
              <a:t> </a:t>
            </a:r>
            <a:r>
              <a:rPr lang="en-US" dirty="0" err="1">
                <a:solidFill>
                  <a:srgbClr val="002060"/>
                </a:solidFill>
              </a:rPr>
              <a:t>với</a:t>
            </a:r>
            <a:r>
              <a:rPr lang="en-US" dirty="0">
                <a:solidFill>
                  <a:srgbClr val="002060"/>
                </a:solidFill>
              </a:rPr>
              <a:t> </a:t>
            </a:r>
            <a:r>
              <a:rPr lang="en-US" dirty="0" err="1">
                <a:solidFill>
                  <a:srgbClr val="002060"/>
                </a:solidFill>
              </a:rPr>
              <a:t>nhiều</a:t>
            </a:r>
            <a:r>
              <a:rPr lang="en-US" dirty="0">
                <a:solidFill>
                  <a:srgbClr val="002060"/>
                </a:solidFill>
              </a:rPr>
              <a:t> </a:t>
            </a:r>
            <a:r>
              <a:rPr lang="en-US" dirty="0" err="1">
                <a:solidFill>
                  <a:srgbClr val="002060"/>
                </a:solidFill>
              </a:rPr>
              <a:t>dạng</a:t>
            </a:r>
            <a:r>
              <a:rPr lang="en-US" dirty="0">
                <a:solidFill>
                  <a:srgbClr val="002060"/>
                </a:solidFill>
              </a:rPr>
              <a:t> </a:t>
            </a:r>
            <a:r>
              <a:rPr lang="en-US" dirty="0" err="1">
                <a:solidFill>
                  <a:srgbClr val="002060"/>
                </a:solidFill>
              </a:rPr>
              <a:t>dữ</a:t>
            </a:r>
            <a:r>
              <a:rPr lang="en-US" dirty="0">
                <a:solidFill>
                  <a:srgbClr val="002060"/>
                </a:solidFill>
              </a:rPr>
              <a:t> </a:t>
            </a:r>
            <a:r>
              <a:rPr lang="en-US" dirty="0" err="1">
                <a:solidFill>
                  <a:srgbClr val="002060"/>
                </a:solidFill>
              </a:rPr>
              <a:t>liệu</a:t>
            </a:r>
            <a:r>
              <a:rPr lang="en-US" dirty="0">
                <a:solidFill>
                  <a:srgbClr val="002060"/>
                </a:solidFill>
              </a:rPr>
              <a:t> </a:t>
            </a:r>
            <a:r>
              <a:rPr lang="en-US" dirty="0" err="1">
                <a:solidFill>
                  <a:srgbClr val="002060"/>
                </a:solidFill>
              </a:rPr>
              <a:t>khác</a:t>
            </a:r>
            <a:r>
              <a:rPr lang="en-US" dirty="0">
                <a:solidFill>
                  <a:srgbClr val="002060"/>
                </a:solidFill>
              </a:rPr>
              <a:t> </a:t>
            </a:r>
            <a:r>
              <a:rPr lang="en-US" dirty="0" err="1">
                <a:solidFill>
                  <a:srgbClr val="002060"/>
                </a:solidFill>
              </a:rPr>
              <a:t>nhau</a:t>
            </a:r>
            <a:r>
              <a:rPr lang="en-US" dirty="0">
                <a:solidFill>
                  <a:srgbClr val="002060"/>
                </a:solidFill>
              </a:rPr>
              <a:t>. </a:t>
            </a:r>
          </a:p>
          <a:p>
            <a:pPr lvl="1"/>
            <a:endParaRPr lang="en-US" sz="1800" dirty="0" smtClean="0">
              <a:solidFill>
                <a:srgbClr val="002060"/>
              </a:solidFill>
            </a:endParaRPr>
          </a:p>
        </p:txBody>
      </p:sp>
      <p:sp>
        <p:nvSpPr>
          <p:cNvPr id="4" name="Title 1"/>
          <p:cNvSpPr>
            <a:spLocks noGrp="1"/>
          </p:cNvSpPr>
          <p:nvPr>
            <p:ph type="title"/>
          </p:nvPr>
        </p:nvSpPr>
        <p:spPr>
          <a:xfrm>
            <a:off x="311700" y="445025"/>
            <a:ext cx="8520600" cy="707400"/>
          </a:xfrm>
        </p:spPr>
        <p:txBody>
          <a:bodyPr>
            <a:normAutofit fontScale="90000"/>
          </a:bodyPr>
          <a:lstStyle/>
          <a:p>
            <a:r>
              <a:rPr lang="en-US" dirty="0" err="1" smtClean="0"/>
              <a:t>Vấn</a:t>
            </a:r>
            <a:r>
              <a:rPr lang="en-US" dirty="0" smtClean="0"/>
              <a:t> </a:t>
            </a:r>
            <a:r>
              <a:rPr lang="en-US" dirty="0" err="1" smtClean="0"/>
              <a:t>đề</a:t>
            </a:r>
            <a:r>
              <a:rPr lang="en-US" dirty="0" smtClean="0"/>
              <a:t> </a:t>
            </a:r>
            <a:r>
              <a:rPr lang="en-US" dirty="0" err="1" smtClean="0"/>
              <a:t>khi</a:t>
            </a:r>
            <a:r>
              <a:rPr lang="en-US" dirty="0" smtClean="0"/>
              <a:t> </a:t>
            </a:r>
            <a:r>
              <a:rPr lang="en-US" dirty="0" err="1" smtClean="0"/>
              <a:t>phân</a:t>
            </a:r>
            <a:r>
              <a:rPr lang="en-US" dirty="0" smtClean="0"/>
              <a:t> </a:t>
            </a:r>
            <a:r>
              <a:rPr lang="en-US" dirty="0" err="1" smtClean="0"/>
              <a:t>nhóm</a:t>
            </a:r>
            <a:endParaRPr lang="en-US" dirty="0"/>
          </a:p>
        </p:txBody>
      </p:sp>
    </p:spTree>
    <p:extLst>
      <p:ext uri="{BB962C8B-B14F-4D97-AF65-F5344CB8AC3E}">
        <p14:creationId xmlns:p14="http://schemas.microsoft.com/office/powerpoint/2010/main" val="938211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Thuật</a:t>
            </a:r>
            <a:r>
              <a:rPr lang="en-US" dirty="0"/>
              <a:t> </a:t>
            </a:r>
            <a:r>
              <a:rPr lang="en-US" dirty="0" err="1"/>
              <a:t>toán</a:t>
            </a:r>
            <a:r>
              <a:rPr lang="en-US" dirty="0"/>
              <a:t> </a:t>
            </a:r>
            <a:r>
              <a:rPr lang="en-US" dirty="0" err="1"/>
              <a:t>phân</a:t>
            </a:r>
            <a:r>
              <a:rPr lang="en-US" dirty="0"/>
              <a:t> </a:t>
            </a:r>
            <a:r>
              <a:rPr lang="en-US" dirty="0" err="1"/>
              <a:t>nhóm</a:t>
            </a:r>
            <a:endParaRPr lang="en-US" dirty="0"/>
          </a:p>
        </p:txBody>
      </p:sp>
      <p:sp>
        <p:nvSpPr>
          <p:cNvPr id="3" name="Content Placeholder 2"/>
          <p:cNvSpPr>
            <a:spLocks noGrp="1"/>
          </p:cNvSpPr>
          <p:nvPr>
            <p:ph idx="1"/>
          </p:nvPr>
        </p:nvSpPr>
        <p:spPr/>
        <p:txBody>
          <a:bodyPr>
            <a:normAutofit/>
          </a:bodyPr>
          <a:lstStyle/>
          <a:p>
            <a:r>
              <a:rPr lang="en-US" dirty="0" err="1">
                <a:solidFill>
                  <a:srgbClr val="002060"/>
                </a:solidFill>
              </a:rPr>
              <a:t>Là</a:t>
            </a:r>
            <a:r>
              <a:rPr lang="en-US" dirty="0">
                <a:solidFill>
                  <a:srgbClr val="002060"/>
                </a:solidFill>
              </a:rPr>
              <a:t> </a:t>
            </a:r>
            <a:r>
              <a:rPr lang="en-US" dirty="0" err="1">
                <a:solidFill>
                  <a:srgbClr val="002060"/>
                </a:solidFill>
              </a:rPr>
              <a:t>quá</a:t>
            </a:r>
            <a:r>
              <a:rPr lang="en-US" dirty="0">
                <a:solidFill>
                  <a:srgbClr val="002060"/>
                </a:solidFill>
              </a:rPr>
              <a:t> </a:t>
            </a:r>
            <a:r>
              <a:rPr lang="en-US" dirty="0" err="1">
                <a:solidFill>
                  <a:srgbClr val="002060"/>
                </a:solidFill>
              </a:rPr>
              <a:t>trình</a:t>
            </a:r>
            <a:r>
              <a:rPr lang="en-US" dirty="0">
                <a:solidFill>
                  <a:srgbClr val="002060"/>
                </a:solidFill>
              </a:rPr>
              <a:t> </a:t>
            </a:r>
            <a:r>
              <a:rPr lang="en-US" dirty="0" err="1">
                <a:solidFill>
                  <a:srgbClr val="002060"/>
                </a:solidFill>
              </a:rPr>
              <a:t>phân</a:t>
            </a:r>
            <a:r>
              <a:rPr lang="en-US" dirty="0">
                <a:solidFill>
                  <a:srgbClr val="002060"/>
                </a:solidFill>
              </a:rPr>
              <a:t> chia </a:t>
            </a:r>
            <a:r>
              <a:rPr lang="en-US" dirty="0" err="1">
                <a:solidFill>
                  <a:srgbClr val="002060"/>
                </a:solidFill>
              </a:rPr>
              <a:t>dữ</a:t>
            </a:r>
            <a:r>
              <a:rPr lang="en-US" dirty="0">
                <a:solidFill>
                  <a:srgbClr val="002060"/>
                </a:solidFill>
              </a:rPr>
              <a:t> </a:t>
            </a:r>
            <a:r>
              <a:rPr lang="en-US" dirty="0" err="1">
                <a:solidFill>
                  <a:srgbClr val="002060"/>
                </a:solidFill>
              </a:rPr>
              <a:t>liệu</a:t>
            </a:r>
            <a:r>
              <a:rPr lang="en-US" dirty="0">
                <a:solidFill>
                  <a:srgbClr val="002060"/>
                </a:solidFill>
              </a:rPr>
              <a:t> </a:t>
            </a:r>
            <a:r>
              <a:rPr lang="en-US" dirty="0" err="1">
                <a:solidFill>
                  <a:srgbClr val="002060"/>
                </a:solidFill>
              </a:rPr>
              <a:t>thành</a:t>
            </a:r>
            <a:r>
              <a:rPr lang="en-US" dirty="0">
                <a:solidFill>
                  <a:srgbClr val="002060"/>
                </a:solidFill>
              </a:rPr>
              <a:t> </a:t>
            </a:r>
            <a:r>
              <a:rPr lang="en-US" dirty="0" err="1">
                <a:solidFill>
                  <a:srgbClr val="002060"/>
                </a:solidFill>
              </a:rPr>
              <a:t>một</a:t>
            </a:r>
            <a:r>
              <a:rPr lang="en-US" dirty="0">
                <a:solidFill>
                  <a:srgbClr val="002060"/>
                </a:solidFill>
              </a:rPr>
              <a:t> </a:t>
            </a:r>
            <a:r>
              <a:rPr lang="en-US" dirty="0" err="1">
                <a:solidFill>
                  <a:srgbClr val="002060"/>
                </a:solidFill>
              </a:rPr>
              <a:t>các</a:t>
            </a:r>
            <a:r>
              <a:rPr lang="en-US" dirty="0">
                <a:solidFill>
                  <a:srgbClr val="002060"/>
                </a:solidFill>
              </a:rPr>
              <a:t> </a:t>
            </a:r>
            <a:r>
              <a:rPr lang="en-US" dirty="0" err="1">
                <a:solidFill>
                  <a:srgbClr val="002060"/>
                </a:solidFill>
              </a:rPr>
              <a:t>nhóm</a:t>
            </a:r>
            <a:r>
              <a:rPr lang="en-US" dirty="0">
                <a:solidFill>
                  <a:srgbClr val="002060"/>
                </a:solidFill>
              </a:rPr>
              <a:t> </a:t>
            </a:r>
            <a:r>
              <a:rPr lang="en-US" dirty="0" err="1">
                <a:solidFill>
                  <a:srgbClr val="002060"/>
                </a:solidFill>
              </a:rPr>
              <a:t>dữ</a:t>
            </a:r>
            <a:r>
              <a:rPr lang="en-US" dirty="0">
                <a:solidFill>
                  <a:srgbClr val="002060"/>
                </a:solidFill>
              </a:rPr>
              <a:t> </a:t>
            </a:r>
            <a:r>
              <a:rPr lang="en-US" dirty="0" err="1">
                <a:solidFill>
                  <a:srgbClr val="002060"/>
                </a:solidFill>
              </a:rPr>
              <a:t>liệu</a:t>
            </a:r>
            <a:r>
              <a:rPr lang="en-US" dirty="0">
                <a:solidFill>
                  <a:srgbClr val="002060"/>
                </a:solidFill>
              </a:rPr>
              <a:t> </a:t>
            </a:r>
            <a:r>
              <a:rPr lang="en-US" dirty="0" err="1">
                <a:solidFill>
                  <a:srgbClr val="002060"/>
                </a:solidFill>
              </a:rPr>
              <a:t>thỏa</a:t>
            </a:r>
            <a:r>
              <a:rPr lang="en-US" dirty="0">
                <a:solidFill>
                  <a:srgbClr val="002060"/>
                </a:solidFill>
              </a:rPr>
              <a:t> </a:t>
            </a:r>
            <a:r>
              <a:rPr lang="en-US" dirty="0" err="1">
                <a:solidFill>
                  <a:srgbClr val="002060"/>
                </a:solidFill>
              </a:rPr>
              <a:t>mãn</a:t>
            </a:r>
            <a:r>
              <a:rPr lang="en-US" dirty="0">
                <a:solidFill>
                  <a:srgbClr val="002060"/>
                </a:solidFill>
              </a:rPr>
              <a:t> </a:t>
            </a:r>
          </a:p>
          <a:p>
            <a:pPr lvl="1"/>
            <a:r>
              <a:rPr lang="en-US" sz="1800" dirty="0" err="1">
                <a:solidFill>
                  <a:srgbClr val="002060"/>
                </a:solidFill>
              </a:rPr>
              <a:t>Các</a:t>
            </a:r>
            <a:r>
              <a:rPr lang="en-US" sz="1800" dirty="0">
                <a:solidFill>
                  <a:srgbClr val="002060"/>
                </a:solidFill>
              </a:rPr>
              <a:t> </a:t>
            </a:r>
            <a:r>
              <a:rPr lang="en-US" sz="1800" dirty="0" err="1">
                <a:solidFill>
                  <a:srgbClr val="002060"/>
                </a:solidFill>
              </a:rPr>
              <a:t>đối</a:t>
            </a:r>
            <a:r>
              <a:rPr lang="en-US" sz="1800" dirty="0">
                <a:solidFill>
                  <a:srgbClr val="002060"/>
                </a:solidFill>
              </a:rPr>
              <a:t> </a:t>
            </a:r>
            <a:r>
              <a:rPr lang="en-US" sz="1800" dirty="0" err="1">
                <a:solidFill>
                  <a:srgbClr val="002060"/>
                </a:solidFill>
              </a:rPr>
              <a:t>tượng</a:t>
            </a:r>
            <a:r>
              <a:rPr lang="en-US" sz="1800" dirty="0">
                <a:solidFill>
                  <a:srgbClr val="002060"/>
                </a:solidFill>
              </a:rPr>
              <a:t> </a:t>
            </a:r>
            <a:r>
              <a:rPr lang="en-US" sz="1800" dirty="0" err="1">
                <a:solidFill>
                  <a:srgbClr val="002060"/>
                </a:solidFill>
              </a:rPr>
              <a:t>trong</a:t>
            </a:r>
            <a:r>
              <a:rPr lang="en-US" sz="1800" dirty="0">
                <a:solidFill>
                  <a:srgbClr val="002060"/>
                </a:solidFill>
              </a:rPr>
              <a:t> </a:t>
            </a:r>
            <a:r>
              <a:rPr lang="en-US" sz="1800" dirty="0" err="1">
                <a:solidFill>
                  <a:srgbClr val="002060"/>
                </a:solidFill>
              </a:rPr>
              <a:t>một</a:t>
            </a:r>
            <a:r>
              <a:rPr lang="en-US" sz="1800" dirty="0">
                <a:solidFill>
                  <a:srgbClr val="002060"/>
                </a:solidFill>
              </a:rPr>
              <a:t> </a:t>
            </a:r>
            <a:r>
              <a:rPr lang="en-US" sz="1800" dirty="0" err="1">
                <a:solidFill>
                  <a:srgbClr val="002060"/>
                </a:solidFill>
              </a:rPr>
              <a:t>nhóm</a:t>
            </a:r>
            <a:r>
              <a:rPr lang="en-US" sz="1800" dirty="0">
                <a:solidFill>
                  <a:srgbClr val="002060"/>
                </a:solidFill>
              </a:rPr>
              <a:t> </a:t>
            </a:r>
            <a:r>
              <a:rPr lang="en-US" sz="1800" dirty="0" err="1">
                <a:solidFill>
                  <a:srgbClr val="002060"/>
                </a:solidFill>
              </a:rPr>
              <a:t>thì</a:t>
            </a:r>
            <a:r>
              <a:rPr lang="en-US" sz="1800" dirty="0">
                <a:solidFill>
                  <a:srgbClr val="002060"/>
                </a:solidFill>
              </a:rPr>
              <a:t> </a:t>
            </a:r>
            <a:r>
              <a:rPr lang="en-US" sz="1800" dirty="0" err="1">
                <a:solidFill>
                  <a:srgbClr val="002060"/>
                </a:solidFill>
              </a:rPr>
              <a:t>giống</a:t>
            </a:r>
            <a:r>
              <a:rPr lang="en-US" sz="1800" dirty="0">
                <a:solidFill>
                  <a:srgbClr val="002060"/>
                </a:solidFill>
              </a:rPr>
              <a:t> </a:t>
            </a:r>
            <a:r>
              <a:rPr lang="en-US" sz="1800" dirty="0" err="1">
                <a:solidFill>
                  <a:srgbClr val="002060"/>
                </a:solidFill>
              </a:rPr>
              <a:t>nhau</a:t>
            </a:r>
            <a:r>
              <a:rPr lang="en-US" sz="1800" dirty="0">
                <a:solidFill>
                  <a:srgbClr val="002060"/>
                </a:solidFill>
              </a:rPr>
              <a:t>/ </a:t>
            </a:r>
            <a:r>
              <a:rPr lang="en-US" sz="1800" dirty="0" err="1">
                <a:solidFill>
                  <a:srgbClr val="002060"/>
                </a:solidFill>
              </a:rPr>
              <a:t>tương</a:t>
            </a:r>
            <a:r>
              <a:rPr lang="en-US" sz="1800" dirty="0">
                <a:solidFill>
                  <a:srgbClr val="002060"/>
                </a:solidFill>
              </a:rPr>
              <a:t> </a:t>
            </a:r>
            <a:r>
              <a:rPr lang="en-US" sz="1800" dirty="0" err="1">
                <a:solidFill>
                  <a:srgbClr val="002060"/>
                </a:solidFill>
              </a:rPr>
              <a:t>tự</a:t>
            </a:r>
            <a:r>
              <a:rPr lang="en-US" sz="1800" dirty="0">
                <a:solidFill>
                  <a:srgbClr val="002060"/>
                </a:solidFill>
              </a:rPr>
              <a:t> </a:t>
            </a:r>
            <a:r>
              <a:rPr lang="en-US" sz="1800" dirty="0" err="1">
                <a:solidFill>
                  <a:srgbClr val="002060"/>
                </a:solidFill>
              </a:rPr>
              <a:t>nhau</a:t>
            </a:r>
            <a:endParaRPr lang="en-US" sz="1800" dirty="0">
              <a:solidFill>
                <a:srgbClr val="002060"/>
              </a:solidFill>
            </a:endParaRPr>
          </a:p>
          <a:p>
            <a:pPr lvl="1"/>
            <a:r>
              <a:rPr lang="en-US" sz="1800" dirty="0" err="1">
                <a:solidFill>
                  <a:srgbClr val="002060"/>
                </a:solidFill>
              </a:rPr>
              <a:t>Các</a:t>
            </a:r>
            <a:r>
              <a:rPr lang="en-US" sz="1800" dirty="0">
                <a:solidFill>
                  <a:srgbClr val="002060"/>
                </a:solidFill>
              </a:rPr>
              <a:t> </a:t>
            </a:r>
            <a:r>
              <a:rPr lang="en-US" sz="1800" dirty="0" err="1">
                <a:solidFill>
                  <a:srgbClr val="002060"/>
                </a:solidFill>
              </a:rPr>
              <a:t>đối</a:t>
            </a:r>
            <a:r>
              <a:rPr lang="en-US" sz="1800" dirty="0">
                <a:solidFill>
                  <a:srgbClr val="002060"/>
                </a:solidFill>
              </a:rPr>
              <a:t> </a:t>
            </a:r>
            <a:r>
              <a:rPr lang="en-US" sz="1800" dirty="0" err="1">
                <a:solidFill>
                  <a:srgbClr val="002060"/>
                </a:solidFill>
              </a:rPr>
              <a:t>tượng</a:t>
            </a:r>
            <a:r>
              <a:rPr lang="en-US" sz="1800" dirty="0">
                <a:solidFill>
                  <a:srgbClr val="002060"/>
                </a:solidFill>
              </a:rPr>
              <a:t> </a:t>
            </a:r>
            <a:r>
              <a:rPr lang="en-US" sz="1800" dirty="0" err="1">
                <a:solidFill>
                  <a:srgbClr val="002060"/>
                </a:solidFill>
              </a:rPr>
              <a:t>thuộc</a:t>
            </a:r>
            <a:r>
              <a:rPr lang="en-US" sz="1800" dirty="0">
                <a:solidFill>
                  <a:srgbClr val="002060"/>
                </a:solidFill>
              </a:rPr>
              <a:t> </a:t>
            </a:r>
            <a:r>
              <a:rPr lang="en-US" sz="1800" dirty="0" err="1">
                <a:solidFill>
                  <a:srgbClr val="002060"/>
                </a:solidFill>
              </a:rPr>
              <a:t>các</a:t>
            </a:r>
            <a:r>
              <a:rPr lang="en-US" sz="1800" dirty="0">
                <a:solidFill>
                  <a:srgbClr val="002060"/>
                </a:solidFill>
              </a:rPr>
              <a:t> </a:t>
            </a:r>
            <a:r>
              <a:rPr lang="en-US" sz="1800" dirty="0" err="1">
                <a:solidFill>
                  <a:srgbClr val="002060"/>
                </a:solidFill>
              </a:rPr>
              <a:t>nhóm</a:t>
            </a:r>
            <a:r>
              <a:rPr lang="en-US" sz="1800" dirty="0">
                <a:solidFill>
                  <a:srgbClr val="002060"/>
                </a:solidFill>
              </a:rPr>
              <a:t> </a:t>
            </a:r>
            <a:r>
              <a:rPr lang="en-US" sz="1800" dirty="0" err="1">
                <a:solidFill>
                  <a:srgbClr val="002060"/>
                </a:solidFill>
              </a:rPr>
              <a:t>khác</a:t>
            </a:r>
            <a:r>
              <a:rPr lang="en-US" sz="1800" dirty="0">
                <a:solidFill>
                  <a:srgbClr val="002060"/>
                </a:solidFill>
              </a:rPr>
              <a:t> </a:t>
            </a:r>
            <a:r>
              <a:rPr lang="en-US" sz="1800" dirty="0" err="1">
                <a:solidFill>
                  <a:srgbClr val="002060"/>
                </a:solidFill>
              </a:rPr>
              <a:t>nhau</a:t>
            </a:r>
            <a:r>
              <a:rPr lang="en-US" sz="1800" dirty="0">
                <a:solidFill>
                  <a:srgbClr val="002060"/>
                </a:solidFill>
              </a:rPr>
              <a:t> </a:t>
            </a:r>
            <a:r>
              <a:rPr lang="en-US" sz="1800" dirty="0" err="1">
                <a:solidFill>
                  <a:srgbClr val="002060"/>
                </a:solidFill>
              </a:rPr>
              <a:t>thì</a:t>
            </a:r>
            <a:r>
              <a:rPr lang="en-US" sz="1800" dirty="0">
                <a:solidFill>
                  <a:srgbClr val="002060"/>
                </a:solidFill>
              </a:rPr>
              <a:t> </a:t>
            </a:r>
            <a:r>
              <a:rPr lang="en-US" sz="1800" dirty="0" err="1">
                <a:solidFill>
                  <a:srgbClr val="002060"/>
                </a:solidFill>
              </a:rPr>
              <a:t>khác</a:t>
            </a:r>
            <a:r>
              <a:rPr lang="en-US" sz="1800" dirty="0">
                <a:solidFill>
                  <a:srgbClr val="002060"/>
                </a:solidFill>
              </a:rPr>
              <a:t> </a:t>
            </a:r>
            <a:r>
              <a:rPr lang="en-US" sz="1800" dirty="0" err="1">
                <a:solidFill>
                  <a:srgbClr val="002060"/>
                </a:solidFill>
              </a:rPr>
              <a:t>nhau</a:t>
            </a:r>
            <a:r>
              <a:rPr lang="en-US" sz="1800" dirty="0">
                <a:solidFill>
                  <a:srgbClr val="002060"/>
                </a:solidFill>
              </a:rPr>
              <a:t>/ </a:t>
            </a:r>
            <a:r>
              <a:rPr lang="en-US" sz="1800" dirty="0" err="1">
                <a:solidFill>
                  <a:srgbClr val="002060"/>
                </a:solidFill>
              </a:rPr>
              <a:t>không</a:t>
            </a:r>
            <a:r>
              <a:rPr lang="en-US" sz="1800" dirty="0">
                <a:solidFill>
                  <a:srgbClr val="002060"/>
                </a:solidFill>
              </a:rPr>
              <a:t> </a:t>
            </a:r>
            <a:r>
              <a:rPr lang="en-US" sz="1800" dirty="0" err="1">
                <a:solidFill>
                  <a:srgbClr val="002060"/>
                </a:solidFill>
              </a:rPr>
              <a:t>tương</a:t>
            </a:r>
            <a:r>
              <a:rPr lang="en-US" sz="1800" dirty="0">
                <a:solidFill>
                  <a:srgbClr val="002060"/>
                </a:solidFill>
              </a:rPr>
              <a:t> </a:t>
            </a:r>
            <a:r>
              <a:rPr lang="en-US" sz="1800" dirty="0" err="1">
                <a:solidFill>
                  <a:srgbClr val="002060"/>
                </a:solidFill>
              </a:rPr>
              <a:t>tự</a:t>
            </a:r>
            <a:r>
              <a:rPr lang="en-US" sz="1800" dirty="0">
                <a:solidFill>
                  <a:srgbClr val="002060"/>
                </a:solidFill>
              </a:rPr>
              <a:t> </a:t>
            </a:r>
            <a:r>
              <a:rPr lang="en-US" sz="1800" dirty="0" err="1">
                <a:solidFill>
                  <a:srgbClr val="002060"/>
                </a:solidFill>
              </a:rPr>
              <a:t>nhau</a:t>
            </a:r>
            <a:r>
              <a:rPr lang="en-US" sz="1800" dirty="0">
                <a:solidFill>
                  <a:srgbClr val="002060"/>
                </a:solidFill>
              </a:rPr>
              <a:t>.</a:t>
            </a:r>
          </a:p>
          <a:p>
            <a:endParaRPr lang="en-US" dirty="0">
              <a:solidFill>
                <a:srgbClr val="002060"/>
              </a:solidFill>
            </a:endParaRPr>
          </a:p>
          <a:p>
            <a:r>
              <a:rPr lang="en-US" dirty="0" err="1">
                <a:solidFill>
                  <a:srgbClr val="002060"/>
                </a:solidFill>
              </a:rPr>
              <a:t>Mục</a:t>
            </a:r>
            <a:r>
              <a:rPr lang="en-US" dirty="0">
                <a:solidFill>
                  <a:srgbClr val="002060"/>
                </a:solidFill>
              </a:rPr>
              <a:t> </a:t>
            </a:r>
            <a:r>
              <a:rPr lang="en-US" dirty="0" err="1">
                <a:solidFill>
                  <a:srgbClr val="002060"/>
                </a:solidFill>
              </a:rPr>
              <a:t>đích</a:t>
            </a:r>
            <a:r>
              <a:rPr lang="en-US" dirty="0">
                <a:solidFill>
                  <a:srgbClr val="002060"/>
                </a:solidFill>
              </a:rPr>
              <a:t>: </a:t>
            </a:r>
            <a:r>
              <a:rPr lang="en-US" dirty="0" err="1">
                <a:solidFill>
                  <a:srgbClr val="002060"/>
                </a:solidFill>
              </a:rPr>
              <a:t>Giải</a:t>
            </a:r>
            <a:r>
              <a:rPr lang="en-US" dirty="0">
                <a:solidFill>
                  <a:srgbClr val="002060"/>
                </a:solidFill>
              </a:rPr>
              <a:t> </a:t>
            </a:r>
            <a:r>
              <a:rPr lang="en-US" dirty="0" err="1">
                <a:solidFill>
                  <a:srgbClr val="002060"/>
                </a:solidFill>
              </a:rPr>
              <a:t>quyết</a:t>
            </a:r>
            <a:r>
              <a:rPr lang="en-US" dirty="0">
                <a:solidFill>
                  <a:srgbClr val="002060"/>
                </a:solidFill>
              </a:rPr>
              <a:t> </a:t>
            </a:r>
            <a:r>
              <a:rPr lang="en-US" dirty="0" err="1">
                <a:solidFill>
                  <a:srgbClr val="002060"/>
                </a:solidFill>
              </a:rPr>
              <a:t>vấn</a:t>
            </a:r>
            <a:r>
              <a:rPr lang="en-US" dirty="0">
                <a:solidFill>
                  <a:srgbClr val="002060"/>
                </a:solidFill>
              </a:rPr>
              <a:t> </a:t>
            </a:r>
            <a:r>
              <a:rPr lang="en-US" dirty="0" err="1">
                <a:solidFill>
                  <a:srgbClr val="002060"/>
                </a:solidFill>
              </a:rPr>
              <a:t>đề</a:t>
            </a:r>
            <a:r>
              <a:rPr lang="en-US" dirty="0">
                <a:solidFill>
                  <a:srgbClr val="002060"/>
                </a:solidFill>
              </a:rPr>
              <a:t> </a:t>
            </a:r>
            <a:r>
              <a:rPr lang="en-US" dirty="0" err="1">
                <a:solidFill>
                  <a:srgbClr val="002060"/>
                </a:solidFill>
              </a:rPr>
              <a:t>tìm</a:t>
            </a:r>
            <a:r>
              <a:rPr lang="en-US" dirty="0">
                <a:solidFill>
                  <a:srgbClr val="002060"/>
                </a:solidFill>
              </a:rPr>
              <a:t> </a:t>
            </a:r>
            <a:r>
              <a:rPr lang="en-US" dirty="0" err="1">
                <a:solidFill>
                  <a:srgbClr val="002060"/>
                </a:solidFill>
              </a:rPr>
              <a:t>kiếm</a:t>
            </a:r>
            <a:r>
              <a:rPr lang="en-US" dirty="0">
                <a:solidFill>
                  <a:srgbClr val="002060"/>
                </a:solidFill>
              </a:rPr>
              <a:t>, </a:t>
            </a:r>
            <a:r>
              <a:rPr lang="en-US" dirty="0" err="1">
                <a:solidFill>
                  <a:srgbClr val="002060"/>
                </a:solidFill>
              </a:rPr>
              <a:t>xác</a:t>
            </a:r>
            <a:r>
              <a:rPr lang="en-US" dirty="0">
                <a:solidFill>
                  <a:srgbClr val="002060"/>
                </a:solidFill>
              </a:rPr>
              <a:t> </a:t>
            </a:r>
            <a:r>
              <a:rPr lang="en-US" dirty="0" err="1">
                <a:solidFill>
                  <a:srgbClr val="002060"/>
                </a:solidFill>
              </a:rPr>
              <a:t>định</a:t>
            </a:r>
            <a:r>
              <a:rPr lang="en-US" dirty="0">
                <a:solidFill>
                  <a:srgbClr val="002060"/>
                </a:solidFill>
              </a:rPr>
              <a:t> </a:t>
            </a:r>
            <a:r>
              <a:rPr lang="en-US" dirty="0" err="1">
                <a:solidFill>
                  <a:srgbClr val="002060"/>
                </a:solidFill>
              </a:rPr>
              <a:t>các</a:t>
            </a:r>
            <a:r>
              <a:rPr lang="en-US" dirty="0">
                <a:solidFill>
                  <a:srgbClr val="002060"/>
                </a:solidFill>
              </a:rPr>
              <a:t> </a:t>
            </a:r>
            <a:r>
              <a:rPr lang="en-US" dirty="0" err="1">
                <a:solidFill>
                  <a:srgbClr val="002060"/>
                </a:solidFill>
              </a:rPr>
              <a:t>nhóm</a:t>
            </a:r>
            <a:r>
              <a:rPr lang="en-US" dirty="0">
                <a:solidFill>
                  <a:srgbClr val="002060"/>
                </a:solidFill>
              </a:rPr>
              <a:t> </a:t>
            </a:r>
            <a:r>
              <a:rPr lang="en-US" dirty="0" err="1">
                <a:solidFill>
                  <a:srgbClr val="002060"/>
                </a:solidFill>
              </a:rPr>
              <a:t>từ</a:t>
            </a:r>
            <a:r>
              <a:rPr lang="en-US" dirty="0">
                <a:solidFill>
                  <a:srgbClr val="002060"/>
                </a:solidFill>
              </a:rPr>
              <a:t> </a:t>
            </a:r>
            <a:r>
              <a:rPr lang="en-US" dirty="0" err="1">
                <a:solidFill>
                  <a:srgbClr val="002060"/>
                </a:solidFill>
              </a:rPr>
              <a:t>dữ</a:t>
            </a:r>
            <a:r>
              <a:rPr lang="en-US" dirty="0">
                <a:solidFill>
                  <a:srgbClr val="002060"/>
                </a:solidFill>
              </a:rPr>
              <a:t> </a:t>
            </a:r>
            <a:r>
              <a:rPr lang="en-US" dirty="0" err="1">
                <a:solidFill>
                  <a:srgbClr val="002060"/>
                </a:solidFill>
              </a:rPr>
              <a:t>liệu</a:t>
            </a:r>
            <a:r>
              <a:rPr lang="en-US" dirty="0">
                <a:solidFill>
                  <a:srgbClr val="002060"/>
                </a:solidFill>
              </a:rPr>
              <a:t> ban </a:t>
            </a:r>
            <a:r>
              <a:rPr lang="en-US" dirty="0" err="1">
                <a:solidFill>
                  <a:srgbClr val="002060"/>
                </a:solidFill>
              </a:rPr>
              <a:t>đầu</a:t>
            </a:r>
            <a:r>
              <a:rPr lang="en-US" dirty="0">
                <a:solidFill>
                  <a:srgbClr val="002060"/>
                </a:solidFill>
              </a:rPr>
              <a:t> </a:t>
            </a:r>
            <a:r>
              <a:rPr lang="en-US" dirty="0" err="1">
                <a:solidFill>
                  <a:srgbClr val="002060"/>
                </a:solidFill>
              </a:rPr>
              <a:t>không</a:t>
            </a:r>
            <a:r>
              <a:rPr lang="en-US" dirty="0">
                <a:solidFill>
                  <a:srgbClr val="002060"/>
                </a:solidFill>
              </a:rPr>
              <a:t> </a:t>
            </a:r>
            <a:r>
              <a:rPr lang="en-US" dirty="0" err="1">
                <a:solidFill>
                  <a:srgbClr val="002060"/>
                </a:solidFill>
              </a:rPr>
              <a:t>có</a:t>
            </a:r>
            <a:r>
              <a:rPr lang="en-US" dirty="0">
                <a:solidFill>
                  <a:srgbClr val="002060"/>
                </a:solidFill>
              </a:rPr>
              <a:t> </a:t>
            </a:r>
            <a:r>
              <a:rPr lang="en-US" dirty="0" err="1">
                <a:solidFill>
                  <a:srgbClr val="002060"/>
                </a:solidFill>
              </a:rPr>
              <a:t>nhãn</a:t>
            </a:r>
            <a:r>
              <a:rPr lang="en-US" dirty="0">
                <a:solidFill>
                  <a:srgbClr val="002060"/>
                </a:solidFill>
              </a:rPr>
              <a:t>. </a:t>
            </a:r>
          </a:p>
          <a:p>
            <a:endParaRPr lang="en-US" dirty="0">
              <a:solidFill>
                <a:srgbClr val="002060"/>
              </a:solidFill>
            </a:endParaRPr>
          </a:p>
        </p:txBody>
      </p:sp>
      <p:sp>
        <p:nvSpPr>
          <p:cNvPr id="4" name="Rectangle 3"/>
          <p:cNvSpPr/>
          <p:nvPr/>
        </p:nvSpPr>
        <p:spPr>
          <a:xfrm>
            <a:off x="1632398" y="3825026"/>
            <a:ext cx="1101143" cy="5602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Dữ</a:t>
            </a:r>
            <a:r>
              <a:rPr lang="en-US" sz="1050" dirty="0"/>
              <a:t> </a:t>
            </a:r>
            <a:r>
              <a:rPr lang="en-US" sz="1050" dirty="0" err="1"/>
              <a:t>liệu</a:t>
            </a:r>
            <a:endParaRPr lang="en-US" sz="1050" dirty="0"/>
          </a:p>
        </p:txBody>
      </p:sp>
      <p:sp>
        <p:nvSpPr>
          <p:cNvPr id="5" name="Rectangle 4"/>
          <p:cNvSpPr/>
          <p:nvPr/>
        </p:nvSpPr>
        <p:spPr>
          <a:xfrm>
            <a:off x="3737289" y="3834685"/>
            <a:ext cx="1207394" cy="5505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Thuật</a:t>
            </a:r>
            <a:r>
              <a:rPr lang="en-US" sz="1050" dirty="0"/>
              <a:t> </a:t>
            </a:r>
            <a:r>
              <a:rPr lang="en-US" sz="1050" dirty="0" err="1"/>
              <a:t>toán</a:t>
            </a:r>
            <a:r>
              <a:rPr lang="en-US" sz="1050" dirty="0"/>
              <a:t> </a:t>
            </a:r>
            <a:r>
              <a:rPr lang="en-US" sz="1050" dirty="0" err="1"/>
              <a:t>phân</a:t>
            </a:r>
            <a:r>
              <a:rPr lang="en-US" sz="1050" dirty="0"/>
              <a:t> </a:t>
            </a:r>
            <a:r>
              <a:rPr lang="en-US" sz="1050" dirty="0" err="1"/>
              <a:t>nhóm</a:t>
            </a:r>
            <a:endParaRPr lang="en-US" sz="1050" dirty="0"/>
          </a:p>
        </p:txBody>
      </p:sp>
      <p:sp>
        <p:nvSpPr>
          <p:cNvPr id="6" name="Rectangle 5"/>
          <p:cNvSpPr/>
          <p:nvPr/>
        </p:nvSpPr>
        <p:spPr>
          <a:xfrm>
            <a:off x="5948431" y="3825026"/>
            <a:ext cx="1207394" cy="5505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Các</a:t>
            </a:r>
            <a:r>
              <a:rPr lang="en-US" sz="1050" dirty="0"/>
              <a:t> </a:t>
            </a:r>
            <a:r>
              <a:rPr lang="en-US" sz="1050" dirty="0" err="1"/>
              <a:t>nhóm</a:t>
            </a:r>
            <a:r>
              <a:rPr lang="en-US" sz="1050" dirty="0"/>
              <a:t>/</a:t>
            </a:r>
            <a:r>
              <a:rPr lang="en-US" sz="1050" dirty="0" err="1"/>
              <a:t>cụm</a:t>
            </a:r>
            <a:endParaRPr lang="en-US" sz="1050" dirty="0"/>
          </a:p>
        </p:txBody>
      </p:sp>
      <p:cxnSp>
        <p:nvCxnSpPr>
          <p:cNvPr id="8" name="Straight Arrow Connector 7"/>
          <p:cNvCxnSpPr>
            <a:stCxn id="4" idx="3"/>
            <a:endCxn id="5" idx="1"/>
          </p:cNvCxnSpPr>
          <p:nvPr/>
        </p:nvCxnSpPr>
        <p:spPr>
          <a:xfrm>
            <a:off x="2733541" y="4105142"/>
            <a:ext cx="1003748" cy="4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3"/>
            <a:endCxn id="6" idx="1"/>
          </p:cNvCxnSpPr>
          <p:nvPr/>
        </p:nvCxnSpPr>
        <p:spPr>
          <a:xfrm flipV="1">
            <a:off x="4944682" y="4100312"/>
            <a:ext cx="1003748" cy="9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0543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017" y="139390"/>
            <a:ext cx="7886700" cy="607742"/>
          </a:xfrm>
        </p:spPr>
        <p:txBody>
          <a:bodyPr>
            <a:normAutofit fontScale="90000"/>
          </a:bodyPr>
          <a:lstStyle/>
          <a:p>
            <a:r>
              <a:rPr lang="en-US" b="1" dirty="0" err="1"/>
              <a:t>Thuật</a:t>
            </a:r>
            <a:r>
              <a:rPr lang="en-US" b="1" dirty="0"/>
              <a:t> </a:t>
            </a:r>
            <a:r>
              <a:rPr lang="en-US" b="1" dirty="0" err="1"/>
              <a:t>toán</a:t>
            </a:r>
            <a:r>
              <a:rPr lang="en-US" b="1" dirty="0"/>
              <a:t> </a:t>
            </a:r>
            <a:r>
              <a:rPr lang="en-US" b="1" dirty="0" err="1"/>
              <a:t>phân</a:t>
            </a:r>
            <a:r>
              <a:rPr lang="en-US" b="1" dirty="0"/>
              <a:t> </a:t>
            </a:r>
            <a:r>
              <a:rPr lang="en-US" b="1" dirty="0" err="1"/>
              <a:t>nhóm</a:t>
            </a:r>
            <a:endParaRPr lang="en-US" b="1" dirty="0"/>
          </a:p>
        </p:txBody>
      </p:sp>
      <p:sp>
        <p:nvSpPr>
          <p:cNvPr id="3" name="Content Placeholder 2"/>
          <p:cNvSpPr>
            <a:spLocks noGrp="1"/>
          </p:cNvSpPr>
          <p:nvPr>
            <p:ph idx="1"/>
          </p:nvPr>
        </p:nvSpPr>
        <p:spPr>
          <a:xfrm>
            <a:off x="251943" y="719255"/>
            <a:ext cx="7886700" cy="3778240"/>
          </a:xfrm>
        </p:spPr>
        <p:txBody>
          <a:bodyPr/>
          <a:lstStyle/>
          <a:p>
            <a:r>
              <a:rPr lang="en-US" dirty="0" err="1">
                <a:solidFill>
                  <a:srgbClr val="002060"/>
                </a:solidFill>
              </a:rPr>
              <a:t>Xác</a:t>
            </a:r>
            <a:r>
              <a:rPr lang="en-US" dirty="0">
                <a:solidFill>
                  <a:srgbClr val="002060"/>
                </a:solidFill>
              </a:rPr>
              <a:t> </a:t>
            </a:r>
            <a:r>
              <a:rPr lang="en-US" dirty="0" err="1">
                <a:solidFill>
                  <a:srgbClr val="002060"/>
                </a:solidFill>
              </a:rPr>
              <a:t>định</a:t>
            </a:r>
            <a:r>
              <a:rPr lang="en-US" dirty="0">
                <a:solidFill>
                  <a:srgbClr val="002060"/>
                </a:solidFill>
              </a:rPr>
              <a:t> </a:t>
            </a:r>
            <a:r>
              <a:rPr lang="en-US" dirty="0" err="1">
                <a:solidFill>
                  <a:srgbClr val="002060"/>
                </a:solidFill>
              </a:rPr>
              <a:t>được</a:t>
            </a:r>
            <a:r>
              <a:rPr lang="en-US" dirty="0">
                <a:solidFill>
                  <a:srgbClr val="002060"/>
                </a:solidFill>
              </a:rPr>
              <a:t> </a:t>
            </a:r>
            <a:r>
              <a:rPr lang="en-US" dirty="0" err="1">
                <a:solidFill>
                  <a:srgbClr val="002060"/>
                </a:solidFill>
              </a:rPr>
              <a:t>bản</a:t>
            </a:r>
            <a:r>
              <a:rPr lang="en-US" dirty="0">
                <a:solidFill>
                  <a:srgbClr val="002060"/>
                </a:solidFill>
              </a:rPr>
              <a:t> </a:t>
            </a:r>
            <a:r>
              <a:rPr lang="en-US" dirty="0" err="1">
                <a:solidFill>
                  <a:srgbClr val="002060"/>
                </a:solidFill>
              </a:rPr>
              <a:t>chất</a:t>
            </a:r>
            <a:r>
              <a:rPr lang="en-US" dirty="0">
                <a:solidFill>
                  <a:srgbClr val="002060"/>
                </a:solidFill>
              </a:rPr>
              <a:t> </a:t>
            </a:r>
            <a:r>
              <a:rPr lang="en-US" dirty="0" err="1">
                <a:solidFill>
                  <a:srgbClr val="002060"/>
                </a:solidFill>
              </a:rPr>
              <a:t>của</a:t>
            </a:r>
            <a:r>
              <a:rPr lang="en-US" dirty="0">
                <a:solidFill>
                  <a:srgbClr val="002060"/>
                </a:solidFill>
              </a:rPr>
              <a:t> </a:t>
            </a:r>
            <a:r>
              <a:rPr lang="en-US" dirty="0" err="1">
                <a:solidFill>
                  <a:srgbClr val="002060"/>
                </a:solidFill>
              </a:rPr>
              <a:t>các</a:t>
            </a:r>
            <a:r>
              <a:rPr lang="en-US" dirty="0">
                <a:solidFill>
                  <a:srgbClr val="002060"/>
                </a:solidFill>
              </a:rPr>
              <a:t> </a:t>
            </a:r>
            <a:r>
              <a:rPr lang="en-US" dirty="0" err="1">
                <a:solidFill>
                  <a:srgbClr val="002060"/>
                </a:solidFill>
              </a:rPr>
              <a:t>nhóm</a:t>
            </a:r>
            <a:r>
              <a:rPr lang="en-US" dirty="0">
                <a:solidFill>
                  <a:srgbClr val="002060"/>
                </a:solidFill>
              </a:rPr>
              <a:t> </a:t>
            </a:r>
            <a:r>
              <a:rPr lang="en-US" dirty="0" err="1">
                <a:solidFill>
                  <a:srgbClr val="002060"/>
                </a:solidFill>
              </a:rPr>
              <a:t>trong</a:t>
            </a:r>
            <a:r>
              <a:rPr lang="en-US" dirty="0">
                <a:solidFill>
                  <a:srgbClr val="002060"/>
                </a:solidFill>
              </a:rPr>
              <a:t> </a:t>
            </a:r>
            <a:r>
              <a:rPr lang="en-US" dirty="0" err="1">
                <a:solidFill>
                  <a:srgbClr val="002060"/>
                </a:solidFill>
              </a:rPr>
              <a:t>dữ</a:t>
            </a:r>
            <a:r>
              <a:rPr lang="en-US" dirty="0">
                <a:solidFill>
                  <a:srgbClr val="002060"/>
                </a:solidFill>
              </a:rPr>
              <a:t> </a:t>
            </a:r>
            <a:r>
              <a:rPr lang="en-US" dirty="0" err="1">
                <a:solidFill>
                  <a:srgbClr val="002060"/>
                </a:solidFill>
              </a:rPr>
              <a:t>liệu</a:t>
            </a:r>
            <a:r>
              <a:rPr lang="en-US" dirty="0">
                <a:solidFill>
                  <a:srgbClr val="002060"/>
                </a:solidFill>
              </a:rPr>
              <a:t> </a:t>
            </a:r>
            <a:r>
              <a:rPr lang="en-US" dirty="0" err="1">
                <a:solidFill>
                  <a:srgbClr val="002060"/>
                </a:solidFill>
              </a:rPr>
              <a:t>không</a:t>
            </a:r>
            <a:r>
              <a:rPr lang="en-US" dirty="0">
                <a:solidFill>
                  <a:srgbClr val="002060"/>
                </a:solidFill>
              </a:rPr>
              <a:t> </a:t>
            </a:r>
            <a:r>
              <a:rPr lang="en-US" dirty="0" err="1">
                <a:solidFill>
                  <a:srgbClr val="002060"/>
                </a:solidFill>
              </a:rPr>
              <a:t>có</a:t>
            </a:r>
            <a:r>
              <a:rPr lang="en-US" dirty="0">
                <a:solidFill>
                  <a:srgbClr val="002060"/>
                </a:solidFill>
              </a:rPr>
              <a:t> </a:t>
            </a:r>
            <a:r>
              <a:rPr lang="en-US" dirty="0" err="1">
                <a:solidFill>
                  <a:srgbClr val="002060"/>
                </a:solidFill>
              </a:rPr>
              <a:t>nhãn</a:t>
            </a:r>
            <a:endParaRPr lang="en-US" dirty="0">
              <a:solidFill>
                <a:srgbClr val="002060"/>
              </a:solidFill>
            </a:endParaRPr>
          </a:p>
          <a:p>
            <a:r>
              <a:rPr lang="en-US" dirty="0" err="1">
                <a:solidFill>
                  <a:srgbClr val="002060"/>
                </a:solidFill>
              </a:rPr>
              <a:t>Phụ</a:t>
            </a:r>
            <a:r>
              <a:rPr lang="en-US" dirty="0">
                <a:solidFill>
                  <a:srgbClr val="002060"/>
                </a:solidFill>
              </a:rPr>
              <a:t> </a:t>
            </a:r>
            <a:r>
              <a:rPr lang="en-US" dirty="0" err="1">
                <a:solidFill>
                  <a:srgbClr val="002060"/>
                </a:solidFill>
              </a:rPr>
              <a:t>thuộc</a:t>
            </a:r>
            <a:r>
              <a:rPr lang="en-US" dirty="0">
                <a:solidFill>
                  <a:srgbClr val="002060"/>
                </a:solidFill>
              </a:rPr>
              <a:t> </a:t>
            </a:r>
            <a:r>
              <a:rPr lang="en-US" dirty="0" err="1">
                <a:solidFill>
                  <a:srgbClr val="002060"/>
                </a:solidFill>
              </a:rPr>
              <a:t>vào</a:t>
            </a:r>
            <a:r>
              <a:rPr lang="en-US" dirty="0">
                <a:solidFill>
                  <a:srgbClr val="002060"/>
                </a:solidFill>
              </a:rPr>
              <a:t> </a:t>
            </a:r>
            <a:r>
              <a:rPr lang="en-US" dirty="0" err="1">
                <a:solidFill>
                  <a:srgbClr val="002060"/>
                </a:solidFill>
              </a:rPr>
              <a:t>tiêu</a:t>
            </a:r>
            <a:r>
              <a:rPr lang="en-US" dirty="0">
                <a:solidFill>
                  <a:srgbClr val="002060"/>
                </a:solidFill>
              </a:rPr>
              <a:t> </a:t>
            </a:r>
            <a:r>
              <a:rPr lang="en-US" dirty="0" err="1">
                <a:solidFill>
                  <a:srgbClr val="002060"/>
                </a:solidFill>
              </a:rPr>
              <a:t>chí</a:t>
            </a:r>
            <a:r>
              <a:rPr lang="en-US" dirty="0">
                <a:solidFill>
                  <a:srgbClr val="002060"/>
                </a:solidFill>
              </a:rPr>
              <a:t> </a:t>
            </a:r>
            <a:r>
              <a:rPr lang="en-US" dirty="0" err="1">
                <a:solidFill>
                  <a:srgbClr val="002060"/>
                </a:solidFill>
              </a:rPr>
              <a:t>phân</a:t>
            </a:r>
            <a:r>
              <a:rPr lang="en-US" dirty="0">
                <a:solidFill>
                  <a:srgbClr val="002060"/>
                </a:solidFill>
              </a:rPr>
              <a:t> </a:t>
            </a:r>
            <a:r>
              <a:rPr lang="en-US" dirty="0" err="1">
                <a:solidFill>
                  <a:srgbClr val="002060"/>
                </a:solidFill>
              </a:rPr>
              <a:t>nhóm</a:t>
            </a:r>
            <a:r>
              <a:rPr lang="en-US" dirty="0">
                <a:solidFill>
                  <a:srgbClr val="002060"/>
                </a:solidFill>
              </a:rPr>
              <a:t> do </a:t>
            </a:r>
            <a:r>
              <a:rPr lang="en-US" dirty="0" err="1">
                <a:solidFill>
                  <a:srgbClr val="002060"/>
                </a:solidFill>
              </a:rPr>
              <a:t>người</a:t>
            </a:r>
            <a:r>
              <a:rPr lang="en-US" dirty="0">
                <a:solidFill>
                  <a:srgbClr val="002060"/>
                </a:solidFill>
              </a:rPr>
              <a:t> </a:t>
            </a:r>
            <a:r>
              <a:rPr lang="en-US" dirty="0" err="1">
                <a:solidFill>
                  <a:srgbClr val="002060"/>
                </a:solidFill>
              </a:rPr>
              <a:t>dùng</a:t>
            </a:r>
            <a:r>
              <a:rPr lang="en-US" dirty="0">
                <a:solidFill>
                  <a:srgbClr val="002060"/>
                </a:solidFill>
              </a:rPr>
              <a:t> </a:t>
            </a:r>
            <a:r>
              <a:rPr lang="en-US" dirty="0" err="1">
                <a:solidFill>
                  <a:srgbClr val="002060"/>
                </a:solidFill>
              </a:rPr>
              <a:t>đưa</a:t>
            </a:r>
            <a:r>
              <a:rPr lang="en-US" dirty="0">
                <a:solidFill>
                  <a:srgbClr val="002060"/>
                </a:solidFill>
              </a:rPr>
              <a:t> </a:t>
            </a:r>
            <a:r>
              <a:rPr lang="en-US" dirty="0" err="1">
                <a:solidFill>
                  <a:srgbClr val="002060"/>
                </a:solidFill>
              </a:rPr>
              <a:t>ra</a:t>
            </a:r>
            <a:endParaRPr lang="en-US" dirty="0">
              <a:solidFill>
                <a:srgbClr val="002060"/>
              </a:solidFill>
            </a:endParaRPr>
          </a:p>
          <a:p>
            <a:endParaRPr lang="en-US" b="1" dirty="0">
              <a:solidFill>
                <a:srgbClr val="002060"/>
              </a:solidFill>
            </a:endParaRPr>
          </a:p>
        </p:txBody>
      </p:sp>
      <p:pic>
        <p:nvPicPr>
          <p:cNvPr id="4" name="Content Placeholder 3"/>
          <p:cNvPicPr>
            <a:picLocks noChangeAspect="1"/>
          </p:cNvPicPr>
          <p:nvPr/>
        </p:nvPicPr>
        <p:blipFill>
          <a:blip r:embed="rId2"/>
          <a:stretch>
            <a:fillRect/>
          </a:stretch>
        </p:blipFill>
        <p:spPr>
          <a:xfrm>
            <a:off x="1557560" y="1555596"/>
            <a:ext cx="5730197" cy="3454090"/>
          </a:xfrm>
          <a:prstGeom prst="rect">
            <a:avLst/>
          </a:prstGeom>
        </p:spPr>
      </p:pic>
    </p:spTree>
    <p:extLst>
      <p:ext uri="{BB962C8B-B14F-4D97-AF65-F5344CB8AC3E}">
        <p14:creationId xmlns:p14="http://schemas.microsoft.com/office/powerpoint/2010/main" val="2357416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5"/>
          <p:cNvSpPr txBox="1">
            <a:spLocks noGrp="1"/>
          </p:cNvSpPr>
          <p:nvPr>
            <p:ph type="body" idx="1"/>
          </p:nvPr>
        </p:nvSpPr>
        <p:spPr>
          <a:xfrm>
            <a:off x="311700" y="853068"/>
            <a:ext cx="8520600" cy="3716082"/>
          </a:xfrm>
          <a:prstGeom prst="rect">
            <a:avLst/>
          </a:prstGeom>
        </p:spPr>
        <p:txBody>
          <a:bodyPr spcFirstLastPara="1" wrap="square" lIns="91425" tIns="91425" rIns="91425" bIns="91425" anchor="t" anchorCtr="0">
            <a:normAutofit/>
          </a:bodyPr>
          <a:lstStyle/>
          <a:p>
            <a:pPr marL="114300" lvl="0" indent="0" algn="just" rtl="0">
              <a:spcBef>
                <a:spcPts val="0"/>
              </a:spcBef>
              <a:spcAft>
                <a:spcPts val="0"/>
              </a:spcAft>
              <a:buClr>
                <a:srgbClr val="202020"/>
              </a:buClr>
              <a:buSzPts val="1800"/>
              <a:buNone/>
            </a:pPr>
            <a:r>
              <a:rPr lang="en-US" dirty="0" smtClean="0">
                <a:solidFill>
                  <a:srgbClr val="202020"/>
                </a:solidFill>
                <a:latin typeface="Arial"/>
                <a:ea typeface="Arial"/>
                <a:cs typeface="Arial"/>
                <a:sym typeface="Arial"/>
              </a:rPr>
              <a:t>- </a:t>
            </a:r>
            <a:r>
              <a:rPr lang="en-US" dirty="0" err="1" smtClean="0">
                <a:solidFill>
                  <a:srgbClr val="202020"/>
                </a:solidFill>
                <a:latin typeface="Arial"/>
                <a:ea typeface="Arial"/>
                <a:cs typeface="Arial"/>
                <a:sym typeface="Arial"/>
              </a:rPr>
              <a:t>Học</a:t>
            </a:r>
            <a:r>
              <a:rPr lang="en-US" dirty="0" smtClean="0">
                <a:solidFill>
                  <a:srgbClr val="202020"/>
                </a:solidFill>
                <a:latin typeface="Arial"/>
                <a:ea typeface="Arial"/>
                <a:cs typeface="Arial"/>
                <a:sym typeface="Arial"/>
              </a:rPr>
              <a:t> </a:t>
            </a:r>
            <a:r>
              <a:rPr lang="en-US" dirty="0" err="1" smtClean="0">
                <a:solidFill>
                  <a:srgbClr val="202020"/>
                </a:solidFill>
                <a:latin typeface="Arial"/>
                <a:ea typeface="Arial"/>
                <a:cs typeface="Arial"/>
                <a:sym typeface="Arial"/>
              </a:rPr>
              <a:t>có</a:t>
            </a:r>
            <a:r>
              <a:rPr lang="en-US" dirty="0" smtClean="0">
                <a:solidFill>
                  <a:srgbClr val="202020"/>
                </a:solidFill>
                <a:latin typeface="Arial"/>
                <a:ea typeface="Arial"/>
                <a:cs typeface="Arial"/>
                <a:sym typeface="Arial"/>
              </a:rPr>
              <a:t> </a:t>
            </a:r>
            <a:r>
              <a:rPr lang="en-US" dirty="0" err="1" smtClean="0">
                <a:solidFill>
                  <a:srgbClr val="202020"/>
                </a:solidFill>
                <a:latin typeface="Arial"/>
                <a:ea typeface="Arial"/>
                <a:cs typeface="Arial"/>
                <a:sym typeface="Arial"/>
              </a:rPr>
              <a:t>giám</a:t>
            </a:r>
            <a:r>
              <a:rPr lang="en-US" dirty="0" smtClean="0">
                <a:solidFill>
                  <a:srgbClr val="202020"/>
                </a:solidFill>
                <a:latin typeface="Arial"/>
                <a:ea typeface="Arial"/>
                <a:cs typeface="Arial"/>
                <a:sym typeface="Arial"/>
              </a:rPr>
              <a:t> </a:t>
            </a:r>
            <a:r>
              <a:rPr lang="en-US" dirty="0" err="1" smtClean="0">
                <a:solidFill>
                  <a:srgbClr val="202020"/>
                </a:solidFill>
                <a:latin typeface="Arial"/>
                <a:ea typeface="Arial"/>
                <a:cs typeface="Arial"/>
                <a:sym typeface="Arial"/>
              </a:rPr>
              <a:t>sát</a:t>
            </a:r>
            <a:r>
              <a:rPr lang="en-US" dirty="0" smtClean="0">
                <a:solidFill>
                  <a:srgbClr val="202020"/>
                </a:solidFill>
                <a:latin typeface="Arial"/>
                <a:ea typeface="Arial"/>
                <a:cs typeface="Arial"/>
                <a:sym typeface="Arial"/>
              </a:rPr>
              <a:t> </a:t>
            </a:r>
            <a:r>
              <a:rPr lang="en-US" dirty="0" err="1" smtClean="0">
                <a:solidFill>
                  <a:srgbClr val="202020"/>
                </a:solidFill>
                <a:latin typeface="Arial"/>
                <a:ea typeface="Arial"/>
                <a:cs typeface="Arial"/>
                <a:sym typeface="Arial"/>
              </a:rPr>
              <a:t>là</a:t>
            </a:r>
            <a:r>
              <a:rPr lang="en-US" dirty="0" smtClean="0">
                <a:solidFill>
                  <a:srgbClr val="202020"/>
                </a:solidFill>
                <a:latin typeface="Arial"/>
                <a:ea typeface="Arial"/>
                <a:cs typeface="Arial"/>
                <a:sym typeface="Arial"/>
              </a:rPr>
              <a:t> </a:t>
            </a:r>
            <a:r>
              <a:rPr lang="en-US" dirty="0" err="1" smtClean="0">
                <a:solidFill>
                  <a:srgbClr val="202020"/>
                </a:solidFill>
                <a:latin typeface="Arial"/>
                <a:ea typeface="Arial"/>
                <a:cs typeface="Arial"/>
                <a:sym typeface="Arial"/>
              </a:rPr>
              <a:t>học</a:t>
            </a:r>
            <a:r>
              <a:rPr lang="en-US" dirty="0" smtClean="0">
                <a:solidFill>
                  <a:srgbClr val="202020"/>
                </a:solidFill>
                <a:latin typeface="Arial"/>
                <a:ea typeface="Arial"/>
                <a:cs typeface="Arial"/>
                <a:sym typeface="Arial"/>
              </a:rPr>
              <a:t> </a:t>
            </a:r>
            <a:r>
              <a:rPr lang="en-US" dirty="0">
                <a:solidFill>
                  <a:srgbClr val="202020"/>
                </a:solidFill>
                <a:latin typeface="Arial"/>
                <a:ea typeface="Arial"/>
                <a:cs typeface="Arial"/>
                <a:sym typeface="Arial"/>
              </a:rPr>
              <a:t>h</a:t>
            </a:r>
            <a:r>
              <a:rPr lang="vi" dirty="0" smtClean="0">
                <a:solidFill>
                  <a:srgbClr val="202020"/>
                </a:solidFill>
                <a:latin typeface="Arial"/>
                <a:ea typeface="Arial"/>
                <a:cs typeface="Arial"/>
                <a:sym typeface="Arial"/>
              </a:rPr>
              <a:t>àm </a:t>
            </a:r>
            <a:r>
              <a:rPr lang="vi" dirty="0">
                <a:solidFill>
                  <a:srgbClr val="202020"/>
                </a:solidFill>
                <a:latin typeface="Arial"/>
                <a:ea typeface="Arial"/>
                <a:cs typeface="Arial"/>
                <a:sym typeface="Arial"/>
              </a:rPr>
              <a:t>ánh xạ </a:t>
            </a:r>
            <a:r>
              <a:rPr lang="en-US" dirty="0" err="1" smtClean="0">
                <a:solidFill>
                  <a:srgbClr val="202020"/>
                </a:solidFill>
                <a:latin typeface="Arial"/>
                <a:ea typeface="Arial"/>
                <a:cs typeface="Arial"/>
                <a:sym typeface="Arial"/>
              </a:rPr>
              <a:t>từ</a:t>
            </a:r>
            <a:r>
              <a:rPr lang="en-US" dirty="0" smtClean="0">
                <a:solidFill>
                  <a:srgbClr val="202020"/>
                </a:solidFill>
                <a:latin typeface="Arial"/>
                <a:ea typeface="Arial"/>
                <a:cs typeface="Arial"/>
                <a:sym typeface="Arial"/>
              </a:rPr>
              <a:t> input </a:t>
            </a:r>
            <a:r>
              <a:rPr lang="en-US" dirty="0" err="1" smtClean="0">
                <a:solidFill>
                  <a:srgbClr val="202020"/>
                </a:solidFill>
                <a:latin typeface="Arial"/>
                <a:ea typeface="Arial"/>
                <a:cs typeface="Arial"/>
                <a:sym typeface="Arial"/>
              </a:rPr>
              <a:t>đến</a:t>
            </a:r>
            <a:r>
              <a:rPr lang="en-US" dirty="0" smtClean="0">
                <a:solidFill>
                  <a:srgbClr val="202020"/>
                </a:solidFill>
                <a:latin typeface="Arial"/>
                <a:ea typeface="Arial"/>
                <a:cs typeface="Arial"/>
                <a:sym typeface="Arial"/>
              </a:rPr>
              <a:t> output.</a:t>
            </a:r>
          </a:p>
          <a:p>
            <a:pPr marL="114300" lvl="0" indent="0" algn="just" rtl="0">
              <a:spcBef>
                <a:spcPts val="0"/>
              </a:spcBef>
              <a:spcAft>
                <a:spcPts val="0"/>
              </a:spcAft>
              <a:buClr>
                <a:srgbClr val="202020"/>
              </a:buClr>
              <a:buSzPts val="1800"/>
              <a:buNone/>
            </a:pPr>
            <a:r>
              <a:rPr lang="en-US" dirty="0" smtClean="0">
                <a:solidFill>
                  <a:srgbClr val="202020"/>
                </a:solidFill>
                <a:latin typeface="Arial"/>
                <a:ea typeface="Arial"/>
                <a:cs typeface="Arial"/>
                <a:sym typeface="Arial"/>
              </a:rPr>
              <a:t>- </a:t>
            </a:r>
            <a:r>
              <a:rPr lang="en-US" dirty="0" err="1" smtClean="0">
                <a:solidFill>
                  <a:srgbClr val="202020"/>
                </a:solidFill>
                <a:latin typeface="Arial"/>
                <a:ea typeface="Arial"/>
                <a:cs typeface="Arial"/>
                <a:sym typeface="Arial"/>
              </a:rPr>
              <a:t>Hàm</a:t>
            </a:r>
            <a:r>
              <a:rPr lang="en-US" dirty="0" smtClean="0">
                <a:solidFill>
                  <a:srgbClr val="202020"/>
                </a:solidFill>
                <a:latin typeface="Arial"/>
                <a:ea typeface="Arial"/>
                <a:cs typeface="Arial"/>
                <a:sym typeface="Arial"/>
              </a:rPr>
              <a:t> </a:t>
            </a:r>
            <a:r>
              <a:rPr lang="en-US" dirty="0" err="1" smtClean="0">
                <a:solidFill>
                  <a:srgbClr val="202020"/>
                </a:solidFill>
                <a:latin typeface="Arial"/>
                <a:ea typeface="Arial"/>
                <a:cs typeface="Arial"/>
                <a:sym typeface="Arial"/>
              </a:rPr>
              <a:t>ánh</a:t>
            </a:r>
            <a:r>
              <a:rPr lang="en-US" dirty="0" smtClean="0">
                <a:solidFill>
                  <a:srgbClr val="202020"/>
                </a:solidFill>
                <a:latin typeface="Arial"/>
                <a:ea typeface="Arial"/>
                <a:cs typeface="Arial"/>
                <a:sym typeface="Arial"/>
              </a:rPr>
              <a:t> </a:t>
            </a:r>
            <a:r>
              <a:rPr lang="en-US" dirty="0" err="1" smtClean="0">
                <a:solidFill>
                  <a:srgbClr val="202020"/>
                </a:solidFill>
                <a:latin typeface="Arial"/>
                <a:ea typeface="Arial"/>
                <a:cs typeface="Arial"/>
                <a:sym typeface="Arial"/>
              </a:rPr>
              <a:t>xạ</a:t>
            </a:r>
            <a:r>
              <a:rPr lang="en-US" dirty="0" smtClean="0">
                <a:solidFill>
                  <a:srgbClr val="202020"/>
                </a:solidFill>
                <a:latin typeface="Arial"/>
                <a:ea typeface="Arial"/>
                <a:cs typeface="Arial"/>
                <a:sym typeface="Arial"/>
              </a:rPr>
              <a:t> </a:t>
            </a:r>
            <a:r>
              <a:rPr lang="vi" dirty="0" smtClean="0">
                <a:solidFill>
                  <a:srgbClr val="202020"/>
                </a:solidFill>
                <a:latin typeface="Arial"/>
                <a:ea typeface="Arial"/>
                <a:cs typeface="Arial"/>
                <a:sym typeface="Arial"/>
              </a:rPr>
              <a:t>được </a:t>
            </a:r>
            <a:r>
              <a:rPr lang="vi" dirty="0">
                <a:solidFill>
                  <a:srgbClr val="202020"/>
                </a:solidFill>
                <a:latin typeface="Arial"/>
                <a:ea typeface="Arial"/>
                <a:cs typeface="Arial"/>
                <a:sym typeface="Arial"/>
              </a:rPr>
              <a:t>học từ tập dữ liệu huấn luyện (training dataset) gồm 1 tập các dữ liệu có gán nhãn (data, label) = (dữ liệu, gán nhãn).</a:t>
            </a:r>
            <a:endParaRPr dirty="0">
              <a:solidFill>
                <a:srgbClr val="202020"/>
              </a:solidFill>
              <a:latin typeface="Arial"/>
              <a:ea typeface="Arial"/>
              <a:cs typeface="Arial"/>
              <a:sym typeface="Arial"/>
            </a:endParaRPr>
          </a:p>
          <a:p>
            <a:pPr marL="457200" lvl="0" indent="0" algn="just" rtl="0">
              <a:spcBef>
                <a:spcPts val="0"/>
              </a:spcBef>
              <a:spcAft>
                <a:spcPts val="0"/>
              </a:spcAft>
              <a:buNone/>
            </a:pPr>
            <a:endParaRPr dirty="0">
              <a:solidFill>
                <a:srgbClr val="202020"/>
              </a:solidFill>
              <a:latin typeface="Arial"/>
              <a:ea typeface="Arial"/>
              <a:cs typeface="Arial"/>
              <a:sym typeface="Arial"/>
            </a:endParaRPr>
          </a:p>
        </p:txBody>
      </p:sp>
      <p:pic>
        <p:nvPicPr>
          <p:cNvPr id="4" name="Picture 3" descr="Supervised Machine learning - Javatpoi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9408" y="2240584"/>
            <a:ext cx="5358162" cy="2679081"/>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42;p24"/>
          <p:cNvSpPr txBox="1">
            <a:spLocks noGrp="1"/>
          </p:cNvSpPr>
          <p:nvPr>
            <p:ph type="title"/>
          </p:nvPr>
        </p:nvSpPr>
        <p:spPr>
          <a:xfrm>
            <a:off x="300549" y="145288"/>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smtClean="0"/>
              <a:t>Tổng quan</a:t>
            </a:r>
            <a:endParaRPr dirty="0"/>
          </a:p>
        </p:txBody>
      </p:sp>
    </p:spTree>
    <p:extLst>
      <p:ext uri="{BB962C8B-B14F-4D97-AF65-F5344CB8AC3E}">
        <p14:creationId xmlns:p14="http://schemas.microsoft.com/office/powerpoint/2010/main" val="22812991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solidFill>
                  <a:srgbClr val="002060"/>
                </a:solidFill>
              </a:rPr>
              <a:t>Chia </a:t>
            </a:r>
            <a:r>
              <a:rPr lang="en-US" dirty="0" err="1">
                <a:solidFill>
                  <a:srgbClr val="002060"/>
                </a:solidFill>
              </a:rPr>
              <a:t>là</a:t>
            </a:r>
            <a:r>
              <a:rPr lang="en-US" dirty="0">
                <a:solidFill>
                  <a:srgbClr val="002060"/>
                </a:solidFill>
              </a:rPr>
              <a:t> 3 </a:t>
            </a:r>
            <a:r>
              <a:rPr lang="en-US" dirty="0" err="1">
                <a:solidFill>
                  <a:srgbClr val="002060"/>
                </a:solidFill>
              </a:rPr>
              <a:t>loại</a:t>
            </a:r>
            <a:r>
              <a:rPr lang="en-US" dirty="0">
                <a:solidFill>
                  <a:srgbClr val="002060"/>
                </a:solidFill>
              </a:rPr>
              <a:t> </a:t>
            </a:r>
            <a:r>
              <a:rPr lang="en-US" dirty="0" err="1">
                <a:solidFill>
                  <a:srgbClr val="002060"/>
                </a:solidFill>
              </a:rPr>
              <a:t>chính</a:t>
            </a:r>
            <a:r>
              <a:rPr lang="en-US" dirty="0">
                <a:solidFill>
                  <a:srgbClr val="002060"/>
                </a:solidFill>
              </a:rPr>
              <a:t>: </a:t>
            </a:r>
          </a:p>
          <a:p>
            <a:pPr lvl="1"/>
            <a:r>
              <a:rPr lang="en-US" sz="1800" dirty="0">
                <a:solidFill>
                  <a:srgbClr val="002060"/>
                </a:solidFill>
              </a:rPr>
              <a:t>Partition </a:t>
            </a:r>
            <a:r>
              <a:rPr lang="en-US" sz="1800" dirty="0" smtClean="0">
                <a:solidFill>
                  <a:srgbClr val="002060"/>
                </a:solidFill>
              </a:rPr>
              <a:t>(Chia </a:t>
            </a:r>
            <a:r>
              <a:rPr lang="en-US" sz="1800" dirty="0" err="1">
                <a:solidFill>
                  <a:srgbClr val="002060"/>
                </a:solidFill>
              </a:rPr>
              <a:t>nhỏ</a:t>
            </a:r>
            <a:r>
              <a:rPr lang="en-US" sz="1800" dirty="0">
                <a:solidFill>
                  <a:srgbClr val="002060"/>
                </a:solidFill>
              </a:rPr>
              <a:t> </a:t>
            </a:r>
            <a:r>
              <a:rPr lang="en-US" sz="1800" dirty="0" err="1">
                <a:solidFill>
                  <a:srgbClr val="002060"/>
                </a:solidFill>
              </a:rPr>
              <a:t>dữ</a:t>
            </a:r>
            <a:r>
              <a:rPr lang="en-US" sz="1800" dirty="0">
                <a:solidFill>
                  <a:srgbClr val="002060"/>
                </a:solidFill>
              </a:rPr>
              <a:t> </a:t>
            </a:r>
            <a:r>
              <a:rPr lang="en-US" sz="1800" dirty="0" err="1">
                <a:solidFill>
                  <a:srgbClr val="002060"/>
                </a:solidFill>
              </a:rPr>
              <a:t>liệu</a:t>
            </a:r>
            <a:r>
              <a:rPr lang="en-US" sz="1800" dirty="0">
                <a:solidFill>
                  <a:srgbClr val="002060"/>
                </a:solidFill>
              </a:rPr>
              <a:t>) </a:t>
            </a:r>
          </a:p>
          <a:p>
            <a:pPr lvl="1"/>
            <a:r>
              <a:rPr lang="en-US" sz="1800" dirty="0">
                <a:solidFill>
                  <a:srgbClr val="002060"/>
                </a:solidFill>
              </a:rPr>
              <a:t>Hierarchical </a:t>
            </a:r>
            <a:r>
              <a:rPr lang="en-US" sz="1800" dirty="0" smtClean="0">
                <a:solidFill>
                  <a:srgbClr val="002060"/>
                </a:solidFill>
              </a:rPr>
              <a:t>(Chia </a:t>
            </a:r>
            <a:r>
              <a:rPr lang="en-US" sz="1800" dirty="0" err="1">
                <a:solidFill>
                  <a:srgbClr val="002060"/>
                </a:solidFill>
              </a:rPr>
              <a:t>phân</a:t>
            </a:r>
            <a:r>
              <a:rPr lang="en-US" sz="1800" dirty="0">
                <a:solidFill>
                  <a:srgbClr val="002060"/>
                </a:solidFill>
              </a:rPr>
              <a:t> </a:t>
            </a:r>
            <a:r>
              <a:rPr lang="en-US" sz="1800" dirty="0" err="1">
                <a:solidFill>
                  <a:srgbClr val="002060"/>
                </a:solidFill>
              </a:rPr>
              <a:t>tầng</a:t>
            </a:r>
            <a:r>
              <a:rPr lang="en-US" sz="1800" dirty="0">
                <a:solidFill>
                  <a:srgbClr val="002060"/>
                </a:solidFill>
              </a:rPr>
              <a:t>)</a:t>
            </a:r>
          </a:p>
          <a:p>
            <a:pPr lvl="1"/>
            <a:r>
              <a:rPr lang="en-US" sz="1800" dirty="0">
                <a:solidFill>
                  <a:srgbClr val="002060"/>
                </a:solidFill>
              </a:rPr>
              <a:t>Density </a:t>
            </a:r>
            <a:r>
              <a:rPr lang="en-US" sz="1800" dirty="0" smtClean="0">
                <a:solidFill>
                  <a:srgbClr val="002060"/>
                </a:solidFill>
              </a:rPr>
              <a:t>(Chia </a:t>
            </a:r>
            <a:r>
              <a:rPr lang="en-US" sz="1800" dirty="0" err="1" smtClean="0">
                <a:solidFill>
                  <a:srgbClr val="002060"/>
                </a:solidFill>
              </a:rPr>
              <a:t>theo</a:t>
            </a:r>
            <a:r>
              <a:rPr lang="en-US" sz="1800" dirty="0" smtClean="0">
                <a:solidFill>
                  <a:srgbClr val="002060"/>
                </a:solidFill>
              </a:rPr>
              <a:t> </a:t>
            </a:r>
            <a:r>
              <a:rPr lang="en-US" sz="1800" dirty="0" err="1" smtClean="0">
                <a:solidFill>
                  <a:srgbClr val="002060"/>
                </a:solidFill>
              </a:rPr>
              <a:t>mật</a:t>
            </a:r>
            <a:r>
              <a:rPr lang="en-US" sz="1800" dirty="0" smtClean="0">
                <a:solidFill>
                  <a:srgbClr val="002060"/>
                </a:solidFill>
              </a:rPr>
              <a:t> </a:t>
            </a:r>
            <a:r>
              <a:rPr lang="en-US" sz="1800" dirty="0" err="1">
                <a:solidFill>
                  <a:srgbClr val="002060"/>
                </a:solidFill>
              </a:rPr>
              <a:t>độ</a:t>
            </a:r>
            <a:r>
              <a:rPr lang="en-US" sz="1800" dirty="0">
                <a:solidFill>
                  <a:srgbClr val="002060"/>
                </a:solidFill>
              </a:rPr>
              <a:t>)</a:t>
            </a:r>
          </a:p>
          <a:p>
            <a:endParaRPr lang="en-US" dirty="0"/>
          </a:p>
        </p:txBody>
      </p:sp>
      <p:sp>
        <p:nvSpPr>
          <p:cNvPr id="4" name="Title 1"/>
          <p:cNvSpPr>
            <a:spLocks noGrp="1"/>
          </p:cNvSpPr>
          <p:nvPr>
            <p:ph type="title"/>
          </p:nvPr>
        </p:nvSpPr>
        <p:spPr>
          <a:xfrm>
            <a:off x="139017" y="139390"/>
            <a:ext cx="7886700" cy="607742"/>
          </a:xfrm>
        </p:spPr>
        <p:txBody>
          <a:bodyPr>
            <a:normAutofit fontScale="90000"/>
          </a:bodyPr>
          <a:lstStyle/>
          <a:p>
            <a:r>
              <a:rPr lang="en-US" b="1" dirty="0" err="1"/>
              <a:t>Thuật</a:t>
            </a:r>
            <a:r>
              <a:rPr lang="en-US" b="1" dirty="0"/>
              <a:t> </a:t>
            </a:r>
            <a:r>
              <a:rPr lang="en-US" b="1" dirty="0" err="1"/>
              <a:t>toán</a:t>
            </a:r>
            <a:r>
              <a:rPr lang="en-US" b="1" dirty="0"/>
              <a:t> </a:t>
            </a:r>
            <a:r>
              <a:rPr lang="en-US" b="1" dirty="0" err="1"/>
              <a:t>phân</a:t>
            </a:r>
            <a:r>
              <a:rPr lang="en-US" b="1" dirty="0"/>
              <a:t> </a:t>
            </a:r>
            <a:r>
              <a:rPr lang="en-US" b="1" dirty="0" err="1"/>
              <a:t>nhóm</a:t>
            </a:r>
            <a:endParaRPr lang="en-US" b="1" dirty="0"/>
          </a:p>
        </p:txBody>
      </p:sp>
    </p:spTree>
    <p:extLst>
      <p:ext uri="{BB962C8B-B14F-4D97-AF65-F5344CB8AC3E}">
        <p14:creationId xmlns:p14="http://schemas.microsoft.com/office/powerpoint/2010/main" val="3803622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50" b="1">
                <a:solidFill>
                  <a:schemeClr val="tx1"/>
                </a:solidFill>
                <a:latin typeface="Arial" panose="020B0604020202020204" pitchFamily="34" charset="0"/>
                <a:ea typeface="宋体" panose="02010600030101010101" pitchFamily="2" charset="-122"/>
              </a:defRPr>
            </a:lvl1pPr>
            <a:lvl2pPr marL="557213" indent="-214313">
              <a:defRPr sz="1050" b="1">
                <a:solidFill>
                  <a:schemeClr val="tx1"/>
                </a:solidFill>
                <a:latin typeface="Arial" panose="020B0604020202020204" pitchFamily="34" charset="0"/>
                <a:ea typeface="宋体" panose="02010600030101010101" pitchFamily="2" charset="-122"/>
              </a:defRPr>
            </a:lvl2pPr>
            <a:lvl3pPr marL="857250" indent="-171450">
              <a:defRPr sz="1050" b="1">
                <a:solidFill>
                  <a:schemeClr val="tx1"/>
                </a:solidFill>
                <a:latin typeface="Arial" panose="020B0604020202020204" pitchFamily="34" charset="0"/>
                <a:ea typeface="宋体" panose="02010600030101010101" pitchFamily="2" charset="-122"/>
              </a:defRPr>
            </a:lvl3pPr>
            <a:lvl4pPr marL="1200150" indent="-171450">
              <a:defRPr sz="1050" b="1">
                <a:solidFill>
                  <a:schemeClr val="tx1"/>
                </a:solidFill>
                <a:latin typeface="Arial" panose="020B0604020202020204" pitchFamily="34" charset="0"/>
                <a:ea typeface="宋体" panose="02010600030101010101" pitchFamily="2" charset="-122"/>
              </a:defRPr>
            </a:lvl4pPr>
            <a:lvl5pPr marL="1543050" indent="-171450">
              <a:defRPr sz="1050" b="1">
                <a:solidFill>
                  <a:schemeClr val="tx1"/>
                </a:solidFill>
                <a:latin typeface="Arial" panose="020B0604020202020204" pitchFamily="34" charset="0"/>
                <a:ea typeface="宋体" panose="02010600030101010101" pitchFamily="2" charset="-122"/>
              </a:defRPr>
            </a:lvl5pPr>
            <a:lvl6pPr marL="1885950" indent="-171450" algn="ctr" eaLnBrk="0" fontAlgn="base" hangingPunct="0">
              <a:spcBef>
                <a:spcPct val="0"/>
              </a:spcBef>
              <a:spcAft>
                <a:spcPct val="0"/>
              </a:spcAft>
              <a:buClr>
                <a:srgbClr val="006B61"/>
              </a:buClr>
              <a:defRPr sz="1050" b="1">
                <a:solidFill>
                  <a:schemeClr val="tx1"/>
                </a:solidFill>
                <a:latin typeface="Arial" panose="020B0604020202020204" pitchFamily="34" charset="0"/>
                <a:ea typeface="宋体" panose="02010600030101010101" pitchFamily="2" charset="-122"/>
              </a:defRPr>
            </a:lvl6pPr>
            <a:lvl7pPr marL="2228850" indent="-171450" algn="ctr" eaLnBrk="0" fontAlgn="base" hangingPunct="0">
              <a:spcBef>
                <a:spcPct val="0"/>
              </a:spcBef>
              <a:spcAft>
                <a:spcPct val="0"/>
              </a:spcAft>
              <a:buClr>
                <a:srgbClr val="006B61"/>
              </a:buClr>
              <a:defRPr sz="1050" b="1">
                <a:solidFill>
                  <a:schemeClr val="tx1"/>
                </a:solidFill>
                <a:latin typeface="Arial" panose="020B0604020202020204" pitchFamily="34" charset="0"/>
                <a:ea typeface="宋体" panose="02010600030101010101" pitchFamily="2" charset="-122"/>
              </a:defRPr>
            </a:lvl7pPr>
            <a:lvl8pPr marL="2571750" indent="-171450" algn="ctr" eaLnBrk="0" fontAlgn="base" hangingPunct="0">
              <a:spcBef>
                <a:spcPct val="0"/>
              </a:spcBef>
              <a:spcAft>
                <a:spcPct val="0"/>
              </a:spcAft>
              <a:buClr>
                <a:srgbClr val="006B61"/>
              </a:buClr>
              <a:defRPr sz="1050" b="1">
                <a:solidFill>
                  <a:schemeClr val="tx1"/>
                </a:solidFill>
                <a:latin typeface="Arial" panose="020B0604020202020204" pitchFamily="34" charset="0"/>
                <a:ea typeface="宋体" panose="02010600030101010101" pitchFamily="2" charset="-122"/>
              </a:defRPr>
            </a:lvl8pPr>
            <a:lvl9pPr marL="2914650" indent="-171450" algn="ctr" eaLnBrk="0" fontAlgn="base" hangingPunct="0">
              <a:spcBef>
                <a:spcPct val="0"/>
              </a:spcBef>
              <a:spcAft>
                <a:spcPct val="0"/>
              </a:spcAft>
              <a:buClr>
                <a:srgbClr val="006B61"/>
              </a:buClr>
              <a:defRPr sz="1050" b="1">
                <a:solidFill>
                  <a:schemeClr val="tx1"/>
                </a:solidFill>
                <a:latin typeface="Arial" panose="020B0604020202020204" pitchFamily="34" charset="0"/>
                <a:ea typeface="宋体" panose="02010600030101010101" pitchFamily="2" charset="-122"/>
              </a:defRPr>
            </a:lvl9pPr>
          </a:lstStyle>
          <a:p>
            <a:fld id="{D8E73BD6-3CF2-4E49-9C3F-75E05ACE7618}" type="slidenum">
              <a:rPr lang="zh-CN" altLang="en-US" sz="900" b="0">
                <a:solidFill>
                  <a:schemeClr val="bg1"/>
                </a:solidFill>
                <a:latin typeface="Arial Black" panose="020B0A04020102020204" pitchFamily="34" charset="0"/>
              </a:rPr>
              <a:pPr/>
              <a:t>31</a:t>
            </a:fld>
            <a:endParaRPr lang="en-US" altLang="zh-CN" sz="900" b="0">
              <a:latin typeface="Arial Black" panose="020B0A04020102020204" pitchFamily="34" charset="0"/>
            </a:endParaRPr>
          </a:p>
        </p:txBody>
      </p:sp>
      <p:sp>
        <p:nvSpPr>
          <p:cNvPr id="24579" name="Rectangle 2"/>
          <p:cNvSpPr>
            <a:spLocks noGrp="1" noChangeArrowheads="1"/>
          </p:cNvSpPr>
          <p:nvPr>
            <p:ph type="title"/>
          </p:nvPr>
        </p:nvSpPr>
        <p:spPr>
          <a:xfrm>
            <a:off x="501253" y="192881"/>
            <a:ext cx="3912394" cy="553641"/>
          </a:xfrm>
        </p:spPr>
        <p:txBody>
          <a:bodyPr>
            <a:normAutofit fontScale="90000"/>
          </a:bodyPr>
          <a:lstStyle/>
          <a:p>
            <a:pPr eaLnBrk="1" hangingPunct="1"/>
            <a:r>
              <a:rPr lang="en-US" altLang="zh-CN" dirty="0" err="1">
                <a:ea typeface="宋体" panose="02010600030101010101" pitchFamily="2" charset="-122"/>
              </a:rPr>
              <a:t>Thuật</a:t>
            </a:r>
            <a:r>
              <a:rPr lang="en-US" altLang="zh-CN" dirty="0">
                <a:ea typeface="宋体" panose="02010600030101010101" pitchFamily="2" charset="-122"/>
              </a:rPr>
              <a:t> </a:t>
            </a:r>
            <a:r>
              <a:rPr lang="en-US" altLang="zh-CN" dirty="0" err="1">
                <a:ea typeface="宋体" panose="02010600030101010101" pitchFamily="2" charset="-122"/>
              </a:rPr>
              <a:t>toán</a:t>
            </a:r>
            <a:r>
              <a:rPr lang="en-US" altLang="zh-CN" dirty="0">
                <a:ea typeface="宋体" panose="02010600030101010101" pitchFamily="2" charset="-122"/>
              </a:rPr>
              <a:t> </a:t>
            </a:r>
            <a:r>
              <a:rPr lang="en-US" altLang="zh-CN" dirty="0" err="1">
                <a:ea typeface="宋体" panose="02010600030101010101" pitchFamily="2" charset="-122"/>
              </a:rPr>
              <a:t>phân</a:t>
            </a:r>
            <a:r>
              <a:rPr lang="en-US" altLang="zh-CN" dirty="0">
                <a:ea typeface="宋体" panose="02010600030101010101" pitchFamily="2" charset="-122"/>
              </a:rPr>
              <a:t> </a:t>
            </a:r>
            <a:r>
              <a:rPr lang="en-US" altLang="zh-CN" dirty="0" err="1">
                <a:ea typeface="宋体" panose="02010600030101010101" pitchFamily="2" charset="-122"/>
              </a:rPr>
              <a:t>nhóm</a:t>
            </a:r>
            <a:endParaRPr lang="en-US" altLang="zh-CN" dirty="0">
              <a:ea typeface="宋体" panose="02010600030101010101" pitchFamily="2" charset="-122"/>
            </a:endParaRPr>
          </a:p>
        </p:txBody>
      </p:sp>
      <p:sp>
        <p:nvSpPr>
          <p:cNvPr id="24581" name="Rectangle 5"/>
          <p:cNvSpPr>
            <a:spLocks noChangeArrowheads="1"/>
          </p:cNvSpPr>
          <p:nvPr/>
        </p:nvSpPr>
        <p:spPr bwMode="auto">
          <a:xfrm>
            <a:off x="3714750" y="845344"/>
            <a:ext cx="1657350" cy="457200"/>
          </a:xfrm>
          <a:prstGeom prst="rect">
            <a:avLst/>
          </a:prstGeom>
          <a:solidFill>
            <a:schemeClr val="accent1"/>
          </a:solidFill>
          <a:ln w="9525">
            <a:solidFill>
              <a:schemeClr val="tx1"/>
            </a:solidFill>
            <a:miter lim="800000"/>
            <a:headEnd/>
            <a:tailEnd/>
          </a:ln>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pPr eaLnBrk="1" hangingPunct="1">
              <a:buClrTx/>
            </a:pPr>
            <a:r>
              <a:rPr lang="en-US" altLang="zh-CN" sz="1350" b="0" dirty="0">
                <a:solidFill>
                  <a:srgbClr val="002060"/>
                </a:solidFill>
                <a:latin typeface="Times New Roman" panose="02020603050405020304" pitchFamily="18" charset="0"/>
              </a:rPr>
              <a:t>Clustering Methods</a:t>
            </a:r>
          </a:p>
        </p:txBody>
      </p:sp>
      <p:sp>
        <p:nvSpPr>
          <p:cNvPr id="24582" name="Rectangle 6"/>
          <p:cNvSpPr>
            <a:spLocks noChangeArrowheads="1"/>
          </p:cNvSpPr>
          <p:nvPr/>
        </p:nvSpPr>
        <p:spPr bwMode="auto">
          <a:xfrm>
            <a:off x="1600200" y="1931194"/>
            <a:ext cx="914400" cy="457200"/>
          </a:xfrm>
          <a:prstGeom prst="rect">
            <a:avLst/>
          </a:prstGeom>
          <a:solidFill>
            <a:schemeClr val="accent1"/>
          </a:solidFill>
          <a:ln w="9525">
            <a:solidFill>
              <a:schemeClr val="tx1"/>
            </a:solidFill>
            <a:miter lim="800000"/>
            <a:headEnd/>
            <a:tailEnd/>
          </a:ln>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pPr eaLnBrk="1" hangingPunct="1">
              <a:buClrTx/>
            </a:pPr>
            <a:r>
              <a:rPr lang="en-US" altLang="zh-CN" sz="1350" b="0" dirty="0" err="1">
                <a:solidFill>
                  <a:srgbClr val="002060"/>
                </a:solidFill>
                <a:latin typeface="Times New Roman" panose="02020603050405020304" pitchFamily="18" charset="0"/>
              </a:rPr>
              <a:t>Partitional</a:t>
            </a:r>
            <a:endParaRPr lang="en-US" altLang="zh-CN" sz="1350" b="0" dirty="0">
              <a:solidFill>
                <a:srgbClr val="002060"/>
              </a:solidFill>
              <a:latin typeface="Times New Roman" panose="02020603050405020304" pitchFamily="18" charset="0"/>
            </a:endParaRPr>
          </a:p>
        </p:txBody>
      </p:sp>
      <p:sp>
        <p:nvSpPr>
          <p:cNvPr id="24583" name="Rectangle 7"/>
          <p:cNvSpPr>
            <a:spLocks noChangeArrowheads="1"/>
          </p:cNvSpPr>
          <p:nvPr/>
        </p:nvSpPr>
        <p:spPr bwMode="auto">
          <a:xfrm>
            <a:off x="4114800" y="1931194"/>
            <a:ext cx="1025912" cy="457200"/>
          </a:xfrm>
          <a:prstGeom prst="rect">
            <a:avLst/>
          </a:prstGeom>
          <a:solidFill>
            <a:schemeClr val="accent1"/>
          </a:solidFill>
          <a:ln w="9525">
            <a:solidFill>
              <a:schemeClr val="tx1"/>
            </a:solidFill>
            <a:miter lim="800000"/>
            <a:headEnd/>
            <a:tailEnd/>
          </a:ln>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pPr eaLnBrk="1" hangingPunct="1">
              <a:buClrTx/>
            </a:pPr>
            <a:r>
              <a:rPr lang="en-US" altLang="zh-CN" sz="1350" b="0" dirty="0">
                <a:solidFill>
                  <a:srgbClr val="002060"/>
                </a:solidFill>
                <a:latin typeface="Times New Roman" panose="02020603050405020304" pitchFamily="18" charset="0"/>
              </a:rPr>
              <a:t>Hierarchical</a:t>
            </a:r>
          </a:p>
        </p:txBody>
      </p:sp>
      <p:sp>
        <p:nvSpPr>
          <p:cNvPr id="24584" name="Rectangle 8"/>
          <p:cNvSpPr>
            <a:spLocks noChangeArrowheads="1"/>
          </p:cNvSpPr>
          <p:nvPr/>
        </p:nvSpPr>
        <p:spPr bwMode="auto">
          <a:xfrm>
            <a:off x="6743700" y="1931194"/>
            <a:ext cx="914400" cy="457200"/>
          </a:xfrm>
          <a:prstGeom prst="rect">
            <a:avLst/>
          </a:prstGeom>
          <a:solidFill>
            <a:schemeClr val="accent1"/>
          </a:solidFill>
          <a:ln w="9525">
            <a:solidFill>
              <a:schemeClr val="tx1"/>
            </a:solidFill>
            <a:miter lim="800000"/>
            <a:headEnd/>
            <a:tailEnd/>
          </a:ln>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pPr eaLnBrk="1" hangingPunct="1">
              <a:buClrTx/>
            </a:pPr>
            <a:r>
              <a:rPr lang="en-US" altLang="zh-CN" sz="1350" b="0" dirty="0">
                <a:solidFill>
                  <a:srgbClr val="002060"/>
                </a:solidFill>
                <a:latin typeface="Times New Roman" panose="02020603050405020304" pitchFamily="18" charset="0"/>
              </a:rPr>
              <a:t>Density</a:t>
            </a:r>
          </a:p>
        </p:txBody>
      </p:sp>
      <p:sp>
        <p:nvSpPr>
          <p:cNvPr id="24585" name="Line 9"/>
          <p:cNvSpPr>
            <a:spLocks noChangeShapeType="1"/>
          </p:cNvSpPr>
          <p:nvPr/>
        </p:nvSpPr>
        <p:spPr bwMode="auto">
          <a:xfrm flipH="1">
            <a:off x="2057400" y="1073944"/>
            <a:ext cx="1657350" cy="8572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050"/>
          </a:p>
        </p:txBody>
      </p:sp>
      <p:sp>
        <p:nvSpPr>
          <p:cNvPr id="24586" name="Line 10"/>
          <p:cNvSpPr>
            <a:spLocks noChangeShapeType="1"/>
          </p:cNvSpPr>
          <p:nvPr/>
        </p:nvSpPr>
        <p:spPr bwMode="auto">
          <a:xfrm flipH="1">
            <a:off x="4572000" y="1302544"/>
            <a:ext cx="0" cy="6286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050"/>
          </a:p>
        </p:txBody>
      </p:sp>
      <p:sp>
        <p:nvSpPr>
          <p:cNvPr id="24587" name="Line 11"/>
          <p:cNvSpPr>
            <a:spLocks noChangeShapeType="1"/>
          </p:cNvSpPr>
          <p:nvPr/>
        </p:nvSpPr>
        <p:spPr bwMode="auto">
          <a:xfrm>
            <a:off x="5372100" y="1302544"/>
            <a:ext cx="1943100" cy="6286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050"/>
          </a:p>
        </p:txBody>
      </p:sp>
      <p:sp>
        <p:nvSpPr>
          <p:cNvPr id="24588" name="Rectangle 12"/>
          <p:cNvSpPr>
            <a:spLocks noChangeArrowheads="1"/>
          </p:cNvSpPr>
          <p:nvPr/>
        </p:nvSpPr>
        <p:spPr bwMode="auto">
          <a:xfrm>
            <a:off x="5143500" y="3645694"/>
            <a:ext cx="685800" cy="285750"/>
          </a:xfrm>
          <a:prstGeom prst="rect">
            <a:avLst/>
          </a:prstGeom>
          <a:solidFill>
            <a:schemeClr val="accent1"/>
          </a:solidFill>
          <a:ln w="9525">
            <a:solidFill>
              <a:schemeClr val="tx1"/>
            </a:solidFill>
            <a:miter lim="800000"/>
            <a:headEnd/>
            <a:tailEnd/>
          </a:ln>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pPr eaLnBrk="1" hangingPunct="1">
              <a:buClrTx/>
            </a:pPr>
            <a:r>
              <a:rPr lang="en-US" altLang="zh-CN" sz="1050" b="0" dirty="0">
                <a:solidFill>
                  <a:srgbClr val="002060"/>
                </a:solidFill>
                <a:latin typeface="Times New Roman" panose="02020603050405020304" pitchFamily="18" charset="0"/>
              </a:rPr>
              <a:t>DIANA</a:t>
            </a:r>
          </a:p>
        </p:txBody>
      </p:sp>
      <p:sp>
        <p:nvSpPr>
          <p:cNvPr id="24589" name="Rectangle 13"/>
          <p:cNvSpPr>
            <a:spLocks noChangeArrowheads="1"/>
          </p:cNvSpPr>
          <p:nvPr/>
        </p:nvSpPr>
        <p:spPr bwMode="auto">
          <a:xfrm>
            <a:off x="3143250" y="3131344"/>
            <a:ext cx="1005004" cy="285750"/>
          </a:xfrm>
          <a:prstGeom prst="rect">
            <a:avLst/>
          </a:prstGeom>
          <a:solidFill>
            <a:schemeClr val="accent1"/>
          </a:solidFill>
          <a:ln w="9525">
            <a:solidFill>
              <a:schemeClr val="tx1"/>
            </a:solidFill>
            <a:miter lim="800000"/>
            <a:headEnd/>
            <a:tailEnd/>
          </a:ln>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pPr eaLnBrk="1" hangingPunct="1">
              <a:buClrTx/>
            </a:pPr>
            <a:r>
              <a:rPr lang="en-US" altLang="zh-CN" sz="1050" b="0" dirty="0">
                <a:solidFill>
                  <a:srgbClr val="002060"/>
                </a:solidFill>
                <a:latin typeface="Times New Roman" panose="02020603050405020304" pitchFamily="18" charset="0"/>
              </a:rPr>
              <a:t>Agglomerative</a:t>
            </a:r>
          </a:p>
        </p:txBody>
      </p:sp>
      <p:sp>
        <p:nvSpPr>
          <p:cNvPr id="24590" name="Rectangle 14"/>
          <p:cNvSpPr>
            <a:spLocks noChangeArrowheads="1"/>
          </p:cNvSpPr>
          <p:nvPr/>
        </p:nvSpPr>
        <p:spPr bwMode="auto">
          <a:xfrm>
            <a:off x="3257550" y="3645694"/>
            <a:ext cx="685800" cy="285750"/>
          </a:xfrm>
          <a:prstGeom prst="rect">
            <a:avLst/>
          </a:prstGeom>
          <a:solidFill>
            <a:schemeClr val="accent1"/>
          </a:solidFill>
          <a:ln w="9525">
            <a:solidFill>
              <a:schemeClr val="tx1"/>
            </a:solidFill>
            <a:miter lim="800000"/>
            <a:headEnd/>
            <a:tailEnd/>
          </a:ln>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pPr eaLnBrk="1" hangingPunct="1">
              <a:buClrTx/>
            </a:pPr>
            <a:r>
              <a:rPr lang="en-US" altLang="zh-CN" sz="1050" b="0" dirty="0">
                <a:solidFill>
                  <a:srgbClr val="002060"/>
                </a:solidFill>
                <a:latin typeface="Times New Roman" panose="02020603050405020304" pitchFamily="18" charset="0"/>
              </a:rPr>
              <a:t>AGNES</a:t>
            </a:r>
          </a:p>
        </p:txBody>
      </p:sp>
      <p:sp>
        <p:nvSpPr>
          <p:cNvPr id="24591" name="Rectangle 15"/>
          <p:cNvSpPr>
            <a:spLocks noChangeArrowheads="1"/>
          </p:cNvSpPr>
          <p:nvPr/>
        </p:nvSpPr>
        <p:spPr bwMode="auto">
          <a:xfrm>
            <a:off x="2114549" y="3302794"/>
            <a:ext cx="790343" cy="285750"/>
          </a:xfrm>
          <a:prstGeom prst="rect">
            <a:avLst/>
          </a:prstGeom>
          <a:solidFill>
            <a:schemeClr val="accent1"/>
          </a:solidFill>
          <a:ln w="9525">
            <a:solidFill>
              <a:schemeClr val="tx1"/>
            </a:solidFill>
            <a:miter lim="800000"/>
            <a:headEnd/>
            <a:tailEnd/>
          </a:ln>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pPr eaLnBrk="1" hangingPunct="1">
              <a:buClrTx/>
            </a:pPr>
            <a:r>
              <a:rPr lang="en-US" altLang="zh-CN" sz="1050" b="0" dirty="0">
                <a:solidFill>
                  <a:srgbClr val="002060"/>
                </a:solidFill>
                <a:latin typeface="Times New Roman" panose="02020603050405020304" pitchFamily="18" charset="0"/>
              </a:rPr>
              <a:t>CLARANS</a:t>
            </a:r>
          </a:p>
        </p:txBody>
      </p:sp>
      <p:sp>
        <p:nvSpPr>
          <p:cNvPr id="24592" name="Rectangle 16"/>
          <p:cNvSpPr>
            <a:spLocks noChangeArrowheads="1"/>
          </p:cNvSpPr>
          <p:nvPr/>
        </p:nvSpPr>
        <p:spPr bwMode="auto">
          <a:xfrm>
            <a:off x="1257300" y="3302794"/>
            <a:ext cx="685800" cy="285750"/>
          </a:xfrm>
          <a:prstGeom prst="rect">
            <a:avLst/>
          </a:prstGeom>
          <a:solidFill>
            <a:schemeClr val="accent1"/>
          </a:solidFill>
          <a:ln w="9525">
            <a:solidFill>
              <a:schemeClr val="tx1"/>
            </a:solidFill>
            <a:miter lim="800000"/>
            <a:headEnd/>
            <a:tailEnd/>
          </a:ln>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pPr eaLnBrk="1" hangingPunct="1">
              <a:buClrTx/>
            </a:pPr>
            <a:r>
              <a:rPr lang="en-US" altLang="zh-CN" sz="1050" b="0" dirty="0">
                <a:solidFill>
                  <a:srgbClr val="002060"/>
                </a:solidFill>
                <a:latin typeface="Times New Roman" panose="02020603050405020304" pitchFamily="18" charset="0"/>
              </a:rPr>
              <a:t>k-Means</a:t>
            </a:r>
          </a:p>
        </p:txBody>
      </p:sp>
      <p:sp>
        <p:nvSpPr>
          <p:cNvPr id="24593" name="Rectangle 17"/>
          <p:cNvSpPr>
            <a:spLocks noChangeArrowheads="1"/>
          </p:cNvSpPr>
          <p:nvPr/>
        </p:nvSpPr>
        <p:spPr bwMode="auto">
          <a:xfrm>
            <a:off x="1714499" y="3702844"/>
            <a:ext cx="839129" cy="285750"/>
          </a:xfrm>
          <a:prstGeom prst="rect">
            <a:avLst/>
          </a:prstGeom>
          <a:solidFill>
            <a:schemeClr val="accent1"/>
          </a:solidFill>
          <a:ln w="9525">
            <a:solidFill>
              <a:schemeClr val="tx1"/>
            </a:solidFill>
            <a:miter lim="800000"/>
            <a:headEnd/>
            <a:tailEnd/>
          </a:ln>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pPr eaLnBrk="1" hangingPunct="1">
              <a:buClrTx/>
            </a:pPr>
            <a:r>
              <a:rPr lang="en-US" altLang="zh-CN" sz="1050" b="0" dirty="0">
                <a:solidFill>
                  <a:srgbClr val="002060"/>
                </a:solidFill>
                <a:latin typeface="Times New Roman" panose="02020603050405020304" pitchFamily="18" charset="0"/>
              </a:rPr>
              <a:t>k-</a:t>
            </a:r>
            <a:r>
              <a:rPr lang="en-US" altLang="zh-CN" sz="1050" b="0" dirty="0" err="1">
                <a:solidFill>
                  <a:srgbClr val="002060"/>
                </a:solidFill>
                <a:latin typeface="Times New Roman" panose="02020603050405020304" pitchFamily="18" charset="0"/>
              </a:rPr>
              <a:t>Medoids</a:t>
            </a:r>
            <a:endParaRPr lang="en-US" altLang="zh-CN" sz="1050" b="0" dirty="0">
              <a:solidFill>
                <a:srgbClr val="002060"/>
              </a:solidFill>
              <a:latin typeface="Times New Roman" panose="02020603050405020304" pitchFamily="18" charset="0"/>
            </a:endParaRPr>
          </a:p>
        </p:txBody>
      </p:sp>
      <p:sp>
        <p:nvSpPr>
          <p:cNvPr id="24594" name="Line 18"/>
          <p:cNvSpPr>
            <a:spLocks noChangeShapeType="1"/>
          </p:cNvSpPr>
          <p:nvPr/>
        </p:nvSpPr>
        <p:spPr bwMode="auto">
          <a:xfrm flipH="1">
            <a:off x="1600200" y="2388394"/>
            <a:ext cx="40005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050"/>
          </a:p>
        </p:txBody>
      </p:sp>
      <p:sp>
        <p:nvSpPr>
          <p:cNvPr id="24595" name="Line 19"/>
          <p:cNvSpPr>
            <a:spLocks noChangeShapeType="1"/>
          </p:cNvSpPr>
          <p:nvPr/>
        </p:nvSpPr>
        <p:spPr bwMode="auto">
          <a:xfrm>
            <a:off x="2000250" y="2388394"/>
            <a:ext cx="4572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050"/>
          </a:p>
        </p:txBody>
      </p:sp>
      <p:sp>
        <p:nvSpPr>
          <p:cNvPr id="24596" name="Line 20"/>
          <p:cNvSpPr>
            <a:spLocks noChangeShapeType="1"/>
          </p:cNvSpPr>
          <p:nvPr/>
        </p:nvSpPr>
        <p:spPr bwMode="auto">
          <a:xfrm>
            <a:off x="2000250" y="2388394"/>
            <a:ext cx="57150" cy="1314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050"/>
          </a:p>
        </p:txBody>
      </p:sp>
      <p:sp>
        <p:nvSpPr>
          <p:cNvPr id="24597" name="Rectangle 21"/>
          <p:cNvSpPr>
            <a:spLocks noChangeArrowheads="1"/>
          </p:cNvSpPr>
          <p:nvPr/>
        </p:nvSpPr>
        <p:spPr bwMode="auto">
          <a:xfrm>
            <a:off x="5029200" y="3131344"/>
            <a:ext cx="914400" cy="285750"/>
          </a:xfrm>
          <a:prstGeom prst="rect">
            <a:avLst/>
          </a:prstGeom>
          <a:solidFill>
            <a:schemeClr val="accent1"/>
          </a:solidFill>
          <a:ln w="9525">
            <a:solidFill>
              <a:schemeClr val="tx1"/>
            </a:solidFill>
            <a:miter lim="800000"/>
            <a:headEnd/>
            <a:tailEnd/>
          </a:ln>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pPr eaLnBrk="1" hangingPunct="1">
              <a:buClrTx/>
            </a:pPr>
            <a:r>
              <a:rPr lang="en-US" altLang="zh-CN" sz="1050" b="0" dirty="0">
                <a:solidFill>
                  <a:srgbClr val="002060"/>
                </a:solidFill>
                <a:latin typeface="Times New Roman" panose="02020603050405020304" pitchFamily="18" charset="0"/>
              </a:rPr>
              <a:t>Divisive</a:t>
            </a:r>
          </a:p>
        </p:txBody>
      </p:sp>
      <p:sp>
        <p:nvSpPr>
          <p:cNvPr id="24598" name="Line 22"/>
          <p:cNvSpPr>
            <a:spLocks noChangeShapeType="1"/>
          </p:cNvSpPr>
          <p:nvPr/>
        </p:nvSpPr>
        <p:spPr bwMode="auto">
          <a:xfrm flipH="1">
            <a:off x="3793633" y="2455069"/>
            <a:ext cx="514350" cy="7429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050"/>
          </a:p>
        </p:txBody>
      </p:sp>
      <p:sp>
        <p:nvSpPr>
          <p:cNvPr id="24599" name="Line 23"/>
          <p:cNvSpPr>
            <a:spLocks noChangeShapeType="1"/>
          </p:cNvSpPr>
          <p:nvPr/>
        </p:nvSpPr>
        <p:spPr bwMode="auto">
          <a:xfrm>
            <a:off x="5029200" y="2388394"/>
            <a:ext cx="457200" cy="7429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050"/>
          </a:p>
        </p:txBody>
      </p:sp>
      <p:sp>
        <p:nvSpPr>
          <p:cNvPr id="24600" name="Line 24"/>
          <p:cNvSpPr>
            <a:spLocks noChangeShapeType="1"/>
          </p:cNvSpPr>
          <p:nvPr/>
        </p:nvSpPr>
        <p:spPr bwMode="auto">
          <a:xfrm>
            <a:off x="3600450" y="3417094"/>
            <a:ext cx="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050"/>
          </a:p>
        </p:txBody>
      </p:sp>
      <p:sp>
        <p:nvSpPr>
          <p:cNvPr id="24601" name="Line 25"/>
          <p:cNvSpPr>
            <a:spLocks noChangeShapeType="1"/>
          </p:cNvSpPr>
          <p:nvPr/>
        </p:nvSpPr>
        <p:spPr bwMode="auto">
          <a:xfrm>
            <a:off x="5486400" y="3417094"/>
            <a:ext cx="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050"/>
          </a:p>
        </p:txBody>
      </p:sp>
      <p:sp>
        <p:nvSpPr>
          <p:cNvPr id="24602" name="Rectangle 26"/>
          <p:cNvSpPr>
            <a:spLocks noChangeArrowheads="1"/>
          </p:cNvSpPr>
          <p:nvPr/>
        </p:nvSpPr>
        <p:spPr bwMode="auto">
          <a:xfrm>
            <a:off x="4686300" y="4045744"/>
            <a:ext cx="685800" cy="285750"/>
          </a:xfrm>
          <a:prstGeom prst="rect">
            <a:avLst/>
          </a:prstGeom>
          <a:solidFill>
            <a:schemeClr val="accent1"/>
          </a:solidFill>
          <a:ln w="9525">
            <a:solidFill>
              <a:schemeClr val="tx1"/>
            </a:solidFill>
            <a:miter lim="800000"/>
            <a:headEnd/>
            <a:tailEnd/>
          </a:ln>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pPr eaLnBrk="1" hangingPunct="1">
              <a:buClrTx/>
            </a:pPr>
            <a:r>
              <a:rPr lang="en-US" altLang="zh-CN" sz="1050" b="0" dirty="0">
                <a:solidFill>
                  <a:srgbClr val="002060"/>
                </a:solidFill>
                <a:latin typeface="Times New Roman" panose="02020603050405020304" pitchFamily="18" charset="0"/>
              </a:rPr>
              <a:t>CURE</a:t>
            </a:r>
          </a:p>
        </p:txBody>
      </p:sp>
      <p:sp>
        <p:nvSpPr>
          <p:cNvPr id="24603" name="Rectangle 27"/>
          <p:cNvSpPr>
            <a:spLocks noChangeArrowheads="1"/>
          </p:cNvSpPr>
          <p:nvPr/>
        </p:nvSpPr>
        <p:spPr bwMode="auto">
          <a:xfrm>
            <a:off x="3771900" y="4045744"/>
            <a:ext cx="685800" cy="285750"/>
          </a:xfrm>
          <a:prstGeom prst="rect">
            <a:avLst/>
          </a:prstGeom>
          <a:solidFill>
            <a:schemeClr val="accent1"/>
          </a:solidFill>
          <a:ln w="9525">
            <a:solidFill>
              <a:schemeClr val="tx1"/>
            </a:solidFill>
            <a:miter lim="800000"/>
            <a:headEnd/>
            <a:tailEnd/>
          </a:ln>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pPr eaLnBrk="1" hangingPunct="1">
              <a:buClrTx/>
            </a:pPr>
            <a:r>
              <a:rPr lang="en-US" altLang="zh-CN" sz="1050" b="0" dirty="0">
                <a:solidFill>
                  <a:srgbClr val="002060"/>
                </a:solidFill>
                <a:latin typeface="Times New Roman" panose="02020603050405020304" pitchFamily="18" charset="0"/>
              </a:rPr>
              <a:t>BIRCH</a:t>
            </a:r>
          </a:p>
        </p:txBody>
      </p:sp>
      <p:sp>
        <p:nvSpPr>
          <p:cNvPr id="24604" name="Rectangle 28"/>
          <p:cNvSpPr>
            <a:spLocks noChangeArrowheads="1"/>
          </p:cNvSpPr>
          <p:nvPr/>
        </p:nvSpPr>
        <p:spPr bwMode="auto">
          <a:xfrm>
            <a:off x="4229099" y="4445794"/>
            <a:ext cx="844705" cy="285750"/>
          </a:xfrm>
          <a:prstGeom prst="rect">
            <a:avLst/>
          </a:prstGeom>
          <a:solidFill>
            <a:schemeClr val="accent1"/>
          </a:solidFill>
          <a:ln w="9525">
            <a:solidFill>
              <a:schemeClr val="tx1"/>
            </a:solidFill>
            <a:miter lim="800000"/>
            <a:headEnd/>
            <a:tailEnd/>
          </a:ln>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pPr eaLnBrk="1" hangingPunct="1">
              <a:buClrTx/>
            </a:pPr>
            <a:r>
              <a:rPr lang="en-US" altLang="zh-CN" sz="1050" b="0" dirty="0">
                <a:solidFill>
                  <a:srgbClr val="002060"/>
                </a:solidFill>
                <a:latin typeface="Times New Roman" panose="02020603050405020304" pitchFamily="18" charset="0"/>
              </a:rPr>
              <a:t>Chameleon</a:t>
            </a:r>
          </a:p>
        </p:txBody>
      </p:sp>
      <p:sp>
        <p:nvSpPr>
          <p:cNvPr id="24605" name="Line 29"/>
          <p:cNvSpPr>
            <a:spLocks noChangeShapeType="1"/>
          </p:cNvSpPr>
          <p:nvPr/>
        </p:nvSpPr>
        <p:spPr bwMode="auto">
          <a:xfrm flipH="1">
            <a:off x="4114800" y="2388394"/>
            <a:ext cx="457200" cy="16573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050"/>
          </a:p>
        </p:txBody>
      </p:sp>
      <p:sp>
        <p:nvSpPr>
          <p:cNvPr id="24606" name="Line 30"/>
          <p:cNvSpPr>
            <a:spLocks noChangeShapeType="1"/>
          </p:cNvSpPr>
          <p:nvPr/>
        </p:nvSpPr>
        <p:spPr bwMode="auto">
          <a:xfrm>
            <a:off x="4572000" y="2388394"/>
            <a:ext cx="457200" cy="16573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050"/>
          </a:p>
        </p:txBody>
      </p:sp>
      <p:sp>
        <p:nvSpPr>
          <p:cNvPr id="24607" name="Line 31"/>
          <p:cNvSpPr>
            <a:spLocks noChangeShapeType="1"/>
          </p:cNvSpPr>
          <p:nvPr/>
        </p:nvSpPr>
        <p:spPr bwMode="auto">
          <a:xfrm>
            <a:off x="4572000" y="2388394"/>
            <a:ext cx="0" cy="2057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050"/>
          </a:p>
        </p:txBody>
      </p:sp>
      <p:sp>
        <p:nvSpPr>
          <p:cNvPr id="24608" name="Rectangle 32"/>
          <p:cNvSpPr>
            <a:spLocks noChangeArrowheads="1"/>
          </p:cNvSpPr>
          <p:nvPr/>
        </p:nvSpPr>
        <p:spPr bwMode="auto">
          <a:xfrm>
            <a:off x="6030516" y="3057525"/>
            <a:ext cx="685800" cy="285750"/>
          </a:xfrm>
          <a:prstGeom prst="rect">
            <a:avLst/>
          </a:prstGeom>
          <a:solidFill>
            <a:schemeClr val="accent1"/>
          </a:solidFill>
          <a:ln w="9525">
            <a:solidFill>
              <a:schemeClr val="tx1"/>
            </a:solidFill>
            <a:miter lim="800000"/>
            <a:headEnd/>
            <a:tailEnd/>
          </a:ln>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pPr eaLnBrk="1" hangingPunct="1">
              <a:buClrTx/>
            </a:pPr>
            <a:r>
              <a:rPr lang="en-US" altLang="zh-CN" sz="1050" b="0" dirty="0">
                <a:solidFill>
                  <a:srgbClr val="002060"/>
                </a:solidFill>
                <a:latin typeface="Times New Roman" panose="02020603050405020304" pitchFamily="18" charset="0"/>
              </a:rPr>
              <a:t>DBSCAN</a:t>
            </a:r>
          </a:p>
        </p:txBody>
      </p:sp>
      <p:sp>
        <p:nvSpPr>
          <p:cNvPr id="24609" name="Rectangle 33"/>
          <p:cNvSpPr>
            <a:spLocks noChangeArrowheads="1"/>
          </p:cNvSpPr>
          <p:nvPr/>
        </p:nvSpPr>
        <p:spPr bwMode="auto">
          <a:xfrm>
            <a:off x="6893719" y="4083844"/>
            <a:ext cx="685800" cy="285750"/>
          </a:xfrm>
          <a:prstGeom prst="rect">
            <a:avLst/>
          </a:prstGeom>
          <a:solidFill>
            <a:schemeClr val="accent1"/>
          </a:solidFill>
          <a:ln w="9525">
            <a:solidFill>
              <a:schemeClr val="tx1"/>
            </a:solidFill>
            <a:miter lim="800000"/>
            <a:headEnd/>
            <a:tailEnd/>
          </a:ln>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pPr eaLnBrk="1" hangingPunct="1">
              <a:buClrTx/>
            </a:pPr>
            <a:r>
              <a:rPr lang="en-US" altLang="zh-CN" sz="1050" b="0" dirty="0">
                <a:solidFill>
                  <a:srgbClr val="002060"/>
                </a:solidFill>
                <a:latin typeface="Times New Roman" panose="02020603050405020304" pitchFamily="18" charset="0"/>
              </a:rPr>
              <a:t>OPTICS</a:t>
            </a:r>
          </a:p>
        </p:txBody>
      </p:sp>
      <p:sp>
        <p:nvSpPr>
          <p:cNvPr id="24610" name="Rectangle 34"/>
          <p:cNvSpPr>
            <a:spLocks noChangeArrowheads="1"/>
          </p:cNvSpPr>
          <p:nvPr/>
        </p:nvSpPr>
        <p:spPr bwMode="auto">
          <a:xfrm>
            <a:off x="7218760" y="3327797"/>
            <a:ext cx="815694" cy="285750"/>
          </a:xfrm>
          <a:prstGeom prst="rect">
            <a:avLst/>
          </a:prstGeom>
          <a:solidFill>
            <a:schemeClr val="accent1"/>
          </a:solidFill>
          <a:ln w="9525">
            <a:solidFill>
              <a:schemeClr val="tx1"/>
            </a:solidFill>
            <a:miter lim="800000"/>
            <a:headEnd/>
            <a:tailEnd/>
          </a:ln>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pPr eaLnBrk="1" hangingPunct="1">
              <a:buClrTx/>
            </a:pPr>
            <a:r>
              <a:rPr lang="en-US" altLang="zh-CN" sz="1050" b="0" dirty="0">
                <a:solidFill>
                  <a:srgbClr val="002060"/>
                </a:solidFill>
                <a:latin typeface="Times New Roman" panose="02020603050405020304" pitchFamily="18" charset="0"/>
              </a:rPr>
              <a:t>DENCLUE</a:t>
            </a:r>
          </a:p>
        </p:txBody>
      </p:sp>
      <p:sp>
        <p:nvSpPr>
          <p:cNvPr id="24611" name="Line 35"/>
          <p:cNvSpPr>
            <a:spLocks noChangeShapeType="1"/>
          </p:cNvSpPr>
          <p:nvPr/>
        </p:nvSpPr>
        <p:spPr bwMode="auto">
          <a:xfrm flipH="1">
            <a:off x="6516291" y="2388394"/>
            <a:ext cx="684609" cy="15335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050"/>
          </a:p>
        </p:txBody>
      </p:sp>
      <p:sp>
        <p:nvSpPr>
          <p:cNvPr id="24612" name="Line 36"/>
          <p:cNvSpPr>
            <a:spLocks noChangeShapeType="1"/>
          </p:cNvSpPr>
          <p:nvPr/>
        </p:nvSpPr>
        <p:spPr bwMode="auto">
          <a:xfrm flipH="1">
            <a:off x="6354366" y="2388395"/>
            <a:ext cx="846534" cy="66913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050"/>
          </a:p>
        </p:txBody>
      </p:sp>
      <p:sp>
        <p:nvSpPr>
          <p:cNvPr id="24613" name="Line 37"/>
          <p:cNvSpPr>
            <a:spLocks noChangeShapeType="1"/>
          </p:cNvSpPr>
          <p:nvPr/>
        </p:nvSpPr>
        <p:spPr bwMode="auto">
          <a:xfrm>
            <a:off x="7200900" y="2388394"/>
            <a:ext cx="3429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050"/>
          </a:p>
        </p:txBody>
      </p:sp>
      <p:sp>
        <p:nvSpPr>
          <p:cNvPr id="24614" name="Rectangle 38"/>
          <p:cNvSpPr>
            <a:spLocks noChangeArrowheads="1"/>
          </p:cNvSpPr>
          <p:nvPr/>
        </p:nvSpPr>
        <p:spPr bwMode="auto">
          <a:xfrm>
            <a:off x="6137672" y="3921919"/>
            <a:ext cx="685800" cy="285750"/>
          </a:xfrm>
          <a:prstGeom prst="rect">
            <a:avLst/>
          </a:prstGeom>
          <a:solidFill>
            <a:schemeClr val="accent1"/>
          </a:solidFill>
          <a:ln w="9525">
            <a:solidFill>
              <a:schemeClr val="tx1"/>
            </a:solidFill>
            <a:miter lim="800000"/>
            <a:headEnd/>
            <a:tailEnd/>
          </a:ln>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pPr eaLnBrk="1" hangingPunct="1">
              <a:buClrTx/>
            </a:pPr>
            <a:r>
              <a:rPr lang="en-US" altLang="zh-CN" sz="1050" b="0" dirty="0">
                <a:solidFill>
                  <a:srgbClr val="002060"/>
                </a:solidFill>
                <a:latin typeface="Times New Roman" panose="02020603050405020304" pitchFamily="18" charset="0"/>
              </a:rPr>
              <a:t>NBC</a:t>
            </a:r>
          </a:p>
        </p:txBody>
      </p:sp>
      <p:sp>
        <p:nvSpPr>
          <p:cNvPr id="24615" name="Line 39"/>
          <p:cNvSpPr>
            <a:spLocks noChangeShapeType="1"/>
          </p:cNvSpPr>
          <p:nvPr/>
        </p:nvSpPr>
        <p:spPr bwMode="auto">
          <a:xfrm flipH="1">
            <a:off x="7163992" y="2409826"/>
            <a:ext cx="7144" cy="167401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050"/>
          </a:p>
        </p:txBody>
      </p:sp>
    </p:spTree>
    <p:extLst>
      <p:ext uri="{BB962C8B-B14F-4D97-AF65-F5344CB8AC3E}">
        <p14:creationId xmlns:p14="http://schemas.microsoft.com/office/powerpoint/2010/main" val="38515363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05274"/>
            <a:ext cx="8520600" cy="569736"/>
          </a:xfrm>
        </p:spPr>
        <p:txBody>
          <a:bodyPr>
            <a:normAutofit fontScale="90000"/>
          </a:bodyPr>
          <a:lstStyle/>
          <a:p>
            <a:r>
              <a:rPr lang="en-US" dirty="0"/>
              <a:t>Hierarchical clustering</a:t>
            </a:r>
          </a:p>
        </p:txBody>
      </p:sp>
      <p:sp>
        <p:nvSpPr>
          <p:cNvPr id="3" name="Content Placeholder 2"/>
          <p:cNvSpPr>
            <a:spLocks noGrp="1"/>
          </p:cNvSpPr>
          <p:nvPr>
            <p:ph idx="1"/>
          </p:nvPr>
        </p:nvSpPr>
        <p:spPr>
          <a:xfrm>
            <a:off x="568712" y="914400"/>
            <a:ext cx="7499195" cy="3654625"/>
          </a:xfrm>
        </p:spPr>
        <p:txBody>
          <a:bodyPr>
            <a:normAutofit/>
          </a:bodyPr>
          <a:lstStyle/>
          <a:p>
            <a:pPr algn="just"/>
            <a:r>
              <a:rPr lang="vi-VN" sz="1600" dirty="0" smtClean="0">
                <a:solidFill>
                  <a:srgbClr val="002060"/>
                </a:solidFill>
              </a:rPr>
              <a:t>Hierarchical </a:t>
            </a:r>
            <a:r>
              <a:rPr lang="vi-VN" sz="1600" dirty="0">
                <a:solidFill>
                  <a:srgbClr val="002060"/>
                </a:solidFill>
              </a:rPr>
              <a:t>clustering có thể được xây dựng bằng cách phân tách dữ liệu thành các cụm nhỏ hơn và kết hợp các cụm này để tạo ra các cụm lớn hơn. </a:t>
            </a:r>
            <a:endParaRPr lang="en-US" sz="1600" dirty="0" smtClean="0">
              <a:solidFill>
                <a:srgbClr val="002060"/>
              </a:solidFill>
            </a:endParaRPr>
          </a:p>
          <a:p>
            <a:pPr algn="just"/>
            <a:r>
              <a:rPr lang="vi-VN" sz="1600" dirty="0" smtClean="0">
                <a:solidFill>
                  <a:srgbClr val="002060"/>
                </a:solidFill>
              </a:rPr>
              <a:t>Hierarchical </a:t>
            </a:r>
            <a:r>
              <a:rPr lang="vi-VN" sz="1600" dirty="0">
                <a:solidFill>
                  <a:srgbClr val="002060"/>
                </a:solidFill>
              </a:rPr>
              <a:t>clustering có hai phương pháp chính là phân cụm trên (agglomerative) và phân cụm dưới (divisive). </a:t>
            </a:r>
            <a:endParaRPr lang="en-US" sz="1600" dirty="0" smtClean="0">
              <a:solidFill>
                <a:srgbClr val="002060"/>
              </a:solidFill>
            </a:endParaRPr>
          </a:p>
          <a:p>
            <a:pPr lvl="1" algn="just"/>
            <a:r>
              <a:rPr lang="vi-VN" sz="1600" dirty="0" smtClean="0">
                <a:solidFill>
                  <a:srgbClr val="002060"/>
                </a:solidFill>
              </a:rPr>
              <a:t>Phương </a:t>
            </a:r>
            <a:r>
              <a:rPr lang="vi-VN" sz="1600" dirty="0">
                <a:solidFill>
                  <a:srgbClr val="002060"/>
                </a:solidFill>
              </a:rPr>
              <a:t>pháp phân cụm trên bắt đầu bằng cách xem mỗi điểm dữ liệu là một cụm riêng lẻ và sau đó liên tục gộp các cụm có độ tương đồng cao để tạo ra các cụm lớn hơn. </a:t>
            </a:r>
            <a:endParaRPr lang="en-US" sz="1600" dirty="0" smtClean="0">
              <a:solidFill>
                <a:srgbClr val="002060"/>
              </a:solidFill>
            </a:endParaRPr>
          </a:p>
          <a:p>
            <a:pPr lvl="1" algn="just"/>
            <a:r>
              <a:rPr lang="vi-VN" sz="1600" dirty="0" smtClean="0">
                <a:solidFill>
                  <a:srgbClr val="002060"/>
                </a:solidFill>
              </a:rPr>
              <a:t>Phương </a:t>
            </a:r>
            <a:r>
              <a:rPr lang="vi-VN" sz="1600" dirty="0">
                <a:solidFill>
                  <a:srgbClr val="002060"/>
                </a:solidFill>
              </a:rPr>
              <a:t>pháp phân cụm dưới bắt đầu với toàn bộ dữ liệu được coi là một cụm duy nhất, sau đó liên tục chia nhỏ các cụm này thành các cụm nhỏ hơn. </a:t>
            </a:r>
            <a:endParaRPr lang="en-US" sz="1600" dirty="0" smtClean="0">
              <a:solidFill>
                <a:srgbClr val="002060"/>
              </a:solidFill>
            </a:endParaRPr>
          </a:p>
          <a:p>
            <a:pPr algn="just"/>
            <a:endParaRPr lang="en-US" sz="1600" dirty="0">
              <a:solidFill>
                <a:srgbClr val="002060"/>
              </a:solidFill>
            </a:endParaRPr>
          </a:p>
        </p:txBody>
      </p:sp>
    </p:spTree>
    <p:extLst>
      <p:ext uri="{BB962C8B-B14F-4D97-AF65-F5344CB8AC3E}">
        <p14:creationId xmlns:p14="http://schemas.microsoft.com/office/powerpoint/2010/main" val="17711944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endrogram of Agglomerative Clustering Approach"/>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152" y="1691514"/>
            <a:ext cx="4191668" cy="306952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endrogram of Divisive Clustering Approa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2243" y="1675666"/>
            <a:ext cx="4180297" cy="308021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311700" y="205274"/>
            <a:ext cx="8520600" cy="569736"/>
          </a:xfrm>
        </p:spPr>
        <p:txBody>
          <a:bodyPr>
            <a:normAutofit fontScale="90000"/>
          </a:bodyPr>
          <a:lstStyle/>
          <a:p>
            <a:r>
              <a:rPr lang="en-US" dirty="0"/>
              <a:t>Hierarchical clustering</a:t>
            </a:r>
          </a:p>
        </p:txBody>
      </p:sp>
    </p:spTree>
    <p:extLst>
      <p:ext uri="{BB962C8B-B14F-4D97-AF65-F5344CB8AC3E}">
        <p14:creationId xmlns:p14="http://schemas.microsoft.com/office/powerpoint/2010/main" val="418393422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1700" y="1031488"/>
            <a:ext cx="8520600" cy="3537537"/>
          </a:xfrm>
        </p:spPr>
        <p:txBody>
          <a:bodyPr>
            <a:normAutofit lnSpcReduction="10000"/>
          </a:bodyPr>
          <a:lstStyle/>
          <a:p>
            <a:r>
              <a:rPr lang="vi-VN" dirty="0">
                <a:solidFill>
                  <a:srgbClr val="002060"/>
                </a:solidFill>
              </a:rPr>
              <a:t>Các phương pháp hierarchical clustering sử dụng các độ đo tương đồng (similarity measures) để đánh giá mức độ giống nhau giữa các điểm dữ liệu hoặc các cụm. </a:t>
            </a:r>
            <a:endParaRPr lang="en-US" dirty="0" smtClean="0">
              <a:solidFill>
                <a:srgbClr val="002060"/>
              </a:solidFill>
            </a:endParaRPr>
          </a:p>
          <a:p>
            <a:r>
              <a:rPr lang="vi-VN" dirty="0" smtClean="0">
                <a:solidFill>
                  <a:srgbClr val="002060"/>
                </a:solidFill>
              </a:rPr>
              <a:t>Các </a:t>
            </a:r>
            <a:r>
              <a:rPr lang="vi-VN" dirty="0">
                <a:solidFill>
                  <a:srgbClr val="002060"/>
                </a:solidFill>
              </a:rPr>
              <a:t>độ đo tương đồng phổ biến bao gồm khoảng cách Euclidean, khoảng cách Manhattan và khoảng cách cosine. </a:t>
            </a:r>
            <a:endParaRPr lang="en-US" dirty="0" smtClean="0">
              <a:solidFill>
                <a:srgbClr val="002060"/>
              </a:solidFill>
            </a:endParaRPr>
          </a:p>
          <a:p>
            <a:endParaRPr lang="en-US" dirty="0" smtClean="0">
              <a:solidFill>
                <a:srgbClr val="002060"/>
              </a:solidFill>
            </a:endParaRPr>
          </a:p>
          <a:p>
            <a:r>
              <a:rPr lang="vi-VN" dirty="0" smtClean="0">
                <a:solidFill>
                  <a:srgbClr val="002060"/>
                </a:solidFill>
              </a:rPr>
              <a:t>Hierarchical </a:t>
            </a:r>
            <a:r>
              <a:rPr lang="vi-VN" dirty="0">
                <a:solidFill>
                  <a:srgbClr val="002060"/>
                </a:solidFill>
              </a:rPr>
              <a:t>clustering có thể được biểu diễn dưới dạng cây phân cấp (dendrogram), trong đó mỗi nút trong cây đại diện cho một cụm và các cụm con của nó được biểu thị bởi các nhánh. </a:t>
            </a:r>
            <a:r>
              <a:rPr lang="vi-VN" dirty="0" smtClean="0">
                <a:solidFill>
                  <a:srgbClr val="002060"/>
                </a:solidFill>
              </a:rPr>
              <a:t>Các </a:t>
            </a:r>
            <a:r>
              <a:rPr lang="vi-VN" dirty="0">
                <a:solidFill>
                  <a:srgbClr val="002060"/>
                </a:solidFill>
              </a:rPr>
              <a:t>cụm lớn hơn ở độ cao thấp hơn trong cây, trong khi các cụm nhỏ hơn nằm ở độ cao cao hơn. Cây phân cấp có thể được sử dụng để chọn số lượng cụm phù hợp cho dữ liệu.</a:t>
            </a:r>
            <a:endParaRPr lang="en-US" dirty="0">
              <a:solidFill>
                <a:srgbClr val="002060"/>
              </a:solidFill>
            </a:endParaRPr>
          </a:p>
          <a:p>
            <a:endParaRPr lang="en-US" dirty="0"/>
          </a:p>
        </p:txBody>
      </p:sp>
      <p:sp>
        <p:nvSpPr>
          <p:cNvPr id="4" name="Title 1"/>
          <p:cNvSpPr txBox="1">
            <a:spLocks/>
          </p:cNvSpPr>
          <p:nvPr/>
        </p:nvSpPr>
        <p:spPr>
          <a:xfrm>
            <a:off x="311700" y="205274"/>
            <a:ext cx="8520600" cy="569736"/>
          </a:xfrm>
          <a:prstGeom prst="rect">
            <a:avLst/>
          </a:prstGeom>
          <a:noFill/>
          <a:ln>
            <a:noFill/>
          </a:ln>
        </p:spPr>
        <p:txBody>
          <a:bodyPr spcFirstLastPara="1" wrap="square" lIns="91425" tIns="91425" rIns="91425" bIns="91425" anchor="t" anchorCtr="0">
            <a:normAutofit fontScale="8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r>
              <a:rPr lang="en-US" smtClean="0"/>
              <a:t>Hierarchical clustering</a:t>
            </a:r>
            <a:endParaRPr lang="en-US" dirty="0"/>
          </a:p>
        </p:txBody>
      </p:sp>
    </p:spTree>
    <p:extLst>
      <p:ext uri="{BB962C8B-B14F-4D97-AF65-F5344CB8AC3E}">
        <p14:creationId xmlns:p14="http://schemas.microsoft.com/office/powerpoint/2010/main" val="105604084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851" y="171820"/>
            <a:ext cx="8520600" cy="707400"/>
          </a:xfrm>
        </p:spPr>
        <p:txBody>
          <a:bodyPr>
            <a:normAutofit fontScale="90000"/>
          </a:bodyPr>
          <a:lstStyle/>
          <a:p>
            <a:r>
              <a:rPr lang="en-US" dirty="0" err="1"/>
              <a:t>Phương</a:t>
            </a:r>
            <a:r>
              <a:rPr lang="en-US" dirty="0"/>
              <a:t> </a:t>
            </a:r>
            <a:r>
              <a:rPr lang="en-US" dirty="0" err="1"/>
              <a:t>pháp</a:t>
            </a:r>
            <a:r>
              <a:rPr lang="en-US" dirty="0"/>
              <a:t> </a:t>
            </a:r>
            <a:r>
              <a:rPr lang="en-US" dirty="0" err="1"/>
              <a:t>đo</a:t>
            </a:r>
            <a:r>
              <a:rPr lang="en-US" dirty="0"/>
              <a:t> </a:t>
            </a:r>
            <a:r>
              <a:rPr lang="en-US" dirty="0" err="1"/>
              <a:t>tính</a:t>
            </a:r>
            <a:r>
              <a:rPr lang="en-US" dirty="0"/>
              <a:t> </a:t>
            </a:r>
            <a:r>
              <a:rPr lang="en-US" dirty="0" err="1"/>
              <a:t>tương</a:t>
            </a:r>
            <a:r>
              <a:rPr lang="en-US" dirty="0"/>
              <a:t> </a:t>
            </a:r>
            <a:r>
              <a:rPr lang="en-US" dirty="0" err="1"/>
              <a:t>tự</a:t>
            </a:r>
            <a:endParaRPr lang="en-US" dirty="0"/>
          </a:p>
        </p:txBody>
      </p:sp>
      <p:sp>
        <p:nvSpPr>
          <p:cNvPr id="4" name="Rectangle 3"/>
          <p:cNvSpPr txBox="1">
            <a:spLocks noChangeArrowheads="1"/>
          </p:cNvSpPr>
          <p:nvPr/>
        </p:nvSpPr>
        <p:spPr>
          <a:xfrm>
            <a:off x="744594" y="1207294"/>
            <a:ext cx="2857500" cy="471488"/>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100" dirty="0">
                <a:solidFill>
                  <a:srgbClr val="002060"/>
                </a:solidFill>
                <a:ea typeface="宋体" panose="02010600030101010101" pitchFamily="2" charset="-122"/>
              </a:rPr>
              <a:t>Pearson Correlation</a:t>
            </a:r>
          </a:p>
        </p:txBody>
      </p:sp>
      <p:graphicFrame>
        <p:nvGraphicFramePr>
          <p:cNvPr id="5" name="Object 4"/>
          <p:cNvGraphicFramePr>
            <a:graphicFrameLocks noChangeAspect="1"/>
          </p:cNvGraphicFramePr>
          <p:nvPr/>
        </p:nvGraphicFramePr>
        <p:xfrm>
          <a:off x="4306491" y="921545"/>
          <a:ext cx="798909" cy="994172"/>
        </p:xfrm>
        <a:graphic>
          <a:graphicData uri="http://schemas.openxmlformats.org/presentationml/2006/ole">
            <mc:AlternateContent xmlns:mc="http://schemas.openxmlformats.org/markup-compatibility/2006">
              <mc:Choice xmlns:v="urn:schemas-microsoft-com:vml" Requires="v">
                <p:oleObj spid="_x0000_s9272" name="公式" r:id="rId3" imgW="571252" imgH="710891" progId="Equation.3">
                  <p:embed/>
                </p:oleObj>
              </mc:Choice>
              <mc:Fallback>
                <p:oleObj name="公式" r:id="rId3" imgW="571252" imgH="710891" progId="Equation.3">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6491" y="921545"/>
                        <a:ext cx="798909" cy="9941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6"/>
          <p:cNvSpPr txBox="1">
            <a:spLocks noChangeArrowheads="1"/>
          </p:cNvSpPr>
          <p:nvPr/>
        </p:nvSpPr>
        <p:spPr bwMode="auto">
          <a:xfrm>
            <a:off x="5212557" y="1246585"/>
            <a:ext cx="5180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pPr algn="l" eaLnBrk="1" hangingPunct="1">
              <a:buClrTx/>
            </a:pPr>
            <a:r>
              <a:rPr lang="en-US" altLang="zh-CN" sz="1800" b="0" dirty="0">
                <a:solidFill>
                  <a:srgbClr val="002060"/>
                </a:solidFill>
                <a:latin typeface="Times New Roman" panose="02020603050405020304" pitchFamily="18" charset="0"/>
              </a:rPr>
              <a:t>and</a:t>
            </a:r>
          </a:p>
        </p:txBody>
      </p:sp>
      <p:graphicFrame>
        <p:nvGraphicFramePr>
          <p:cNvPr id="7" name="Object 7"/>
          <p:cNvGraphicFramePr>
            <a:graphicFrameLocks noChangeAspect="1"/>
          </p:cNvGraphicFramePr>
          <p:nvPr/>
        </p:nvGraphicFramePr>
        <p:xfrm>
          <a:off x="1996679" y="2193131"/>
          <a:ext cx="3865959" cy="819150"/>
        </p:xfrm>
        <a:graphic>
          <a:graphicData uri="http://schemas.openxmlformats.org/presentationml/2006/ole">
            <mc:AlternateContent xmlns:mc="http://schemas.openxmlformats.org/markup-compatibility/2006">
              <mc:Choice xmlns:v="urn:schemas-microsoft-com:vml" Requires="v">
                <p:oleObj spid="_x0000_s9273" name="公式" r:id="rId5" imgW="2997200" imgH="635000" progId="Equation.3">
                  <p:embed/>
                </p:oleObj>
              </mc:Choice>
              <mc:Fallback>
                <p:oleObj name="公式" r:id="rId5" imgW="2997200" imgH="635000" progId="Equation.3">
                  <p:embed/>
                  <p:pic>
                    <p:nvPicPr>
                      <p:cNvPr id="7"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96679" y="2193131"/>
                        <a:ext cx="3865959" cy="819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8"/>
          <p:cNvGraphicFramePr>
            <a:graphicFrameLocks noChangeAspect="1"/>
          </p:cNvGraphicFramePr>
          <p:nvPr/>
        </p:nvGraphicFramePr>
        <p:xfrm>
          <a:off x="5869781" y="897733"/>
          <a:ext cx="852488" cy="1041797"/>
        </p:xfrm>
        <a:graphic>
          <a:graphicData uri="http://schemas.openxmlformats.org/presentationml/2006/ole">
            <mc:AlternateContent xmlns:mc="http://schemas.openxmlformats.org/markup-compatibility/2006">
              <mc:Choice xmlns:v="urn:schemas-microsoft-com:vml" Requires="v">
                <p:oleObj spid="_x0000_s9274" name="公式" r:id="rId7" imgW="583947" imgH="710891" progId="Equation.3">
                  <p:embed/>
                </p:oleObj>
              </mc:Choice>
              <mc:Fallback>
                <p:oleObj name="公式" r:id="rId7" imgW="583947" imgH="710891" progId="Equation.3">
                  <p:embed/>
                  <p:pic>
                    <p:nvPicPr>
                      <p:cNvPr id="8"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69781" y="897733"/>
                        <a:ext cx="852488" cy="10417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 name="Group 9"/>
          <p:cNvGrpSpPr>
            <a:grpSpLocks/>
          </p:cNvGrpSpPr>
          <p:nvPr/>
        </p:nvGrpSpPr>
        <p:grpSpPr bwMode="auto">
          <a:xfrm>
            <a:off x="1707356" y="3381376"/>
            <a:ext cx="1500188" cy="1178719"/>
            <a:chOff x="456" y="3180"/>
            <a:chExt cx="1260" cy="990"/>
          </a:xfrm>
        </p:grpSpPr>
        <p:sp>
          <p:nvSpPr>
            <p:cNvPr id="10" name="Line 10"/>
            <p:cNvSpPr>
              <a:spLocks noChangeShapeType="1"/>
            </p:cNvSpPr>
            <p:nvPr/>
          </p:nvSpPr>
          <p:spPr bwMode="auto">
            <a:xfrm>
              <a:off x="462" y="4170"/>
              <a:ext cx="125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050"/>
            </a:p>
          </p:txBody>
        </p:sp>
        <p:sp>
          <p:nvSpPr>
            <p:cNvPr id="11" name="Line 11"/>
            <p:cNvSpPr>
              <a:spLocks noChangeShapeType="1"/>
            </p:cNvSpPr>
            <p:nvPr/>
          </p:nvSpPr>
          <p:spPr bwMode="auto">
            <a:xfrm flipV="1">
              <a:off x="456" y="3180"/>
              <a:ext cx="0" cy="9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050"/>
            </a:p>
          </p:txBody>
        </p:sp>
        <p:grpSp>
          <p:nvGrpSpPr>
            <p:cNvPr id="12" name="Group 12"/>
            <p:cNvGrpSpPr>
              <a:grpSpLocks/>
            </p:cNvGrpSpPr>
            <p:nvPr/>
          </p:nvGrpSpPr>
          <p:grpSpPr bwMode="auto">
            <a:xfrm>
              <a:off x="546" y="3240"/>
              <a:ext cx="958" cy="462"/>
              <a:chOff x="546" y="3240"/>
              <a:chExt cx="958" cy="462"/>
            </a:xfrm>
          </p:grpSpPr>
          <p:sp>
            <p:nvSpPr>
              <p:cNvPr id="23" name="Freeform 13"/>
              <p:cNvSpPr>
                <a:spLocks/>
              </p:cNvSpPr>
              <p:nvPr/>
            </p:nvSpPr>
            <p:spPr bwMode="auto">
              <a:xfrm>
                <a:off x="570" y="3249"/>
                <a:ext cx="906" cy="429"/>
              </a:xfrm>
              <a:custGeom>
                <a:avLst/>
                <a:gdLst>
                  <a:gd name="T0" fmla="*/ 0 w 906"/>
                  <a:gd name="T1" fmla="*/ 267 h 429"/>
                  <a:gd name="T2" fmla="*/ 186 w 906"/>
                  <a:gd name="T3" fmla="*/ 3 h 429"/>
                  <a:gd name="T4" fmla="*/ 420 w 906"/>
                  <a:gd name="T5" fmla="*/ 285 h 429"/>
                  <a:gd name="T6" fmla="*/ 666 w 906"/>
                  <a:gd name="T7" fmla="*/ 429 h 429"/>
                  <a:gd name="T8" fmla="*/ 792 w 906"/>
                  <a:gd name="T9" fmla="*/ 285 h 429"/>
                  <a:gd name="T10" fmla="*/ 906 w 906"/>
                  <a:gd name="T11" fmla="*/ 363 h 429"/>
                  <a:gd name="T12" fmla="*/ 0 60000 65536"/>
                  <a:gd name="T13" fmla="*/ 0 60000 65536"/>
                  <a:gd name="T14" fmla="*/ 0 60000 65536"/>
                  <a:gd name="T15" fmla="*/ 0 60000 65536"/>
                  <a:gd name="T16" fmla="*/ 0 60000 65536"/>
                  <a:gd name="T17" fmla="*/ 0 60000 65536"/>
                  <a:gd name="T18" fmla="*/ 0 w 906"/>
                  <a:gd name="T19" fmla="*/ 0 h 429"/>
                  <a:gd name="T20" fmla="*/ 906 w 906"/>
                  <a:gd name="T21" fmla="*/ 429 h 429"/>
                </a:gdLst>
                <a:ahLst/>
                <a:cxnLst>
                  <a:cxn ang="T12">
                    <a:pos x="T0" y="T1"/>
                  </a:cxn>
                  <a:cxn ang="T13">
                    <a:pos x="T2" y="T3"/>
                  </a:cxn>
                  <a:cxn ang="T14">
                    <a:pos x="T4" y="T5"/>
                  </a:cxn>
                  <a:cxn ang="T15">
                    <a:pos x="T6" y="T7"/>
                  </a:cxn>
                  <a:cxn ang="T16">
                    <a:pos x="T8" y="T9"/>
                  </a:cxn>
                  <a:cxn ang="T17">
                    <a:pos x="T10" y="T11"/>
                  </a:cxn>
                </a:cxnLst>
                <a:rect l="T18" t="T19" r="T20" b="T21"/>
                <a:pathLst>
                  <a:path w="906" h="429">
                    <a:moveTo>
                      <a:pt x="0" y="267"/>
                    </a:moveTo>
                    <a:cubicBezTo>
                      <a:pt x="58" y="133"/>
                      <a:pt x="116" y="0"/>
                      <a:pt x="186" y="3"/>
                    </a:cubicBezTo>
                    <a:cubicBezTo>
                      <a:pt x="256" y="6"/>
                      <a:pt x="340" y="214"/>
                      <a:pt x="420" y="285"/>
                    </a:cubicBezTo>
                    <a:cubicBezTo>
                      <a:pt x="500" y="356"/>
                      <a:pt x="604" y="429"/>
                      <a:pt x="666" y="429"/>
                    </a:cubicBezTo>
                    <a:cubicBezTo>
                      <a:pt x="728" y="429"/>
                      <a:pt x="752" y="296"/>
                      <a:pt x="792" y="285"/>
                    </a:cubicBezTo>
                    <a:cubicBezTo>
                      <a:pt x="832" y="274"/>
                      <a:pt x="869" y="318"/>
                      <a:pt x="906" y="36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050"/>
              </a:p>
            </p:txBody>
          </p:sp>
          <p:sp>
            <p:nvSpPr>
              <p:cNvPr id="24" name="Oval 14"/>
              <p:cNvSpPr>
                <a:spLocks noChangeArrowheads="1"/>
              </p:cNvSpPr>
              <p:nvPr/>
            </p:nvSpPr>
            <p:spPr bwMode="auto">
              <a:xfrm>
                <a:off x="546" y="3468"/>
                <a:ext cx="46" cy="48"/>
              </a:xfrm>
              <a:prstGeom prst="ellipse">
                <a:avLst/>
              </a:prstGeom>
              <a:solidFill>
                <a:schemeClr val="tx1"/>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25" name="Oval 15"/>
              <p:cNvSpPr>
                <a:spLocks noChangeArrowheads="1"/>
              </p:cNvSpPr>
              <p:nvPr/>
            </p:nvSpPr>
            <p:spPr bwMode="auto">
              <a:xfrm>
                <a:off x="1458" y="3594"/>
                <a:ext cx="46" cy="48"/>
              </a:xfrm>
              <a:prstGeom prst="ellipse">
                <a:avLst/>
              </a:prstGeom>
              <a:solidFill>
                <a:schemeClr val="tx1"/>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26" name="Oval 16"/>
              <p:cNvSpPr>
                <a:spLocks noChangeArrowheads="1"/>
              </p:cNvSpPr>
              <p:nvPr/>
            </p:nvSpPr>
            <p:spPr bwMode="auto">
              <a:xfrm>
                <a:off x="930" y="3474"/>
                <a:ext cx="46" cy="48"/>
              </a:xfrm>
              <a:prstGeom prst="ellipse">
                <a:avLst/>
              </a:prstGeom>
              <a:solidFill>
                <a:schemeClr val="tx1"/>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27" name="Oval 17"/>
              <p:cNvSpPr>
                <a:spLocks noChangeArrowheads="1"/>
              </p:cNvSpPr>
              <p:nvPr/>
            </p:nvSpPr>
            <p:spPr bwMode="auto">
              <a:xfrm>
                <a:off x="720" y="3240"/>
                <a:ext cx="46" cy="48"/>
              </a:xfrm>
              <a:prstGeom prst="ellipse">
                <a:avLst/>
              </a:prstGeom>
              <a:solidFill>
                <a:schemeClr val="tx1"/>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28" name="Oval 18"/>
              <p:cNvSpPr>
                <a:spLocks noChangeArrowheads="1"/>
              </p:cNvSpPr>
              <p:nvPr/>
            </p:nvSpPr>
            <p:spPr bwMode="auto">
              <a:xfrm>
                <a:off x="1206" y="3654"/>
                <a:ext cx="46" cy="48"/>
              </a:xfrm>
              <a:prstGeom prst="ellipse">
                <a:avLst/>
              </a:prstGeom>
              <a:solidFill>
                <a:schemeClr val="tx1"/>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29" name="Oval 19"/>
              <p:cNvSpPr>
                <a:spLocks noChangeArrowheads="1"/>
              </p:cNvSpPr>
              <p:nvPr/>
            </p:nvSpPr>
            <p:spPr bwMode="auto">
              <a:xfrm>
                <a:off x="1356" y="3510"/>
                <a:ext cx="46" cy="48"/>
              </a:xfrm>
              <a:prstGeom prst="ellipse">
                <a:avLst/>
              </a:prstGeom>
              <a:solidFill>
                <a:schemeClr val="tx1"/>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grpSp>
        <p:grpSp>
          <p:nvGrpSpPr>
            <p:cNvPr id="13" name="Group 20"/>
            <p:cNvGrpSpPr>
              <a:grpSpLocks/>
            </p:cNvGrpSpPr>
            <p:nvPr/>
          </p:nvGrpSpPr>
          <p:grpSpPr bwMode="auto">
            <a:xfrm>
              <a:off x="546" y="3498"/>
              <a:ext cx="958" cy="462"/>
              <a:chOff x="546" y="3240"/>
              <a:chExt cx="958" cy="462"/>
            </a:xfrm>
          </p:grpSpPr>
          <p:sp>
            <p:nvSpPr>
              <p:cNvPr id="16" name="Freeform 21"/>
              <p:cNvSpPr>
                <a:spLocks/>
              </p:cNvSpPr>
              <p:nvPr/>
            </p:nvSpPr>
            <p:spPr bwMode="auto">
              <a:xfrm>
                <a:off x="570" y="3249"/>
                <a:ext cx="906" cy="429"/>
              </a:xfrm>
              <a:custGeom>
                <a:avLst/>
                <a:gdLst>
                  <a:gd name="T0" fmla="*/ 0 w 906"/>
                  <a:gd name="T1" fmla="*/ 267 h 429"/>
                  <a:gd name="T2" fmla="*/ 186 w 906"/>
                  <a:gd name="T3" fmla="*/ 3 h 429"/>
                  <a:gd name="T4" fmla="*/ 420 w 906"/>
                  <a:gd name="T5" fmla="*/ 285 h 429"/>
                  <a:gd name="T6" fmla="*/ 666 w 906"/>
                  <a:gd name="T7" fmla="*/ 429 h 429"/>
                  <a:gd name="T8" fmla="*/ 792 w 906"/>
                  <a:gd name="T9" fmla="*/ 285 h 429"/>
                  <a:gd name="T10" fmla="*/ 906 w 906"/>
                  <a:gd name="T11" fmla="*/ 363 h 429"/>
                  <a:gd name="T12" fmla="*/ 0 60000 65536"/>
                  <a:gd name="T13" fmla="*/ 0 60000 65536"/>
                  <a:gd name="T14" fmla="*/ 0 60000 65536"/>
                  <a:gd name="T15" fmla="*/ 0 60000 65536"/>
                  <a:gd name="T16" fmla="*/ 0 60000 65536"/>
                  <a:gd name="T17" fmla="*/ 0 60000 65536"/>
                  <a:gd name="T18" fmla="*/ 0 w 906"/>
                  <a:gd name="T19" fmla="*/ 0 h 429"/>
                  <a:gd name="T20" fmla="*/ 906 w 906"/>
                  <a:gd name="T21" fmla="*/ 429 h 429"/>
                </a:gdLst>
                <a:ahLst/>
                <a:cxnLst>
                  <a:cxn ang="T12">
                    <a:pos x="T0" y="T1"/>
                  </a:cxn>
                  <a:cxn ang="T13">
                    <a:pos x="T2" y="T3"/>
                  </a:cxn>
                  <a:cxn ang="T14">
                    <a:pos x="T4" y="T5"/>
                  </a:cxn>
                  <a:cxn ang="T15">
                    <a:pos x="T6" y="T7"/>
                  </a:cxn>
                  <a:cxn ang="T16">
                    <a:pos x="T8" y="T9"/>
                  </a:cxn>
                  <a:cxn ang="T17">
                    <a:pos x="T10" y="T11"/>
                  </a:cxn>
                </a:cxnLst>
                <a:rect l="T18" t="T19" r="T20" b="T21"/>
                <a:pathLst>
                  <a:path w="906" h="429">
                    <a:moveTo>
                      <a:pt x="0" y="267"/>
                    </a:moveTo>
                    <a:cubicBezTo>
                      <a:pt x="58" y="133"/>
                      <a:pt x="116" y="0"/>
                      <a:pt x="186" y="3"/>
                    </a:cubicBezTo>
                    <a:cubicBezTo>
                      <a:pt x="256" y="6"/>
                      <a:pt x="340" y="214"/>
                      <a:pt x="420" y="285"/>
                    </a:cubicBezTo>
                    <a:cubicBezTo>
                      <a:pt x="500" y="356"/>
                      <a:pt x="604" y="429"/>
                      <a:pt x="666" y="429"/>
                    </a:cubicBezTo>
                    <a:cubicBezTo>
                      <a:pt x="728" y="429"/>
                      <a:pt x="752" y="296"/>
                      <a:pt x="792" y="285"/>
                    </a:cubicBezTo>
                    <a:cubicBezTo>
                      <a:pt x="832" y="274"/>
                      <a:pt x="869" y="318"/>
                      <a:pt x="906" y="363"/>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050"/>
              </a:p>
            </p:txBody>
          </p:sp>
          <p:sp>
            <p:nvSpPr>
              <p:cNvPr id="17" name="Oval 22"/>
              <p:cNvSpPr>
                <a:spLocks noChangeArrowheads="1"/>
              </p:cNvSpPr>
              <p:nvPr/>
            </p:nvSpPr>
            <p:spPr bwMode="auto">
              <a:xfrm>
                <a:off x="546" y="3468"/>
                <a:ext cx="46" cy="48"/>
              </a:xfrm>
              <a:prstGeom prst="ellipse">
                <a:avLst/>
              </a:prstGeom>
              <a:solidFill>
                <a:srgbClr val="00FF00"/>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8" name="Oval 23"/>
              <p:cNvSpPr>
                <a:spLocks noChangeArrowheads="1"/>
              </p:cNvSpPr>
              <p:nvPr/>
            </p:nvSpPr>
            <p:spPr bwMode="auto">
              <a:xfrm>
                <a:off x="1458" y="3594"/>
                <a:ext cx="46" cy="48"/>
              </a:xfrm>
              <a:prstGeom prst="ellipse">
                <a:avLst/>
              </a:prstGeom>
              <a:solidFill>
                <a:srgbClr val="00FF00"/>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9" name="Oval 24"/>
              <p:cNvSpPr>
                <a:spLocks noChangeArrowheads="1"/>
              </p:cNvSpPr>
              <p:nvPr/>
            </p:nvSpPr>
            <p:spPr bwMode="auto">
              <a:xfrm>
                <a:off x="930" y="3474"/>
                <a:ext cx="46" cy="48"/>
              </a:xfrm>
              <a:prstGeom prst="ellipse">
                <a:avLst/>
              </a:prstGeom>
              <a:solidFill>
                <a:srgbClr val="00FF00"/>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20" name="Oval 25"/>
              <p:cNvSpPr>
                <a:spLocks noChangeArrowheads="1"/>
              </p:cNvSpPr>
              <p:nvPr/>
            </p:nvSpPr>
            <p:spPr bwMode="auto">
              <a:xfrm>
                <a:off x="720" y="3240"/>
                <a:ext cx="46" cy="48"/>
              </a:xfrm>
              <a:prstGeom prst="ellipse">
                <a:avLst/>
              </a:prstGeom>
              <a:solidFill>
                <a:srgbClr val="00FF00"/>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21" name="Oval 26"/>
              <p:cNvSpPr>
                <a:spLocks noChangeArrowheads="1"/>
              </p:cNvSpPr>
              <p:nvPr/>
            </p:nvSpPr>
            <p:spPr bwMode="auto">
              <a:xfrm>
                <a:off x="1206" y="3654"/>
                <a:ext cx="46" cy="48"/>
              </a:xfrm>
              <a:prstGeom prst="ellipse">
                <a:avLst/>
              </a:prstGeom>
              <a:solidFill>
                <a:srgbClr val="00FF00"/>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22" name="Oval 27"/>
              <p:cNvSpPr>
                <a:spLocks noChangeArrowheads="1"/>
              </p:cNvSpPr>
              <p:nvPr/>
            </p:nvSpPr>
            <p:spPr bwMode="auto">
              <a:xfrm>
                <a:off x="1356" y="3510"/>
                <a:ext cx="46" cy="48"/>
              </a:xfrm>
              <a:prstGeom prst="ellipse">
                <a:avLst/>
              </a:prstGeom>
              <a:solidFill>
                <a:srgbClr val="00FF00"/>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grpSp>
        <p:graphicFrame>
          <p:nvGraphicFramePr>
            <p:cNvPr id="14" name="Object 28"/>
            <p:cNvGraphicFramePr>
              <a:graphicFrameLocks noChangeAspect="1"/>
            </p:cNvGraphicFramePr>
            <p:nvPr/>
          </p:nvGraphicFramePr>
          <p:xfrm>
            <a:off x="1542" y="3486"/>
            <a:ext cx="149" cy="209"/>
          </p:xfrm>
          <a:graphic>
            <a:graphicData uri="http://schemas.openxmlformats.org/presentationml/2006/ole">
              <mc:AlternateContent xmlns:mc="http://schemas.openxmlformats.org/markup-compatibility/2006">
                <mc:Choice xmlns:v="urn:schemas-microsoft-com:vml" Requires="v">
                  <p:oleObj spid="_x0000_s9275" name="Equation" r:id="rId9" imgW="126725" imgH="177415" progId="Equation.3">
                    <p:embed/>
                  </p:oleObj>
                </mc:Choice>
                <mc:Fallback>
                  <p:oleObj name="Equation" r:id="rId9" imgW="126725" imgH="177415" progId="Equation.3">
                    <p:embed/>
                    <p:pic>
                      <p:nvPicPr>
                        <p:cNvPr id="14" name="Object 2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42" y="3486"/>
                          <a:ext cx="149" cy="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29"/>
            <p:cNvGraphicFramePr>
              <a:graphicFrameLocks noChangeAspect="1"/>
            </p:cNvGraphicFramePr>
            <p:nvPr/>
          </p:nvGraphicFramePr>
          <p:xfrm>
            <a:off x="1535" y="3753"/>
            <a:ext cx="164" cy="239"/>
          </p:xfrm>
          <a:graphic>
            <a:graphicData uri="http://schemas.openxmlformats.org/presentationml/2006/ole">
              <mc:AlternateContent xmlns:mc="http://schemas.openxmlformats.org/markup-compatibility/2006">
                <mc:Choice xmlns:v="urn:schemas-microsoft-com:vml" Requires="v">
                  <p:oleObj spid="_x0000_s9276" name="Equation" r:id="rId11" imgW="139639" imgH="203112" progId="Equation.3">
                    <p:embed/>
                  </p:oleObj>
                </mc:Choice>
                <mc:Fallback>
                  <p:oleObj name="Equation" r:id="rId11" imgW="139639" imgH="203112" progId="Equation.3">
                    <p:embed/>
                    <p:pic>
                      <p:nvPicPr>
                        <p:cNvPr id="15" name="Object 2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35" y="3753"/>
                          <a:ext cx="164" cy="2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0" name="Group 30"/>
          <p:cNvGrpSpPr>
            <a:grpSpLocks/>
          </p:cNvGrpSpPr>
          <p:nvPr/>
        </p:nvGrpSpPr>
        <p:grpSpPr bwMode="auto">
          <a:xfrm>
            <a:off x="6257925" y="3381375"/>
            <a:ext cx="1500188" cy="1185863"/>
            <a:chOff x="4278" y="3180"/>
            <a:chExt cx="1260" cy="996"/>
          </a:xfrm>
        </p:grpSpPr>
        <p:sp>
          <p:nvSpPr>
            <p:cNvPr id="31" name="Line 31"/>
            <p:cNvSpPr>
              <a:spLocks noChangeShapeType="1"/>
            </p:cNvSpPr>
            <p:nvPr/>
          </p:nvSpPr>
          <p:spPr bwMode="auto">
            <a:xfrm>
              <a:off x="4284" y="4170"/>
              <a:ext cx="125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050"/>
            </a:p>
          </p:txBody>
        </p:sp>
        <p:sp>
          <p:nvSpPr>
            <p:cNvPr id="32" name="Line 32"/>
            <p:cNvSpPr>
              <a:spLocks noChangeShapeType="1"/>
            </p:cNvSpPr>
            <p:nvPr/>
          </p:nvSpPr>
          <p:spPr bwMode="auto">
            <a:xfrm flipV="1">
              <a:off x="4278" y="3180"/>
              <a:ext cx="0" cy="9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050"/>
            </a:p>
          </p:txBody>
        </p:sp>
        <p:grpSp>
          <p:nvGrpSpPr>
            <p:cNvPr id="33" name="Group 33"/>
            <p:cNvGrpSpPr>
              <a:grpSpLocks/>
            </p:cNvGrpSpPr>
            <p:nvPr/>
          </p:nvGrpSpPr>
          <p:grpSpPr bwMode="auto">
            <a:xfrm>
              <a:off x="4368" y="3210"/>
              <a:ext cx="958" cy="462"/>
              <a:chOff x="546" y="3240"/>
              <a:chExt cx="958" cy="462"/>
            </a:xfrm>
          </p:grpSpPr>
          <p:sp>
            <p:nvSpPr>
              <p:cNvPr id="44" name="Freeform 34"/>
              <p:cNvSpPr>
                <a:spLocks/>
              </p:cNvSpPr>
              <p:nvPr/>
            </p:nvSpPr>
            <p:spPr bwMode="auto">
              <a:xfrm>
                <a:off x="570" y="3249"/>
                <a:ext cx="906" cy="429"/>
              </a:xfrm>
              <a:custGeom>
                <a:avLst/>
                <a:gdLst>
                  <a:gd name="T0" fmla="*/ 0 w 906"/>
                  <a:gd name="T1" fmla="*/ 267 h 429"/>
                  <a:gd name="T2" fmla="*/ 186 w 906"/>
                  <a:gd name="T3" fmla="*/ 3 h 429"/>
                  <a:gd name="T4" fmla="*/ 420 w 906"/>
                  <a:gd name="T5" fmla="*/ 285 h 429"/>
                  <a:gd name="T6" fmla="*/ 666 w 906"/>
                  <a:gd name="T7" fmla="*/ 429 h 429"/>
                  <a:gd name="T8" fmla="*/ 792 w 906"/>
                  <a:gd name="T9" fmla="*/ 285 h 429"/>
                  <a:gd name="T10" fmla="*/ 906 w 906"/>
                  <a:gd name="T11" fmla="*/ 363 h 429"/>
                  <a:gd name="T12" fmla="*/ 0 60000 65536"/>
                  <a:gd name="T13" fmla="*/ 0 60000 65536"/>
                  <a:gd name="T14" fmla="*/ 0 60000 65536"/>
                  <a:gd name="T15" fmla="*/ 0 60000 65536"/>
                  <a:gd name="T16" fmla="*/ 0 60000 65536"/>
                  <a:gd name="T17" fmla="*/ 0 60000 65536"/>
                  <a:gd name="T18" fmla="*/ 0 w 906"/>
                  <a:gd name="T19" fmla="*/ 0 h 429"/>
                  <a:gd name="T20" fmla="*/ 906 w 906"/>
                  <a:gd name="T21" fmla="*/ 429 h 429"/>
                </a:gdLst>
                <a:ahLst/>
                <a:cxnLst>
                  <a:cxn ang="T12">
                    <a:pos x="T0" y="T1"/>
                  </a:cxn>
                  <a:cxn ang="T13">
                    <a:pos x="T2" y="T3"/>
                  </a:cxn>
                  <a:cxn ang="T14">
                    <a:pos x="T4" y="T5"/>
                  </a:cxn>
                  <a:cxn ang="T15">
                    <a:pos x="T6" y="T7"/>
                  </a:cxn>
                  <a:cxn ang="T16">
                    <a:pos x="T8" y="T9"/>
                  </a:cxn>
                  <a:cxn ang="T17">
                    <a:pos x="T10" y="T11"/>
                  </a:cxn>
                </a:cxnLst>
                <a:rect l="T18" t="T19" r="T20" b="T21"/>
                <a:pathLst>
                  <a:path w="906" h="429">
                    <a:moveTo>
                      <a:pt x="0" y="267"/>
                    </a:moveTo>
                    <a:cubicBezTo>
                      <a:pt x="58" y="133"/>
                      <a:pt x="116" y="0"/>
                      <a:pt x="186" y="3"/>
                    </a:cubicBezTo>
                    <a:cubicBezTo>
                      <a:pt x="256" y="6"/>
                      <a:pt x="340" y="214"/>
                      <a:pt x="420" y="285"/>
                    </a:cubicBezTo>
                    <a:cubicBezTo>
                      <a:pt x="500" y="356"/>
                      <a:pt x="604" y="429"/>
                      <a:pt x="666" y="429"/>
                    </a:cubicBezTo>
                    <a:cubicBezTo>
                      <a:pt x="728" y="429"/>
                      <a:pt x="752" y="296"/>
                      <a:pt x="792" y="285"/>
                    </a:cubicBezTo>
                    <a:cubicBezTo>
                      <a:pt x="832" y="274"/>
                      <a:pt x="869" y="318"/>
                      <a:pt x="906" y="36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050"/>
              </a:p>
            </p:txBody>
          </p:sp>
          <p:sp>
            <p:nvSpPr>
              <p:cNvPr id="45" name="Oval 35"/>
              <p:cNvSpPr>
                <a:spLocks noChangeArrowheads="1"/>
              </p:cNvSpPr>
              <p:nvPr/>
            </p:nvSpPr>
            <p:spPr bwMode="auto">
              <a:xfrm>
                <a:off x="546" y="3468"/>
                <a:ext cx="46" cy="48"/>
              </a:xfrm>
              <a:prstGeom prst="ellipse">
                <a:avLst/>
              </a:prstGeom>
              <a:solidFill>
                <a:schemeClr val="tx1"/>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6" name="Oval 36"/>
              <p:cNvSpPr>
                <a:spLocks noChangeArrowheads="1"/>
              </p:cNvSpPr>
              <p:nvPr/>
            </p:nvSpPr>
            <p:spPr bwMode="auto">
              <a:xfrm>
                <a:off x="1458" y="3594"/>
                <a:ext cx="46" cy="48"/>
              </a:xfrm>
              <a:prstGeom prst="ellipse">
                <a:avLst/>
              </a:prstGeom>
              <a:solidFill>
                <a:schemeClr val="tx1"/>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7" name="Oval 37"/>
              <p:cNvSpPr>
                <a:spLocks noChangeArrowheads="1"/>
              </p:cNvSpPr>
              <p:nvPr/>
            </p:nvSpPr>
            <p:spPr bwMode="auto">
              <a:xfrm>
                <a:off x="930" y="3474"/>
                <a:ext cx="46" cy="48"/>
              </a:xfrm>
              <a:prstGeom prst="ellipse">
                <a:avLst/>
              </a:prstGeom>
              <a:solidFill>
                <a:schemeClr val="tx1"/>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8" name="Oval 38"/>
              <p:cNvSpPr>
                <a:spLocks noChangeArrowheads="1"/>
              </p:cNvSpPr>
              <p:nvPr/>
            </p:nvSpPr>
            <p:spPr bwMode="auto">
              <a:xfrm>
                <a:off x="720" y="3240"/>
                <a:ext cx="46" cy="48"/>
              </a:xfrm>
              <a:prstGeom prst="ellipse">
                <a:avLst/>
              </a:prstGeom>
              <a:solidFill>
                <a:schemeClr val="tx1"/>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9" name="Oval 39"/>
              <p:cNvSpPr>
                <a:spLocks noChangeArrowheads="1"/>
              </p:cNvSpPr>
              <p:nvPr/>
            </p:nvSpPr>
            <p:spPr bwMode="auto">
              <a:xfrm>
                <a:off x="1206" y="3654"/>
                <a:ext cx="46" cy="48"/>
              </a:xfrm>
              <a:prstGeom prst="ellipse">
                <a:avLst/>
              </a:prstGeom>
              <a:solidFill>
                <a:schemeClr val="tx1"/>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0" name="Oval 40"/>
              <p:cNvSpPr>
                <a:spLocks noChangeArrowheads="1"/>
              </p:cNvSpPr>
              <p:nvPr/>
            </p:nvSpPr>
            <p:spPr bwMode="auto">
              <a:xfrm>
                <a:off x="1356" y="3510"/>
                <a:ext cx="46" cy="48"/>
              </a:xfrm>
              <a:prstGeom prst="ellipse">
                <a:avLst/>
              </a:prstGeom>
              <a:solidFill>
                <a:schemeClr val="tx1"/>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grpSp>
        <p:grpSp>
          <p:nvGrpSpPr>
            <p:cNvPr id="34" name="Group 41"/>
            <p:cNvGrpSpPr>
              <a:grpSpLocks/>
            </p:cNvGrpSpPr>
            <p:nvPr/>
          </p:nvGrpSpPr>
          <p:grpSpPr bwMode="auto">
            <a:xfrm flipV="1">
              <a:off x="4368" y="3714"/>
              <a:ext cx="958" cy="462"/>
              <a:chOff x="546" y="3240"/>
              <a:chExt cx="958" cy="462"/>
            </a:xfrm>
          </p:grpSpPr>
          <p:sp>
            <p:nvSpPr>
              <p:cNvPr id="37" name="Freeform 42"/>
              <p:cNvSpPr>
                <a:spLocks/>
              </p:cNvSpPr>
              <p:nvPr/>
            </p:nvSpPr>
            <p:spPr bwMode="auto">
              <a:xfrm>
                <a:off x="570" y="3249"/>
                <a:ext cx="906" cy="429"/>
              </a:xfrm>
              <a:custGeom>
                <a:avLst/>
                <a:gdLst>
                  <a:gd name="T0" fmla="*/ 0 w 906"/>
                  <a:gd name="T1" fmla="*/ 267 h 429"/>
                  <a:gd name="T2" fmla="*/ 186 w 906"/>
                  <a:gd name="T3" fmla="*/ 3 h 429"/>
                  <a:gd name="T4" fmla="*/ 420 w 906"/>
                  <a:gd name="T5" fmla="*/ 285 h 429"/>
                  <a:gd name="T6" fmla="*/ 666 w 906"/>
                  <a:gd name="T7" fmla="*/ 429 h 429"/>
                  <a:gd name="T8" fmla="*/ 792 w 906"/>
                  <a:gd name="T9" fmla="*/ 285 h 429"/>
                  <a:gd name="T10" fmla="*/ 906 w 906"/>
                  <a:gd name="T11" fmla="*/ 363 h 429"/>
                  <a:gd name="T12" fmla="*/ 0 60000 65536"/>
                  <a:gd name="T13" fmla="*/ 0 60000 65536"/>
                  <a:gd name="T14" fmla="*/ 0 60000 65536"/>
                  <a:gd name="T15" fmla="*/ 0 60000 65536"/>
                  <a:gd name="T16" fmla="*/ 0 60000 65536"/>
                  <a:gd name="T17" fmla="*/ 0 60000 65536"/>
                  <a:gd name="T18" fmla="*/ 0 w 906"/>
                  <a:gd name="T19" fmla="*/ 0 h 429"/>
                  <a:gd name="T20" fmla="*/ 906 w 906"/>
                  <a:gd name="T21" fmla="*/ 429 h 429"/>
                </a:gdLst>
                <a:ahLst/>
                <a:cxnLst>
                  <a:cxn ang="T12">
                    <a:pos x="T0" y="T1"/>
                  </a:cxn>
                  <a:cxn ang="T13">
                    <a:pos x="T2" y="T3"/>
                  </a:cxn>
                  <a:cxn ang="T14">
                    <a:pos x="T4" y="T5"/>
                  </a:cxn>
                  <a:cxn ang="T15">
                    <a:pos x="T6" y="T7"/>
                  </a:cxn>
                  <a:cxn ang="T16">
                    <a:pos x="T8" y="T9"/>
                  </a:cxn>
                  <a:cxn ang="T17">
                    <a:pos x="T10" y="T11"/>
                  </a:cxn>
                </a:cxnLst>
                <a:rect l="T18" t="T19" r="T20" b="T21"/>
                <a:pathLst>
                  <a:path w="906" h="429">
                    <a:moveTo>
                      <a:pt x="0" y="267"/>
                    </a:moveTo>
                    <a:cubicBezTo>
                      <a:pt x="58" y="133"/>
                      <a:pt x="116" y="0"/>
                      <a:pt x="186" y="3"/>
                    </a:cubicBezTo>
                    <a:cubicBezTo>
                      <a:pt x="256" y="6"/>
                      <a:pt x="340" y="214"/>
                      <a:pt x="420" y="285"/>
                    </a:cubicBezTo>
                    <a:cubicBezTo>
                      <a:pt x="500" y="356"/>
                      <a:pt x="604" y="429"/>
                      <a:pt x="666" y="429"/>
                    </a:cubicBezTo>
                    <a:cubicBezTo>
                      <a:pt x="728" y="429"/>
                      <a:pt x="752" y="296"/>
                      <a:pt x="792" y="285"/>
                    </a:cubicBezTo>
                    <a:cubicBezTo>
                      <a:pt x="832" y="274"/>
                      <a:pt x="869" y="318"/>
                      <a:pt x="906" y="363"/>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050"/>
              </a:p>
            </p:txBody>
          </p:sp>
          <p:sp>
            <p:nvSpPr>
              <p:cNvPr id="38" name="Oval 43"/>
              <p:cNvSpPr>
                <a:spLocks noChangeArrowheads="1"/>
              </p:cNvSpPr>
              <p:nvPr/>
            </p:nvSpPr>
            <p:spPr bwMode="auto">
              <a:xfrm>
                <a:off x="546" y="3468"/>
                <a:ext cx="46" cy="48"/>
              </a:xfrm>
              <a:prstGeom prst="ellipse">
                <a:avLst/>
              </a:prstGeom>
              <a:solidFill>
                <a:srgbClr val="00FF00"/>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39" name="Oval 44"/>
              <p:cNvSpPr>
                <a:spLocks noChangeArrowheads="1"/>
              </p:cNvSpPr>
              <p:nvPr/>
            </p:nvSpPr>
            <p:spPr bwMode="auto">
              <a:xfrm>
                <a:off x="1458" y="3594"/>
                <a:ext cx="46" cy="48"/>
              </a:xfrm>
              <a:prstGeom prst="ellipse">
                <a:avLst/>
              </a:prstGeom>
              <a:solidFill>
                <a:srgbClr val="00FF00"/>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0" name="Oval 45"/>
              <p:cNvSpPr>
                <a:spLocks noChangeArrowheads="1"/>
              </p:cNvSpPr>
              <p:nvPr/>
            </p:nvSpPr>
            <p:spPr bwMode="auto">
              <a:xfrm>
                <a:off x="930" y="3474"/>
                <a:ext cx="46" cy="48"/>
              </a:xfrm>
              <a:prstGeom prst="ellipse">
                <a:avLst/>
              </a:prstGeom>
              <a:solidFill>
                <a:srgbClr val="00FF00"/>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1" name="Oval 46"/>
              <p:cNvSpPr>
                <a:spLocks noChangeArrowheads="1"/>
              </p:cNvSpPr>
              <p:nvPr/>
            </p:nvSpPr>
            <p:spPr bwMode="auto">
              <a:xfrm>
                <a:off x="720" y="3240"/>
                <a:ext cx="46" cy="48"/>
              </a:xfrm>
              <a:prstGeom prst="ellipse">
                <a:avLst/>
              </a:prstGeom>
              <a:solidFill>
                <a:srgbClr val="00FF00"/>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2" name="Oval 47"/>
              <p:cNvSpPr>
                <a:spLocks noChangeArrowheads="1"/>
              </p:cNvSpPr>
              <p:nvPr/>
            </p:nvSpPr>
            <p:spPr bwMode="auto">
              <a:xfrm>
                <a:off x="1206" y="3654"/>
                <a:ext cx="46" cy="48"/>
              </a:xfrm>
              <a:prstGeom prst="ellipse">
                <a:avLst/>
              </a:prstGeom>
              <a:solidFill>
                <a:srgbClr val="00FF00"/>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3" name="Oval 48"/>
              <p:cNvSpPr>
                <a:spLocks noChangeArrowheads="1"/>
              </p:cNvSpPr>
              <p:nvPr/>
            </p:nvSpPr>
            <p:spPr bwMode="auto">
              <a:xfrm>
                <a:off x="1356" y="3510"/>
                <a:ext cx="46" cy="48"/>
              </a:xfrm>
              <a:prstGeom prst="ellipse">
                <a:avLst/>
              </a:prstGeom>
              <a:solidFill>
                <a:srgbClr val="00FF00"/>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grpSp>
        <p:graphicFrame>
          <p:nvGraphicFramePr>
            <p:cNvPr id="35" name="Object 49"/>
            <p:cNvGraphicFramePr>
              <a:graphicFrameLocks noChangeAspect="1"/>
            </p:cNvGraphicFramePr>
            <p:nvPr/>
          </p:nvGraphicFramePr>
          <p:xfrm>
            <a:off x="5364" y="3486"/>
            <a:ext cx="149" cy="209"/>
          </p:xfrm>
          <a:graphic>
            <a:graphicData uri="http://schemas.openxmlformats.org/presentationml/2006/ole">
              <mc:AlternateContent xmlns:mc="http://schemas.openxmlformats.org/markup-compatibility/2006">
                <mc:Choice xmlns:v="urn:schemas-microsoft-com:vml" Requires="v">
                  <p:oleObj spid="_x0000_s9277" name="Equation" r:id="rId13" imgW="126725" imgH="177415" progId="Equation.3">
                    <p:embed/>
                  </p:oleObj>
                </mc:Choice>
                <mc:Fallback>
                  <p:oleObj name="Equation" r:id="rId13" imgW="126725" imgH="177415" progId="Equation.3">
                    <p:embed/>
                    <p:pic>
                      <p:nvPicPr>
                        <p:cNvPr id="35" name="Object 4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64" y="3486"/>
                          <a:ext cx="149" cy="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 name="Object 50"/>
            <p:cNvGraphicFramePr>
              <a:graphicFrameLocks noChangeAspect="1"/>
            </p:cNvGraphicFramePr>
            <p:nvPr/>
          </p:nvGraphicFramePr>
          <p:xfrm>
            <a:off x="5357" y="3711"/>
            <a:ext cx="164" cy="239"/>
          </p:xfrm>
          <a:graphic>
            <a:graphicData uri="http://schemas.openxmlformats.org/presentationml/2006/ole">
              <mc:AlternateContent xmlns:mc="http://schemas.openxmlformats.org/markup-compatibility/2006">
                <mc:Choice xmlns:v="urn:schemas-microsoft-com:vml" Requires="v">
                  <p:oleObj spid="_x0000_s9278" name="Equation" r:id="rId15" imgW="139639" imgH="203112" progId="Equation.3">
                    <p:embed/>
                  </p:oleObj>
                </mc:Choice>
                <mc:Fallback>
                  <p:oleObj name="Equation" r:id="rId15" imgW="139639" imgH="203112" progId="Equation.3">
                    <p:embed/>
                    <p:pic>
                      <p:nvPicPr>
                        <p:cNvPr id="36" name="Object 5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57" y="3711"/>
                          <a:ext cx="164" cy="2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1" name="Text Box 51"/>
          <p:cNvSpPr txBox="1">
            <a:spLocks noChangeArrowheads="1"/>
          </p:cNvSpPr>
          <p:nvPr/>
        </p:nvSpPr>
        <p:spPr bwMode="auto">
          <a:xfrm>
            <a:off x="3459957" y="3837386"/>
            <a:ext cx="256512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pPr algn="l" eaLnBrk="1" hangingPunct="1">
              <a:buClrTx/>
            </a:pPr>
            <a:r>
              <a:rPr lang="en-US" altLang="zh-CN" sz="1500" b="0" dirty="0">
                <a:solidFill>
                  <a:srgbClr val="002060"/>
                </a:solidFill>
                <a:latin typeface="Times New Roman" panose="02020603050405020304" pitchFamily="18" charset="0"/>
                <a:sym typeface="Symbol" panose="05050102010706020507" pitchFamily="18" charset="2"/>
              </a:rPr>
              <a:t>+1 </a:t>
            </a:r>
            <a:r>
              <a:rPr lang="en-US" altLang="zh-CN" sz="1500" b="0" dirty="0">
                <a:solidFill>
                  <a:srgbClr val="002060"/>
                </a:solidFill>
                <a:latin typeface="Times New Roman" panose="02020603050405020304" pitchFamily="18" charset="0"/>
              </a:rPr>
              <a:t> Pearson Correlation </a:t>
            </a:r>
            <a:r>
              <a:rPr lang="en-US" altLang="zh-CN" sz="1500" b="0" dirty="0">
                <a:solidFill>
                  <a:srgbClr val="002060"/>
                </a:solidFill>
                <a:latin typeface="Times New Roman" panose="02020603050405020304" pitchFamily="18" charset="0"/>
                <a:sym typeface="Symbol" panose="05050102010706020507" pitchFamily="18" charset="2"/>
              </a:rPr>
              <a:t></a:t>
            </a:r>
            <a:r>
              <a:rPr lang="en-US" altLang="zh-CN" sz="1500" b="0" dirty="0">
                <a:solidFill>
                  <a:srgbClr val="002060"/>
                </a:solidFill>
                <a:latin typeface="Times New Roman" panose="02020603050405020304" pitchFamily="18" charset="0"/>
              </a:rPr>
              <a:t> – </a:t>
            </a:r>
            <a:r>
              <a:rPr lang="en-US" altLang="zh-CN" sz="1500" b="0" dirty="0">
                <a:solidFill>
                  <a:srgbClr val="002060"/>
                </a:solidFill>
                <a:latin typeface="Times New Roman" panose="02020603050405020304" pitchFamily="18" charset="0"/>
                <a:sym typeface="Symbol" panose="05050102010706020507" pitchFamily="18" charset="2"/>
              </a:rPr>
              <a:t>1</a:t>
            </a:r>
          </a:p>
        </p:txBody>
      </p:sp>
      <p:graphicFrame>
        <p:nvGraphicFramePr>
          <p:cNvPr id="52" name="Object 52"/>
          <p:cNvGraphicFramePr>
            <a:graphicFrameLocks noChangeAspect="1"/>
          </p:cNvGraphicFramePr>
          <p:nvPr/>
        </p:nvGraphicFramePr>
        <p:xfrm>
          <a:off x="6507956" y="2139555"/>
          <a:ext cx="901304" cy="392906"/>
        </p:xfrm>
        <a:graphic>
          <a:graphicData uri="http://schemas.openxmlformats.org/presentationml/2006/ole">
            <mc:AlternateContent xmlns:mc="http://schemas.openxmlformats.org/markup-compatibility/2006">
              <mc:Choice xmlns:v="urn:schemas-microsoft-com:vml" Requires="v">
                <p:oleObj spid="_x0000_s9279" name="公式" r:id="rId17" imgW="901309" imgH="393529" progId="Equation.3">
                  <p:embed/>
                </p:oleObj>
              </mc:Choice>
              <mc:Fallback>
                <p:oleObj name="公式" r:id="rId17" imgW="901309" imgH="393529" progId="Equation.3">
                  <p:embed/>
                  <p:pic>
                    <p:nvPicPr>
                      <p:cNvPr id="52" name="Object 5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507956" y="2139555"/>
                        <a:ext cx="901304" cy="3929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 name="Object 53"/>
          <p:cNvGraphicFramePr>
            <a:graphicFrameLocks noChangeAspect="1"/>
          </p:cNvGraphicFramePr>
          <p:nvPr/>
        </p:nvGraphicFramePr>
        <p:xfrm>
          <a:off x="6509147" y="2571751"/>
          <a:ext cx="913209" cy="392906"/>
        </p:xfrm>
        <a:graphic>
          <a:graphicData uri="http://schemas.openxmlformats.org/presentationml/2006/ole">
            <mc:AlternateContent xmlns:mc="http://schemas.openxmlformats.org/markup-compatibility/2006">
              <mc:Choice xmlns:v="urn:schemas-microsoft-com:vml" Requires="v">
                <p:oleObj spid="_x0000_s9280" name="公式" r:id="rId19" imgW="914400" imgH="393480" progId="Equation.3">
                  <p:embed/>
                </p:oleObj>
              </mc:Choice>
              <mc:Fallback>
                <p:oleObj name="公式" r:id="rId19" imgW="914400" imgH="393480" progId="Equation.3">
                  <p:embed/>
                  <p:pic>
                    <p:nvPicPr>
                      <p:cNvPr id="53" name="Object 5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509147" y="2571751"/>
                        <a:ext cx="913209" cy="3929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 name="Rectangle 54"/>
          <p:cNvSpPr>
            <a:spLocks noChangeArrowheads="1"/>
          </p:cNvSpPr>
          <p:nvPr/>
        </p:nvSpPr>
        <p:spPr bwMode="auto">
          <a:xfrm>
            <a:off x="6296025" y="2031206"/>
            <a:ext cx="1300163" cy="10144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Tree>
    <p:extLst>
      <p:ext uri="{BB962C8B-B14F-4D97-AF65-F5344CB8AC3E}">
        <p14:creationId xmlns:p14="http://schemas.microsoft.com/office/powerpoint/2010/main" val="3593266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928688" y="1421607"/>
            <a:ext cx="2857500" cy="471488"/>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500" dirty="0">
                <a:solidFill>
                  <a:srgbClr val="002060"/>
                </a:solidFill>
                <a:ea typeface="宋体" panose="02010600030101010101" pitchFamily="2" charset="-122"/>
              </a:rPr>
              <a:t>Cosine Correlation</a:t>
            </a:r>
          </a:p>
        </p:txBody>
      </p:sp>
      <p:graphicFrame>
        <p:nvGraphicFramePr>
          <p:cNvPr id="5" name="Object 4"/>
          <p:cNvGraphicFramePr>
            <a:graphicFrameLocks noChangeAspect="1"/>
          </p:cNvGraphicFramePr>
          <p:nvPr/>
        </p:nvGraphicFramePr>
        <p:xfrm>
          <a:off x="3627835" y="1445420"/>
          <a:ext cx="798909" cy="994172"/>
        </p:xfrm>
        <a:graphic>
          <a:graphicData uri="http://schemas.openxmlformats.org/presentationml/2006/ole">
            <mc:AlternateContent xmlns:mc="http://schemas.openxmlformats.org/markup-compatibility/2006">
              <mc:Choice xmlns:v="urn:schemas-microsoft-com:vml" Requires="v">
                <p:oleObj spid="_x0000_s10272" name="公式" r:id="rId3" imgW="571252" imgH="710891" progId="Equation.3">
                  <p:embed/>
                </p:oleObj>
              </mc:Choice>
              <mc:Fallback>
                <p:oleObj name="公式" r:id="rId3" imgW="571252" imgH="710891" progId="Equation.3">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7835" y="1445420"/>
                        <a:ext cx="798909" cy="9941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5"/>
          <p:cNvGraphicFramePr>
            <a:graphicFrameLocks noChangeAspect="1"/>
          </p:cNvGraphicFramePr>
          <p:nvPr/>
        </p:nvGraphicFramePr>
        <p:xfrm>
          <a:off x="2357438" y="2475311"/>
          <a:ext cx="3286125" cy="1150144"/>
        </p:xfrm>
        <a:graphic>
          <a:graphicData uri="http://schemas.openxmlformats.org/presentationml/2006/ole">
            <mc:AlternateContent xmlns:mc="http://schemas.openxmlformats.org/markup-compatibility/2006">
              <mc:Choice xmlns:v="urn:schemas-microsoft-com:vml" Requires="v">
                <p:oleObj spid="_x0000_s10273" name="公式" r:id="rId5" imgW="1777229" imgH="622030" progId="Equation.3">
                  <p:embed/>
                </p:oleObj>
              </mc:Choice>
              <mc:Fallback>
                <p:oleObj name="公式" r:id="rId5" imgW="1777229" imgH="622030" progId="Equation.3">
                  <p:embed/>
                  <p:pic>
                    <p:nvPicPr>
                      <p:cNvPr id="6"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7438" y="2475311"/>
                        <a:ext cx="3286125" cy="1150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6"/>
          <p:cNvGraphicFramePr>
            <a:graphicFrameLocks noChangeAspect="1"/>
          </p:cNvGraphicFramePr>
          <p:nvPr/>
        </p:nvGraphicFramePr>
        <p:xfrm>
          <a:off x="4466035" y="1421608"/>
          <a:ext cx="852488" cy="1041797"/>
        </p:xfrm>
        <a:graphic>
          <a:graphicData uri="http://schemas.openxmlformats.org/presentationml/2006/ole">
            <mc:AlternateContent xmlns:mc="http://schemas.openxmlformats.org/markup-compatibility/2006">
              <mc:Choice xmlns:v="urn:schemas-microsoft-com:vml" Requires="v">
                <p:oleObj spid="_x0000_s10274" name="公式" r:id="rId7" imgW="583947" imgH="710891" progId="Equation.3">
                  <p:embed/>
                </p:oleObj>
              </mc:Choice>
              <mc:Fallback>
                <p:oleObj name="公式" r:id="rId7" imgW="583947" imgH="710891" progId="Equation.3">
                  <p:embed/>
                  <p:pic>
                    <p:nvPicPr>
                      <p:cNvPr id="7"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66035" y="1421608"/>
                        <a:ext cx="852488" cy="10417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7"/>
          <p:cNvGraphicFramePr>
            <a:graphicFrameLocks noChangeAspect="1"/>
          </p:cNvGraphicFramePr>
          <p:nvPr/>
        </p:nvGraphicFramePr>
        <p:xfrm>
          <a:off x="2412207" y="4056460"/>
          <a:ext cx="532210" cy="284559"/>
        </p:xfrm>
        <a:graphic>
          <a:graphicData uri="http://schemas.openxmlformats.org/presentationml/2006/ole">
            <mc:AlternateContent xmlns:mc="http://schemas.openxmlformats.org/markup-compatibility/2006">
              <mc:Choice xmlns:v="urn:schemas-microsoft-com:vml" Requires="v">
                <p:oleObj spid="_x0000_s10275" name="Equation" r:id="rId9" imgW="380835" imgH="203112" progId="Equation.3">
                  <p:embed/>
                </p:oleObj>
              </mc:Choice>
              <mc:Fallback>
                <p:oleObj name="Equation" r:id="rId9" imgW="380835" imgH="203112" progId="Equation.3">
                  <p:embed/>
                  <p:pic>
                    <p:nvPicPr>
                      <p:cNvPr id="8"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12207" y="4056460"/>
                        <a:ext cx="532210" cy="2845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ext Box 8"/>
          <p:cNvSpPr txBox="1">
            <a:spLocks noChangeArrowheads="1"/>
          </p:cNvSpPr>
          <p:nvPr/>
        </p:nvSpPr>
        <p:spPr bwMode="auto">
          <a:xfrm>
            <a:off x="3349229" y="4030267"/>
            <a:ext cx="248978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pPr algn="l" eaLnBrk="1" hangingPunct="1">
              <a:buClrTx/>
            </a:pPr>
            <a:r>
              <a:rPr lang="en-US" altLang="zh-CN" sz="1500" b="0" dirty="0">
                <a:solidFill>
                  <a:srgbClr val="002060"/>
                </a:solidFill>
                <a:latin typeface="Times New Roman" panose="02020603050405020304" pitchFamily="18" charset="0"/>
                <a:sym typeface="Symbol" panose="05050102010706020507" pitchFamily="18" charset="2"/>
              </a:rPr>
              <a:t>+1 </a:t>
            </a:r>
            <a:r>
              <a:rPr lang="en-US" altLang="zh-CN" sz="1500" b="0" dirty="0">
                <a:solidFill>
                  <a:srgbClr val="002060"/>
                </a:solidFill>
                <a:latin typeface="Times New Roman" panose="02020603050405020304" pitchFamily="18" charset="0"/>
              </a:rPr>
              <a:t> Cosine Correlation </a:t>
            </a:r>
            <a:r>
              <a:rPr lang="en-US" altLang="zh-CN" sz="1500" b="0" dirty="0">
                <a:solidFill>
                  <a:srgbClr val="002060"/>
                </a:solidFill>
                <a:latin typeface="Times New Roman" panose="02020603050405020304" pitchFamily="18" charset="0"/>
                <a:sym typeface="Symbol" panose="05050102010706020507" pitchFamily="18" charset="2"/>
              </a:rPr>
              <a:t></a:t>
            </a:r>
            <a:r>
              <a:rPr lang="en-US" altLang="zh-CN" sz="1500" b="0" dirty="0">
                <a:solidFill>
                  <a:srgbClr val="002060"/>
                </a:solidFill>
                <a:latin typeface="Times New Roman" panose="02020603050405020304" pitchFamily="18" charset="0"/>
              </a:rPr>
              <a:t> – </a:t>
            </a:r>
            <a:r>
              <a:rPr lang="en-US" altLang="zh-CN" sz="1500" b="0" dirty="0">
                <a:solidFill>
                  <a:srgbClr val="002060"/>
                </a:solidFill>
                <a:latin typeface="Times New Roman" panose="02020603050405020304" pitchFamily="18" charset="0"/>
                <a:sym typeface="Symbol" panose="05050102010706020507" pitchFamily="18" charset="2"/>
              </a:rPr>
              <a:t>1</a:t>
            </a:r>
          </a:p>
        </p:txBody>
      </p:sp>
      <p:graphicFrame>
        <p:nvGraphicFramePr>
          <p:cNvPr id="10" name="Object 9"/>
          <p:cNvGraphicFramePr>
            <a:graphicFrameLocks noChangeAspect="1"/>
          </p:cNvGraphicFramePr>
          <p:nvPr/>
        </p:nvGraphicFramePr>
        <p:xfrm>
          <a:off x="5966224" y="4056460"/>
          <a:ext cx="639365" cy="284559"/>
        </p:xfrm>
        <a:graphic>
          <a:graphicData uri="http://schemas.openxmlformats.org/presentationml/2006/ole">
            <mc:AlternateContent xmlns:mc="http://schemas.openxmlformats.org/markup-compatibility/2006">
              <mc:Choice xmlns:v="urn:schemas-microsoft-com:vml" Requires="v">
                <p:oleObj spid="_x0000_s10276" name="Equation" r:id="rId11" imgW="457002" imgH="203112" progId="Equation.3">
                  <p:embed/>
                </p:oleObj>
              </mc:Choice>
              <mc:Fallback>
                <p:oleObj name="Equation" r:id="rId11" imgW="457002" imgH="203112" progId="Equation.3">
                  <p:embed/>
                  <p:pic>
                    <p:nvPicPr>
                      <p:cNvPr id="1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66224" y="4056460"/>
                        <a:ext cx="639365" cy="2845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Title 1"/>
          <p:cNvSpPr>
            <a:spLocks noGrp="1"/>
          </p:cNvSpPr>
          <p:nvPr>
            <p:ph type="title"/>
          </p:nvPr>
        </p:nvSpPr>
        <p:spPr>
          <a:xfrm>
            <a:off x="322851" y="171820"/>
            <a:ext cx="8520600" cy="707400"/>
          </a:xfrm>
        </p:spPr>
        <p:txBody>
          <a:bodyPr>
            <a:normAutofit fontScale="90000"/>
          </a:bodyPr>
          <a:lstStyle/>
          <a:p>
            <a:r>
              <a:rPr lang="en-US" dirty="0" err="1"/>
              <a:t>Phương</a:t>
            </a:r>
            <a:r>
              <a:rPr lang="en-US" dirty="0"/>
              <a:t> </a:t>
            </a:r>
            <a:r>
              <a:rPr lang="en-US" dirty="0" err="1"/>
              <a:t>pháp</a:t>
            </a:r>
            <a:r>
              <a:rPr lang="en-US" dirty="0"/>
              <a:t> </a:t>
            </a:r>
            <a:r>
              <a:rPr lang="en-US" dirty="0" err="1"/>
              <a:t>đo</a:t>
            </a:r>
            <a:r>
              <a:rPr lang="en-US" dirty="0"/>
              <a:t> </a:t>
            </a:r>
            <a:r>
              <a:rPr lang="en-US" dirty="0" err="1"/>
              <a:t>tính</a:t>
            </a:r>
            <a:r>
              <a:rPr lang="en-US" dirty="0"/>
              <a:t> </a:t>
            </a:r>
            <a:r>
              <a:rPr lang="en-US" dirty="0" err="1"/>
              <a:t>tương</a:t>
            </a:r>
            <a:r>
              <a:rPr lang="en-US" dirty="0"/>
              <a:t> </a:t>
            </a:r>
            <a:r>
              <a:rPr lang="en-US" dirty="0" err="1"/>
              <a:t>tự</a:t>
            </a:r>
            <a:endParaRPr lang="en-US" dirty="0"/>
          </a:p>
        </p:txBody>
      </p:sp>
    </p:spTree>
    <p:extLst>
      <p:ext uri="{BB962C8B-B14F-4D97-AF65-F5344CB8AC3E}">
        <p14:creationId xmlns:p14="http://schemas.microsoft.com/office/powerpoint/2010/main" val="720448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Title 1"/>
          <p:cNvSpPr txBox="1">
            <a:spLocks/>
          </p:cNvSpPr>
          <p:nvPr/>
        </p:nvSpPr>
        <p:spPr>
          <a:xfrm>
            <a:off x="311700" y="205274"/>
            <a:ext cx="8520600" cy="569736"/>
          </a:xfrm>
          <a:prstGeom prst="rect">
            <a:avLst/>
          </a:prstGeom>
          <a:noFill/>
          <a:ln>
            <a:noFill/>
          </a:ln>
        </p:spPr>
        <p:txBody>
          <a:bodyPr spcFirstLastPara="1" wrap="square" lIns="91425" tIns="91425" rIns="91425" bIns="91425" anchor="t" anchorCtr="0">
            <a:normAutofit fontScale="8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r>
              <a:rPr lang="en-US" smtClean="0"/>
              <a:t>Hierarchical clustering</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1318901821"/>
              </p:ext>
            </p:extLst>
          </p:nvPr>
        </p:nvGraphicFramePr>
        <p:xfrm>
          <a:off x="843299" y="701913"/>
          <a:ext cx="3758998" cy="4335953"/>
        </p:xfrm>
        <a:graphic>
          <a:graphicData uri="http://schemas.openxmlformats.org/presentationml/2006/ole">
            <mc:AlternateContent xmlns:mc="http://schemas.openxmlformats.org/markup-compatibility/2006">
              <mc:Choice xmlns:v="urn:schemas-microsoft-com:vml" Requires="v">
                <p:oleObj spid="_x0000_s4150" name="Bitmap Image" r:id="rId3" imgW="7621064" imgH="5714286" progId="Paint.Picture">
                  <p:embed/>
                </p:oleObj>
              </mc:Choice>
              <mc:Fallback>
                <p:oleObj name="Bitmap Image" r:id="rId3" imgW="7621064" imgH="5714286" progId="Paint.Picture">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299" y="701913"/>
                        <a:ext cx="3758998" cy="4335953"/>
                      </a:xfrm>
                      <a:prstGeom prst="rect">
                        <a:avLst/>
                      </a:prstGeom>
                      <a:noFill/>
                      <a:ln>
                        <a:noFill/>
                      </a:ln>
                      <a:effectLst/>
                    </p:spPr>
                  </p:pic>
                </p:oleObj>
              </mc:Fallback>
            </mc:AlternateContent>
          </a:graphicData>
        </a:graphic>
      </p:graphicFrame>
      <p:graphicFrame>
        <p:nvGraphicFramePr>
          <p:cNvPr id="6" name="Object 6"/>
          <p:cNvGraphicFramePr>
            <a:graphicFrameLocks noChangeAspect="1"/>
          </p:cNvGraphicFramePr>
          <p:nvPr>
            <p:extLst>
              <p:ext uri="{D42A27DB-BD31-4B8C-83A1-F6EECF244321}">
                <p14:modId xmlns:p14="http://schemas.microsoft.com/office/powerpoint/2010/main" val="1437805773"/>
              </p:ext>
            </p:extLst>
          </p:nvPr>
        </p:nvGraphicFramePr>
        <p:xfrm>
          <a:off x="4654885" y="396085"/>
          <a:ext cx="3914025" cy="4489381"/>
        </p:xfrm>
        <a:graphic>
          <a:graphicData uri="http://schemas.openxmlformats.org/presentationml/2006/ole">
            <mc:AlternateContent xmlns:mc="http://schemas.openxmlformats.org/markup-compatibility/2006">
              <mc:Choice xmlns:v="urn:schemas-microsoft-com:vml" Requires="v">
                <p:oleObj spid="_x0000_s4151" name="Bitmap Image" r:id="rId5" imgW="7621064" imgH="5714286" progId="Paint.Picture">
                  <p:embed/>
                </p:oleObj>
              </mc:Choice>
              <mc:Fallback>
                <p:oleObj name="Bitmap Image" r:id="rId5" imgW="7621064" imgH="5714286" progId="Paint.Picture">
                  <p:embed/>
                  <p:pic>
                    <p:nvPicPr>
                      <p:cNvPr id="6"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4885" y="396085"/>
                        <a:ext cx="3914025" cy="4489381"/>
                      </a:xfrm>
                      <a:prstGeom prst="rect">
                        <a:avLst/>
                      </a:prstGeom>
                      <a:noFill/>
                      <a:ln>
                        <a:noFill/>
                      </a:ln>
                      <a:effectLst/>
                    </p:spPr>
                  </p:pic>
                </p:oleObj>
              </mc:Fallback>
            </mc:AlternateContent>
          </a:graphicData>
        </a:graphic>
      </p:graphicFrame>
      <p:sp>
        <p:nvSpPr>
          <p:cNvPr id="7" name="Text Box 10"/>
          <p:cNvSpPr txBox="1">
            <a:spLocks noChangeArrowheads="1"/>
          </p:cNvSpPr>
          <p:nvPr/>
        </p:nvSpPr>
        <p:spPr bwMode="auto">
          <a:xfrm>
            <a:off x="1121807" y="4455716"/>
            <a:ext cx="713442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buClrTx/>
            </a:pPr>
            <a:r>
              <a:rPr lang="en-US" altLang="zh-CN" b="0" dirty="0">
                <a:solidFill>
                  <a:srgbClr val="002060"/>
                </a:solidFill>
                <a:latin typeface="Times New Roman" panose="02020603050405020304" pitchFamily="18" charset="0"/>
              </a:rPr>
              <a:t>From http://www.stat.unc.edu/postscript/papers/marron/Stat321FDA/RimaIzempresentation.ppt</a:t>
            </a:r>
          </a:p>
        </p:txBody>
      </p:sp>
      <p:sp>
        <p:nvSpPr>
          <p:cNvPr id="8" name="Text Box 8"/>
          <p:cNvSpPr txBox="1">
            <a:spLocks noChangeArrowheads="1"/>
          </p:cNvSpPr>
          <p:nvPr/>
        </p:nvSpPr>
        <p:spPr bwMode="auto">
          <a:xfrm>
            <a:off x="1493212" y="4037992"/>
            <a:ext cx="2514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buClrTx/>
            </a:pPr>
            <a:r>
              <a:rPr lang="en-US" altLang="zh-CN" sz="2400" dirty="0" err="1">
                <a:solidFill>
                  <a:srgbClr val="002060"/>
                </a:solidFill>
                <a:latin typeface="Times New Roman" panose="02020603050405020304" pitchFamily="18" charset="0"/>
              </a:rPr>
              <a:t>Dendrogram</a:t>
            </a:r>
            <a:endParaRPr lang="en-US" altLang="zh-CN" sz="2400" b="0" dirty="0">
              <a:solidFill>
                <a:srgbClr val="002060"/>
              </a:solidFill>
              <a:latin typeface="Times New Roman" panose="02020603050405020304" pitchFamily="18" charset="0"/>
            </a:endParaRPr>
          </a:p>
        </p:txBody>
      </p:sp>
      <p:sp>
        <p:nvSpPr>
          <p:cNvPr id="9" name="Text Box 9"/>
          <p:cNvSpPr txBox="1">
            <a:spLocks noChangeArrowheads="1"/>
          </p:cNvSpPr>
          <p:nvPr/>
        </p:nvSpPr>
        <p:spPr bwMode="auto">
          <a:xfrm>
            <a:off x="5074612" y="3656992"/>
            <a:ext cx="3048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buClrTx/>
            </a:pPr>
            <a:r>
              <a:rPr lang="en-US" altLang="zh-CN" sz="2400">
                <a:solidFill>
                  <a:srgbClr val="002060"/>
                </a:solidFill>
                <a:latin typeface="Times New Roman" panose="02020603050405020304" pitchFamily="18" charset="0"/>
              </a:rPr>
              <a:t>Venn Diagram of Clustered Data</a:t>
            </a:r>
            <a:endParaRPr lang="en-US" altLang="zh-CN" sz="2400" b="0">
              <a:solidFill>
                <a:srgbClr val="002060"/>
              </a:solidFill>
              <a:latin typeface="Times New Roman" panose="02020603050405020304" pitchFamily="18" charset="0"/>
            </a:endParaRPr>
          </a:p>
        </p:txBody>
      </p:sp>
    </p:spTree>
    <p:extLst>
      <p:ext uri="{BB962C8B-B14F-4D97-AF65-F5344CB8AC3E}">
        <p14:creationId xmlns:p14="http://schemas.microsoft.com/office/powerpoint/2010/main" val="19787458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973" y="216425"/>
            <a:ext cx="8520600" cy="707400"/>
          </a:xfrm>
        </p:spPr>
        <p:txBody>
          <a:bodyPr>
            <a:normAutofit fontScale="90000"/>
          </a:bodyPr>
          <a:lstStyle/>
          <a:p>
            <a:r>
              <a:rPr lang="en-US" dirty="0"/>
              <a:t>Density clustering</a:t>
            </a:r>
          </a:p>
        </p:txBody>
      </p:sp>
      <p:sp>
        <p:nvSpPr>
          <p:cNvPr id="3" name="Content Placeholder 2"/>
          <p:cNvSpPr>
            <a:spLocks noGrp="1"/>
          </p:cNvSpPr>
          <p:nvPr>
            <p:ph idx="1"/>
          </p:nvPr>
        </p:nvSpPr>
        <p:spPr>
          <a:xfrm>
            <a:off x="311699" y="1266325"/>
            <a:ext cx="4817862" cy="3302700"/>
          </a:xfrm>
        </p:spPr>
        <p:txBody>
          <a:bodyPr>
            <a:noAutofit/>
          </a:bodyPr>
          <a:lstStyle/>
          <a:p>
            <a:r>
              <a:rPr lang="vi-VN" sz="1600" dirty="0">
                <a:solidFill>
                  <a:srgbClr val="002060"/>
                </a:solidFill>
                <a:latin typeface="+mj-lt"/>
              </a:rPr>
              <a:t>Density clustering (phân cụm mật độ) </a:t>
            </a:r>
            <a:r>
              <a:rPr lang="vi-VN" sz="1600" dirty="0" smtClean="0">
                <a:solidFill>
                  <a:srgbClr val="002060"/>
                </a:solidFill>
                <a:latin typeface="+mj-lt"/>
              </a:rPr>
              <a:t>dựa </a:t>
            </a:r>
            <a:r>
              <a:rPr lang="vi-VN" sz="1600" dirty="0">
                <a:solidFill>
                  <a:srgbClr val="002060"/>
                </a:solidFill>
                <a:latin typeface="+mj-lt"/>
              </a:rPr>
              <a:t>trên mật độ của các điểm dữ liệu để phân chia chúng vào các cụm. </a:t>
            </a:r>
            <a:endParaRPr lang="en-US" sz="1600" dirty="0" smtClean="0">
              <a:solidFill>
                <a:srgbClr val="002060"/>
              </a:solidFill>
              <a:latin typeface="+mj-lt"/>
            </a:endParaRPr>
          </a:p>
          <a:p>
            <a:r>
              <a:rPr lang="vi-VN" sz="1600" dirty="0" smtClean="0">
                <a:solidFill>
                  <a:srgbClr val="002060"/>
                </a:solidFill>
                <a:latin typeface="+mj-lt"/>
              </a:rPr>
              <a:t>Trong </a:t>
            </a:r>
            <a:r>
              <a:rPr lang="vi-VN" sz="1600" dirty="0">
                <a:solidFill>
                  <a:srgbClr val="002060"/>
                </a:solidFill>
                <a:latin typeface="+mj-lt"/>
              </a:rPr>
              <a:t>density clustering, các cụm được xác định bởi các vùng có mật độ cao của các điểm dữ liệu, được phân chia bởi các vùng có mật độ thấp hơn. </a:t>
            </a:r>
            <a:endParaRPr lang="en-US" sz="1600" dirty="0" smtClean="0">
              <a:solidFill>
                <a:srgbClr val="002060"/>
              </a:solidFill>
              <a:latin typeface="+mj-lt"/>
            </a:endParaRPr>
          </a:p>
          <a:p>
            <a:r>
              <a:rPr lang="vi-VN" sz="1600" dirty="0" smtClean="0">
                <a:solidFill>
                  <a:srgbClr val="002060"/>
                </a:solidFill>
                <a:latin typeface="+mj-lt"/>
              </a:rPr>
              <a:t>Các </a:t>
            </a:r>
            <a:r>
              <a:rPr lang="vi-VN" sz="1600" dirty="0">
                <a:solidFill>
                  <a:srgbClr val="002060"/>
                </a:solidFill>
                <a:latin typeface="+mj-lt"/>
              </a:rPr>
              <a:t>vùng có mật độ cao được coi là các cụm, trong khi các vùng có mật độ thấp được coi là các khe hở giữa các cụm. </a:t>
            </a:r>
            <a:endParaRPr lang="en-US" sz="1600" dirty="0" smtClean="0">
              <a:solidFill>
                <a:srgbClr val="002060"/>
              </a:solidFill>
              <a:latin typeface="+mj-lt"/>
            </a:endParaRPr>
          </a:p>
        </p:txBody>
      </p:sp>
      <p:pic>
        <p:nvPicPr>
          <p:cNvPr id="5122" name="Picture 2" descr="Density-based clustering in data minin - Javatpoi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0172" y="1421781"/>
            <a:ext cx="3860384" cy="1943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62593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BSCAN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647" y="1470683"/>
            <a:ext cx="2095500" cy="210502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Density-based clustering in R | en.proft.m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509167" y="230543"/>
            <a:ext cx="3177633" cy="237551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JGI | Free Full-Text | MDST-DBSCAN: A Density-Based Clustering Method for  Multidimensional Spatiotemporal Dat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5176" y="2927033"/>
            <a:ext cx="4770467" cy="221646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294973" y="216425"/>
            <a:ext cx="8520600" cy="707400"/>
          </a:xfrm>
        </p:spPr>
        <p:txBody>
          <a:bodyPr>
            <a:normAutofit fontScale="90000"/>
          </a:bodyPr>
          <a:lstStyle/>
          <a:p>
            <a:r>
              <a:rPr lang="en-US" dirty="0"/>
              <a:t>Density clustering</a:t>
            </a:r>
          </a:p>
        </p:txBody>
      </p:sp>
    </p:spTree>
    <p:extLst>
      <p:ext uri="{BB962C8B-B14F-4D97-AF65-F5344CB8AC3E}">
        <p14:creationId xmlns:p14="http://schemas.microsoft.com/office/powerpoint/2010/main" val="4169036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37726"/>
            <a:ext cx="8520600" cy="707400"/>
          </a:xfrm>
        </p:spPr>
        <p:txBody>
          <a:bodyPr>
            <a:normAutofit fontScale="90000"/>
          </a:bodyPr>
          <a:lstStyle/>
          <a:p>
            <a:r>
              <a:rPr lang="en-US" dirty="0" err="1" smtClean="0"/>
              <a:t>Mô</a:t>
            </a:r>
            <a:r>
              <a:rPr lang="en-US" dirty="0" smtClean="0"/>
              <a:t> </a:t>
            </a:r>
            <a:r>
              <a:rPr lang="en-US" dirty="0" err="1" smtClean="0"/>
              <a:t>hình</a:t>
            </a:r>
            <a:r>
              <a:rPr lang="en-US" dirty="0" smtClean="0"/>
              <a:t> </a:t>
            </a:r>
            <a:r>
              <a:rPr lang="en-US" dirty="0" err="1" smtClean="0"/>
              <a:t>học</a:t>
            </a:r>
            <a:r>
              <a:rPr lang="en-US" dirty="0" smtClean="0"/>
              <a:t> </a:t>
            </a:r>
            <a:r>
              <a:rPr lang="en-US" dirty="0" err="1" smtClean="0"/>
              <a:t>máy</a:t>
            </a:r>
            <a:endParaRPr lang="en-US" dirty="0"/>
          </a:p>
        </p:txBody>
      </p:sp>
      <p:sp>
        <p:nvSpPr>
          <p:cNvPr id="3" name="Text Placeholder 2"/>
          <p:cNvSpPr>
            <a:spLocks noGrp="1"/>
          </p:cNvSpPr>
          <p:nvPr>
            <p:ph type="body" idx="1"/>
          </p:nvPr>
        </p:nvSpPr>
        <p:spPr>
          <a:xfrm>
            <a:off x="311700" y="966866"/>
            <a:ext cx="4125389" cy="3602159"/>
          </a:xfrm>
        </p:spPr>
        <p:txBody>
          <a:bodyPr>
            <a:normAutofit fontScale="92500" lnSpcReduction="10000"/>
          </a:bodyPr>
          <a:lstStyle/>
          <a:p>
            <a:pPr marL="114300" indent="0">
              <a:buNone/>
            </a:pPr>
            <a:r>
              <a:rPr lang="en-US" dirty="0" err="1">
                <a:solidFill>
                  <a:srgbClr val="002060"/>
                </a:solidFill>
              </a:rPr>
              <a:t>Tất</a:t>
            </a:r>
            <a:r>
              <a:rPr lang="en-US" dirty="0">
                <a:solidFill>
                  <a:srgbClr val="002060"/>
                </a:solidFill>
              </a:rPr>
              <a:t> </a:t>
            </a:r>
            <a:r>
              <a:rPr lang="en-US" dirty="0" err="1">
                <a:solidFill>
                  <a:srgbClr val="002060"/>
                </a:solidFill>
              </a:rPr>
              <a:t>cả</a:t>
            </a:r>
            <a:r>
              <a:rPr lang="en-US" dirty="0">
                <a:solidFill>
                  <a:srgbClr val="002060"/>
                </a:solidFill>
              </a:rPr>
              <a:t> </a:t>
            </a:r>
            <a:r>
              <a:rPr lang="en-US" dirty="0" err="1">
                <a:solidFill>
                  <a:srgbClr val="002060"/>
                </a:solidFill>
              </a:rPr>
              <a:t>các</a:t>
            </a:r>
            <a:r>
              <a:rPr lang="en-US" dirty="0">
                <a:solidFill>
                  <a:srgbClr val="002060"/>
                </a:solidFill>
              </a:rPr>
              <a:t> </a:t>
            </a:r>
            <a:r>
              <a:rPr lang="en-US" dirty="0" err="1">
                <a:solidFill>
                  <a:srgbClr val="002060"/>
                </a:solidFill>
              </a:rPr>
              <a:t>mô</a:t>
            </a:r>
            <a:r>
              <a:rPr lang="en-US" dirty="0">
                <a:solidFill>
                  <a:srgbClr val="002060"/>
                </a:solidFill>
              </a:rPr>
              <a:t> </a:t>
            </a:r>
            <a:r>
              <a:rPr lang="en-US" dirty="0" err="1">
                <a:solidFill>
                  <a:srgbClr val="002060"/>
                </a:solidFill>
              </a:rPr>
              <a:t>hình</a:t>
            </a:r>
            <a:r>
              <a:rPr lang="en-US" dirty="0">
                <a:solidFill>
                  <a:srgbClr val="002060"/>
                </a:solidFill>
              </a:rPr>
              <a:t> </a:t>
            </a:r>
            <a:r>
              <a:rPr lang="en-US" dirty="0" err="1">
                <a:solidFill>
                  <a:srgbClr val="002060"/>
                </a:solidFill>
              </a:rPr>
              <a:t>học</a:t>
            </a:r>
            <a:r>
              <a:rPr lang="en-US" dirty="0">
                <a:solidFill>
                  <a:srgbClr val="002060"/>
                </a:solidFill>
              </a:rPr>
              <a:t> </a:t>
            </a:r>
            <a:r>
              <a:rPr lang="en-US" dirty="0" err="1">
                <a:solidFill>
                  <a:srgbClr val="002060"/>
                </a:solidFill>
              </a:rPr>
              <a:t>máy</a:t>
            </a:r>
            <a:r>
              <a:rPr lang="en-US" dirty="0">
                <a:solidFill>
                  <a:srgbClr val="002060"/>
                </a:solidFill>
              </a:rPr>
              <a:t> </a:t>
            </a:r>
            <a:r>
              <a:rPr lang="en-US" dirty="0" err="1">
                <a:solidFill>
                  <a:srgbClr val="002060"/>
                </a:solidFill>
              </a:rPr>
              <a:t>đều</a:t>
            </a:r>
            <a:r>
              <a:rPr lang="en-US" dirty="0">
                <a:solidFill>
                  <a:srgbClr val="002060"/>
                </a:solidFill>
              </a:rPr>
              <a:t> </a:t>
            </a:r>
            <a:r>
              <a:rPr lang="en-US" dirty="0" err="1">
                <a:solidFill>
                  <a:srgbClr val="002060"/>
                </a:solidFill>
              </a:rPr>
              <a:t>có</a:t>
            </a:r>
            <a:r>
              <a:rPr lang="en-US" dirty="0">
                <a:solidFill>
                  <a:srgbClr val="002060"/>
                </a:solidFill>
              </a:rPr>
              <a:t> </a:t>
            </a:r>
            <a:r>
              <a:rPr lang="en-US" dirty="0" err="1">
                <a:solidFill>
                  <a:srgbClr val="002060"/>
                </a:solidFill>
              </a:rPr>
              <a:t>thể</a:t>
            </a:r>
            <a:r>
              <a:rPr lang="en-US" dirty="0">
                <a:solidFill>
                  <a:srgbClr val="002060"/>
                </a:solidFill>
              </a:rPr>
              <a:t> </a:t>
            </a:r>
            <a:r>
              <a:rPr lang="en-US" dirty="0" err="1">
                <a:solidFill>
                  <a:srgbClr val="002060"/>
                </a:solidFill>
              </a:rPr>
              <a:t>xem</a:t>
            </a:r>
            <a:r>
              <a:rPr lang="en-US" dirty="0">
                <a:solidFill>
                  <a:srgbClr val="002060"/>
                </a:solidFill>
              </a:rPr>
              <a:t> </a:t>
            </a:r>
            <a:r>
              <a:rPr lang="en-US" dirty="0" err="1">
                <a:solidFill>
                  <a:srgbClr val="002060"/>
                </a:solidFill>
              </a:rPr>
              <a:t>là</a:t>
            </a:r>
            <a:r>
              <a:rPr lang="en-US" dirty="0">
                <a:solidFill>
                  <a:srgbClr val="002060"/>
                </a:solidFill>
              </a:rPr>
              <a:t> </a:t>
            </a:r>
            <a:r>
              <a:rPr lang="en-US" dirty="0" err="1">
                <a:solidFill>
                  <a:srgbClr val="002060"/>
                </a:solidFill>
              </a:rPr>
              <a:t>các</a:t>
            </a:r>
            <a:r>
              <a:rPr lang="en-US" dirty="0">
                <a:solidFill>
                  <a:srgbClr val="002060"/>
                </a:solidFill>
              </a:rPr>
              <a:t> </a:t>
            </a:r>
            <a:r>
              <a:rPr lang="en-US" dirty="0" err="1">
                <a:solidFill>
                  <a:srgbClr val="002060"/>
                </a:solidFill>
              </a:rPr>
              <a:t>mô</a:t>
            </a:r>
            <a:r>
              <a:rPr lang="en-US" dirty="0">
                <a:solidFill>
                  <a:srgbClr val="002060"/>
                </a:solidFill>
              </a:rPr>
              <a:t> </a:t>
            </a:r>
            <a:r>
              <a:rPr lang="en-US" dirty="0" err="1">
                <a:solidFill>
                  <a:srgbClr val="002060"/>
                </a:solidFill>
              </a:rPr>
              <a:t>hình</a:t>
            </a:r>
            <a:r>
              <a:rPr lang="en-US" dirty="0">
                <a:solidFill>
                  <a:srgbClr val="002060"/>
                </a:solidFill>
              </a:rPr>
              <a:t> </a:t>
            </a:r>
            <a:r>
              <a:rPr lang="en-US" dirty="0" err="1">
                <a:solidFill>
                  <a:srgbClr val="002060"/>
                </a:solidFill>
              </a:rPr>
              <a:t>dự</a:t>
            </a:r>
            <a:r>
              <a:rPr lang="en-US" dirty="0">
                <a:solidFill>
                  <a:srgbClr val="002060"/>
                </a:solidFill>
              </a:rPr>
              <a:t> </a:t>
            </a:r>
            <a:r>
              <a:rPr lang="en-US" dirty="0" err="1">
                <a:solidFill>
                  <a:srgbClr val="002060"/>
                </a:solidFill>
              </a:rPr>
              <a:t>đoán</a:t>
            </a:r>
            <a:r>
              <a:rPr lang="en-US" dirty="0">
                <a:solidFill>
                  <a:srgbClr val="002060"/>
                </a:solidFill>
              </a:rPr>
              <a:t>: </a:t>
            </a:r>
            <a:endParaRPr lang="en-US" dirty="0" smtClean="0">
              <a:solidFill>
                <a:srgbClr val="002060"/>
              </a:solidFill>
            </a:endParaRPr>
          </a:p>
          <a:p>
            <a:pPr marL="114300" indent="0">
              <a:buNone/>
            </a:pPr>
            <a:endParaRPr lang="en-US" dirty="0" smtClean="0">
              <a:solidFill>
                <a:srgbClr val="002060"/>
              </a:solidFill>
            </a:endParaRPr>
          </a:p>
          <a:p>
            <a:r>
              <a:rPr lang="en-US" dirty="0" err="1" smtClean="0">
                <a:solidFill>
                  <a:srgbClr val="002060"/>
                </a:solidFill>
              </a:rPr>
              <a:t>Các</a:t>
            </a:r>
            <a:r>
              <a:rPr lang="en-US" dirty="0" smtClean="0">
                <a:solidFill>
                  <a:srgbClr val="002060"/>
                </a:solidFill>
              </a:rPr>
              <a:t> </a:t>
            </a:r>
            <a:r>
              <a:rPr lang="en-US" dirty="0" err="1">
                <a:solidFill>
                  <a:srgbClr val="002060"/>
                </a:solidFill>
              </a:rPr>
              <a:t>mô</a:t>
            </a:r>
            <a:r>
              <a:rPr lang="en-US" dirty="0">
                <a:solidFill>
                  <a:srgbClr val="002060"/>
                </a:solidFill>
              </a:rPr>
              <a:t> </a:t>
            </a:r>
            <a:r>
              <a:rPr lang="en-US" dirty="0" err="1">
                <a:solidFill>
                  <a:srgbClr val="002060"/>
                </a:solidFill>
              </a:rPr>
              <a:t>hình</a:t>
            </a:r>
            <a:r>
              <a:rPr lang="en-US" dirty="0">
                <a:solidFill>
                  <a:srgbClr val="002060"/>
                </a:solidFill>
              </a:rPr>
              <a:t> </a:t>
            </a:r>
            <a:r>
              <a:rPr lang="en-US" dirty="0" err="1">
                <a:solidFill>
                  <a:srgbClr val="002060"/>
                </a:solidFill>
              </a:rPr>
              <a:t>học</a:t>
            </a:r>
            <a:r>
              <a:rPr lang="en-US" dirty="0">
                <a:solidFill>
                  <a:srgbClr val="002060"/>
                </a:solidFill>
              </a:rPr>
              <a:t> </a:t>
            </a:r>
            <a:r>
              <a:rPr lang="en-US" dirty="0" err="1">
                <a:solidFill>
                  <a:srgbClr val="002060"/>
                </a:solidFill>
              </a:rPr>
              <a:t>máy</a:t>
            </a:r>
            <a:r>
              <a:rPr lang="en-US" dirty="0">
                <a:solidFill>
                  <a:srgbClr val="002060"/>
                </a:solidFill>
              </a:rPr>
              <a:t> </a:t>
            </a:r>
            <a:r>
              <a:rPr lang="en-US" dirty="0" err="1">
                <a:solidFill>
                  <a:srgbClr val="002060"/>
                </a:solidFill>
              </a:rPr>
              <a:t>cổ</a:t>
            </a:r>
            <a:r>
              <a:rPr lang="en-US" dirty="0">
                <a:solidFill>
                  <a:srgbClr val="002060"/>
                </a:solidFill>
              </a:rPr>
              <a:t> </a:t>
            </a:r>
            <a:r>
              <a:rPr lang="en-US" dirty="0" err="1">
                <a:solidFill>
                  <a:srgbClr val="002060"/>
                </a:solidFill>
              </a:rPr>
              <a:t>điển</a:t>
            </a:r>
            <a:r>
              <a:rPr lang="en-US" dirty="0">
                <a:solidFill>
                  <a:srgbClr val="002060"/>
                </a:solidFill>
              </a:rPr>
              <a:t>: Unsupervised learning </a:t>
            </a:r>
            <a:r>
              <a:rPr lang="en-US" dirty="0" err="1">
                <a:solidFill>
                  <a:srgbClr val="002060"/>
                </a:solidFill>
              </a:rPr>
              <a:t>và</a:t>
            </a:r>
            <a:r>
              <a:rPr lang="en-US" dirty="0">
                <a:solidFill>
                  <a:srgbClr val="002060"/>
                </a:solidFill>
              </a:rPr>
              <a:t> supervised learning. </a:t>
            </a:r>
            <a:endParaRPr lang="en-US" dirty="0" smtClean="0">
              <a:solidFill>
                <a:srgbClr val="002060"/>
              </a:solidFill>
            </a:endParaRPr>
          </a:p>
          <a:p>
            <a:r>
              <a:rPr lang="en-US" dirty="0" err="1" smtClean="0">
                <a:solidFill>
                  <a:srgbClr val="002060"/>
                </a:solidFill>
              </a:rPr>
              <a:t>Mô</a:t>
            </a:r>
            <a:r>
              <a:rPr lang="en-US" dirty="0" smtClean="0">
                <a:solidFill>
                  <a:srgbClr val="002060"/>
                </a:solidFill>
              </a:rPr>
              <a:t> </a:t>
            </a:r>
            <a:r>
              <a:rPr lang="en-US" dirty="0" err="1">
                <a:solidFill>
                  <a:srgbClr val="002060"/>
                </a:solidFill>
              </a:rPr>
              <a:t>hình</a:t>
            </a:r>
            <a:r>
              <a:rPr lang="en-US" dirty="0">
                <a:solidFill>
                  <a:srgbClr val="002060"/>
                </a:solidFill>
              </a:rPr>
              <a:t> ensemble: Random forest; bagging; boosting </a:t>
            </a:r>
          </a:p>
          <a:p>
            <a:r>
              <a:rPr lang="en-US" dirty="0" smtClean="0">
                <a:solidFill>
                  <a:srgbClr val="002060"/>
                </a:solidFill>
              </a:rPr>
              <a:t>Reinforcement </a:t>
            </a:r>
            <a:r>
              <a:rPr lang="en-US" dirty="0">
                <a:solidFill>
                  <a:srgbClr val="002060"/>
                </a:solidFill>
              </a:rPr>
              <a:t>leaning: Monte Carlo Tree Search (MCTS) : alpha GO (</a:t>
            </a:r>
            <a:r>
              <a:rPr lang="en-US" dirty="0" smtClean="0">
                <a:solidFill>
                  <a:srgbClr val="002060"/>
                </a:solidFill>
              </a:rPr>
              <a:t>2016)</a:t>
            </a:r>
          </a:p>
          <a:p>
            <a:r>
              <a:rPr lang="en-US" dirty="0" smtClean="0">
                <a:solidFill>
                  <a:srgbClr val="002060"/>
                </a:solidFill>
              </a:rPr>
              <a:t>Neural </a:t>
            </a:r>
            <a:r>
              <a:rPr lang="en-US" dirty="0">
                <a:solidFill>
                  <a:srgbClr val="002060"/>
                </a:solidFill>
              </a:rPr>
              <a:t>networks </a:t>
            </a:r>
            <a:r>
              <a:rPr lang="en-US" dirty="0" err="1">
                <a:solidFill>
                  <a:srgbClr val="002060"/>
                </a:solidFill>
              </a:rPr>
              <a:t>và</a:t>
            </a:r>
            <a:r>
              <a:rPr lang="en-US" dirty="0">
                <a:solidFill>
                  <a:srgbClr val="002060"/>
                </a:solidFill>
              </a:rPr>
              <a:t> Deep learning</a:t>
            </a:r>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66417" y="147232"/>
            <a:ext cx="4187866" cy="4881967"/>
          </a:xfrm>
          <a:prstGeom prst="rect">
            <a:avLst/>
          </a:prstGeom>
          <a:noFill/>
          <a:ln>
            <a:noFill/>
          </a:ln>
        </p:spPr>
      </p:pic>
    </p:spTree>
    <p:extLst>
      <p:ext uri="{BB962C8B-B14F-4D97-AF65-F5344CB8AC3E}">
        <p14:creationId xmlns:p14="http://schemas.microsoft.com/office/powerpoint/2010/main" val="10011317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1700" y="903249"/>
            <a:ext cx="8520600" cy="3914078"/>
          </a:xfrm>
        </p:spPr>
        <p:txBody>
          <a:bodyPr>
            <a:noAutofit/>
          </a:bodyPr>
          <a:lstStyle/>
          <a:p>
            <a:pPr algn="just"/>
            <a:r>
              <a:rPr lang="vi-VN" dirty="0">
                <a:solidFill>
                  <a:srgbClr val="002060"/>
                </a:solidFill>
                <a:latin typeface="+mj-lt"/>
              </a:rPr>
              <a:t>Density clustering được sử dụng trong các bài toán mà không có số lượng cụm cần được xác định trước, và các cụm có thể có hình dạng và kích thước khác nhau. </a:t>
            </a:r>
            <a:endParaRPr lang="en-US" dirty="0" smtClean="0">
              <a:solidFill>
                <a:srgbClr val="002060"/>
              </a:solidFill>
              <a:latin typeface="+mj-lt"/>
            </a:endParaRPr>
          </a:p>
          <a:p>
            <a:pPr algn="just"/>
            <a:r>
              <a:rPr lang="vi-VN" dirty="0" smtClean="0">
                <a:solidFill>
                  <a:srgbClr val="002060"/>
                </a:solidFill>
                <a:latin typeface="+mj-lt"/>
              </a:rPr>
              <a:t>Density </a:t>
            </a:r>
            <a:r>
              <a:rPr lang="vi-VN" dirty="0">
                <a:solidFill>
                  <a:srgbClr val="002060"/>
                </a:solidFill>
                <a:latin typeface="+mj-lt"/>
              </a:rPr>
              <a:t>clustering có thể giải quyết được các vấn đề mà các phương pháp phân cụm khác như k-means không thể giải quyết, như các cụm có hình dạng không đều, các cụm có kích thước khác nhau, hoặc các cụm có mật độ không đồng nhất. </a:t>
            </a:r>
            <a:endParaRPr lang="en-US" dirty="0" smtClean="0">
              <a:solidFill>
                <a:srgbClr val="002060"/>
              </a:solidFill>
              <a:latin typeface="+mj-lt"/>
            </a:endParaRPr>
          </a:p>
          <a:p>
            <a:pPr algn="just"/>
            <a:endParaRPr lang="en-US" dirty="0" smtClean="0">
              <a:solidFill>
                <a:srgbClr val="002060"/>
              </a:solidFill>
              <a:latin typeface="+mj-lt"/>
            </a:endParaRPr>
          </a:p>
          <a:p>
            <a:pPr algn="just"/>
            <a:r>
              <a:rPr lang="vi-VN" dirty="0" smtClean="0">
                <a:solidFill>
                  <a:srgbClr val="002060"/>
                </a:solidFill>
                <a:latin typeface="+mj-lt"/>
              </a:rPr>
              <a:t>Các </a:t>
            </a:r>
            <a:r>
              <a:rPr lang="vi-VN" dirty="0">
                <a:solidFill>
                  <a:srgbClr val="002060"/>
                </a:solidFill>
                <a:latin typeface="+mj-lt"/>
              </a:rPr>
              <a:t>thuật toán density clustering phổ </a:t>
            </a:r>
            <a:r>
              <a:rPr lang="vi-VN" dirty="0" smtClean="0">
                <a:solidFill>
                  <a:srgbClr val="002060"/>
                </a:solidFill>
                <a:latin typeface="+mj-lt"/>
              </a:rPr>
              <a:t>biến</a:t>
            </a:r>
            <a:r>
              <a:rPr lang="en-US" dirty="0" smtClean="0">
                <a:solidFill>
                  <a:srgbClr val="002060"/>
                </a:solidFill>
                <a:latin typeface="+mj-lt"/>
              </a:rPr>
              <a:t>:</a:t>
            </a:r>
          </a:p>
          <a:p>
            <a:pPr lvl="1" algn="just"/>
            <a:r>
              <a:rPr lang="vi-VN" sz="1800" dirty="0" smtClean="0">
                <a:solidFill>
                  <a:srgbClr val="002060"/>
                </a:solidFill>
                <a:latin typeface="+mj-lt"/>
              </a:rPr>
              <a:t>DBSCAN </a:t>
            </a:r>
            <a:r>
              <a:rPr lang="vi-VN" sz="1800" dirty="0">
                <a:solidFill>
                  <a:srgbClr val="002060"/>
                </a:solidFill>
                <a:latin typeface="+mj-lt"/>
              </a:rPr>
              <a:t>(Density-Based Spatial Clustering of Applications with Noise</a:t>
            </a:r>
            <a:r>
              <a:rPr lang="vi-VN" sz="1800" dirty="0" smtClean="0">
                <a:solidFill>
                  <a:srgbClr val="002060"/>
                </a:solidFill>
                <a:latin typeface="+mj-lt"/>
              </a:rPr>
              <a:t>)</a:t>
            </a:r>
            <a:endParaRPr lang="en-US" sz="1800" dirty="0" smtClean="0">
              <a:solidFill>
                <a:srgbClr val="002060"/>
              </a:solidFill>
              <a:latin typeface="+mj-lt"/>
            </a:endParaRPr>
          </a:p>
          <a:p>
            <a:pPr lvl="1" algn="just"/>
            <a:r>
              <a:rPr lang="vi-VN" sz="1800" dirty="0" smtClean="0">
                <a:solidFill>
                  <a:srgbClr val="002060"/>
                </a:solidFill>
                <a:latin typeface="+mj-lt"/>
              </a:rPr>
              <a:t>OPTICS </a:t>
            </a:r>
            <a:r>
              <a:rPr lang="vi-VN" sz="1800" dirty="0">
                <a:solidFill>
                  <a:srgbClr val="002060"/>
                </a:solidFill>
                <a:latin typeface="+mj-lt"/>
              </a:rPr>
              <a:t>(Ordering Points To Identify the Clustering Structure). </a:t>
            </a:r>
            <a:endParaRPr lang="en-US" sz="1800" dirty="0" smtClean="0">
              <a:solidFill>
                <a:srgbClr val="002060"/>
              </a:solidFill>
              <a:latin typeface="+mj-lt"/>
            </a:endParaRPr>
          </a:p>
          <a:p>
            <a:pPr algn="just"/>
            <a:endParaRPr lang="en-US" dirty="0">
              <a:latin typeface="+mj-lt"/>
            </a:endParaRPr>
          </a:p>
        </p:txBody>
      </p:sp>
      <p:sp>
        <p:nvSpPr>
          <p:cNvPr id="5" name="Title 1"/>
          <p:cNvSpPr>
            <a:spLocks noGrp="1"/>
          </p:cNvSpPr>
          <p:nvPr>
            <p:ph type="title"/>
          </p:nvPr>
        </p:nvSpPr>
        <p:spPr>
          <a:xfrm>
            <a:off x="317275" y="194122"/>
            <a:ext cx="8520600" cy="647794"/>
          </a:xfrm>
        </p:spPr>
        <p:txBody>
          <a:bodyPr>
            <a:normAutofit fontScale="90000"/>
          </a:bodyPr>
          <a:lstStyle/>
          <a:p>
            <a:r>
              <a:rPr lang="en-US" dirty="0"/>
              <a:t>Density clustering</a:t>
            </a:r>
          </a:p>
        </p:txBody>
      </p:sp>
    </p:spTree>
    <p:extLst>
      <p:ext uri="{BB962C8B-B14F-4D97-AF65-F5344CB8AC3E}">
        <p14:creationId xmlns:p14="http://schemas.microsoft.com/office/powerpoint/2010/main" val="25856080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1700" y="1266325"/>
            <a:ext cx="4539080" cy="3302700"/>
          </a:xfrm>
        </p:spPr>
        <p:txBody>
          <a:bodyPr>
            <a:normAutofit lnSpcReduction="10000"/>
          </a:bodyPr>
          <a:lstStyle/>
          <a:p>
            <a:pPr algn="just"/>
            <a:r>
              <a:rPr lang="vi-VN" dirty="0" smtClean="0">
                <a:solidFill>
                  <a:srgbClr val="002060"/>
                </a:solidFill>
              </a:rPr>
              <a:t>DBSCAN </a:t>
            </a:r>
            <a:r>
              <a:rPr lang="vi-VN" dirty="0">
                <a:solidFill>
                  <a:srgbClr val="002060"/>
                </a:solidFill>
              </a:rPr>
              <a:t>phân chia các điểm dữ liệu thành các cụm bằng cách xác định các vùng có mật độ cao và các khe hở giữa chúng. </a:t>
            </a:r>
            <a:endParaRPr lang="en-US" dirty="0" smtClean="0">
              <a:solidFill>
                <a:srgbClr val="002060"/>
              </a:solidFill>
            </a:endParaRPr>
          </a:p>
          <a:p>
            <a:pPr algn="just"/>
            <a:endParaRPr lang="en-US" dirty="0">
              <a:solidFill>
                <a:srgbClr val="002060"/>
              </a:solidFill>
            </a:endParaRPr>
          </a:p>
          <a:p>
            <a:pPr algn="just"/>
            <a:r>
              <a:rPr lang="vi-VN" dirty="0" smtClean="0">
                <a:solidFill>
                  <a:srgbClr val="002060"/>
                </a:solidFill>
              </a:rPr>
              <a:t>OPTICS </a:t>
            </a:r>
            <a:r>
              <a:rPr lang="vi-VN" dirty="0">
                <a:solidFill>
                  <a:srgbClr val="002060"/>
                </a:solidFill>
              </a:rPr>
              <a:t>có thể tìm ra các cụm có hình dạng phức tạp hơn bằng cách xác định các vùng có mật độ cao và đánh giá mức độ cách biệt giữa các vùng này.</a:t>
            </a:r>
            <a:endParaRPr lang="en-US" dirty="0">
              <a:solidFill>
                <a:srgbClr val="002060"/>
              </a:solidFill>
            </a:endParaRPr>
          </a:p>
          <a:p>
            <a:endParaRPr lang="en-US" dirty="0"/>
          </a:p>
        </p:txBody>
      </p:sp>
      <p:pic>
        <p:nvPicPr>
          <p:cNvPr id="4" name="Picture 3"/>
          <p:cNvPicPr>
            <a:picLocks noChangeAspect="1"/>
          </p:cNvPicPr>
          <p:nvPr/>
        </p:nvPicPr>
        <p:blipFill>
          <a:blip r:embed="rId2"/>
          <a:stretch>
            <a:fillRect/>
          </a:stretch>
        </p:blipFill>
        <p:spPr>
          <a:xfrm>
            <a:off x="5197979" y="132322"/>
            <a:ext cx="3667242" cy="4775144"/>
          </a:xfrm>
          <a:prstGeom prst="rect">
            <a:avLst/>
          </a:prstGeom>
        </p:spPr>
      </p:pic>
      <p:sp>
        <p:nvSpPr>
          <p:cNvPr id="5" name="Title 1"/>
          <p:cNvSpPr txBox="1">
            <a:spLocks/>
          </p:cNvSpPr>
          <p:nvPr/>
        </p:nvSpPr>
        <p:spPr>
          <a:xfrm>
            <a:off x="317275" y="194122"/>
            <a:ext cx="8520600" cy="647794"/>
          </a:xfrm>
          <a:prstGeom prst="rect">
            <a:avLst/>
          </a:prstGeom>
          <a:noFill/>
          <a:ln>
            <a:noFill/>
          </a:ln>
        </p:spPr>
        <p:txBody>
          <a:bodyPr spcFirstLastPara="1" wrap="square" lIns="91425" tIns="91425" rIns="91425" bIns="91425"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r>
              <a:rPr lang="en-US" smtClean="0"/>
              <a:t>Density clustering</a:t>
            </a:r>
            <a:endParaRPr lang="en-US" dirty="0"/>
          </a:p>
        </p:txBody>
      </p:sp>
    </p:spTree>
    <p:extLst>
      <p:ext uri="{BB962C8B-B14F-4D97-AF65-F5344CB8AC3E}">
        <p14:creationId xmlns:p14="http://schemas.microsoft.com/office/powerpoint/2010/main" val="3277312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861" y="94401"/>
            <a:ext cx="8520600" cy="707400"/>
          </a:xfrm>
        </p:spPr>
        <p:txBody>
          <a:bodyPr>
            <a:normAutofit fontScale="90000"/>
          </a:bodyPr>
          <a:lstStyle/>
          <a:p>
            <a:r>
              <a:rPr lang="en-US" dirty="0"/>
              <a:t>Partition clustering </a:t>
            </a:r>
          </a:p>
        </p:txBody>
      </p:sp>
      <p:sp>
        <p:nvSpPr>
          <p:cNvPr id="3" name="Content Placeholder 2"/>
          <p:cNvSpPr>
            <a:spLocks noGrp="1"/>
          </p:cNvSpPr>
          <p:nvPr>
            <p:ph idx="1"/>
          </p:nvPr>
        </p:nvSpPr>
        <p:spPr>
          <a:xfrm>
            <a:off x="311700" y="734517"/>
            <a:ext cx="8520600" cy="4317167"/>
          </a:xfrm>
        </p:spPr>
        <p:txBody>
          <a:bodyPr>
            <a:noAutofit/>
          </a:bodyPr>
          <a:lstStyle/>
          <a:p>
            <a:pPr algn="just"/>
            <a:r>
              <a:rPr lang="en-US" dirty="0" err="1" smtClean="0">
                <a:solidFill>
                  <a:srgbClr val="002060"/>
                </a:solidFill>
                <a:latin typeface="Times New Roman" panose="02020603050405020304" pitchFamily="18" charset="0"/>
                <a:cs typeface="Times New Roman" panose="02020603050405020304" pitchFamily="18" charset="0"/>
              </a:rPr>
              <a:t>Phổ</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biến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nhất</a:t>
            </a:r>
            <a:endParaRPr lang="en-US" dirty="0">
              <a:solidFill>
                <a:srgbClr val="002060"/>
              </a:solidFill>
              <a:latin typeface="Times New Roman" panose="02020603050405020304" pitchFamily="18" charset="0"/>
              <a:cs typeface="Times New Roman" panose="02020603050405020304" pitchFamily="18" charset="0"/>
            </a:endParaRPr>
          </a:p>
          <a:p>
            <a:pPr algn="just"/>
            <a:r>
              <a:rPr lang="vi-VN" dirty="0" smtClean="0">
                <a:solidFill>
                  <a:srgbClr val="002060"/>
                </a:solidFill>
                <a:latin typeface="Times New Roman" panose="02020603050405020304" pitchFamily="18" charset="0"/>
                <a:cs typeface="Times New Roman" panose="02020603050405020304" pitchFamily="18" charset="0"/>
              </a:rPr>
              <a:t>Partition </a:t>
            </a:r>
            <a:r>
              <a:rPr lang="vi-VN" dirty="0">
                <a:solidFill>
                  <a:srgbClr val="002060"/>
                </a:solidFill>
                <a:latin typeface="Times New Roman" panose="02020603050405020304" pitchFamily="18" charset="0"/>
                <a:cs typeface="Times New Roman" panose="02020603050405020304" pitchFamily="18" charset="0"/>
              </a:rPr>
              <a:t>clustering (phân cụm phân tán</a:t>
            </a:r>
            <a:r>
              <a:rPr lang="vi-VN" dirty="0" smtClean="0">
                <a:solidFill>
                  <a:srgbClr val="002060"/>
                </a:solidFill>
                <a:latin typeface="Times New Roman" panose="02020603050405020304" pitchFamily="18" charset="0"/>
                <a:cs typeface="Times New Roman" panose="02020603050405020304" pitchFamily="18" charset="0"/>
              </a:rPr>
              <a:t>)</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Các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cụm</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được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tạo</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ra</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bởi</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gán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các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điểm</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dữ</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liệu</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vào</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nhóm</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sao</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cho</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tổng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khoảng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cách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giữa</a:t>
            </a:r>
            <a:r>
              <a:rPr lang="en-US" dirty="0" smtClean="0">
                <a:solidFill>
                  <a:srgbClr val="002060"/>
                </a:solidFill>
                <a:latin typeface="Times New Roman" panose="02020603050405020304" pitchFamily="18" charset="0"/>
                <a:cs typeface="Times New Roman" panose="02020603050405020304" pitchFamily="18" charset="0"/>
              </a:rPr>
              <a:t> </a:t>
            </a:r>
            <a:r>
              <a:rPr lang="vi-VN" dirty="0">
                <a:solidFill>
                  <a:srgbClr val="002060"/>
                </a:solidFill>
                <a:latin typeface="Times New Roman" panose="02020603050405020304" pitchFamily="18" charset="0"/>
                <a:cs typeface="Times New Roman" panose="02020603050405020304" pitchFamily="18" charset="0"/>
              </a:rPr>
              <a:t>các điểm dữ liệu trong cùng một cụm là nhỏ nhất có thể, và khoảng cách giữa các cụm là lớn nhất có thể. </a:t>
            </a:r>
            <a:endParaRPr lang="en-US" dirty="0" smtClean="0">
              <a:solidFill>
                <a:srgbClr val="002060"/>
              </a:solidFill>
              <a:latin typeface="Times New Roman" panose="02020603050405020304" pitchFamily="18" charset="0"/>
              <a:cs typeface="Times New Roman" panose="02020603050405020304" pitchFamily="18" charset="0"/>
            </a:endParaRPr>
          </a:p>
          <a:p>
            <a:pPr algn="just"/>
            <a:r>
              <a:rPr lang="en-US" dirty="0" err="1" smtClean="0">
                <a:solidFill>
                  <a:srgbClr val="002060"/>
                </a:solidFill>
                <a:latin typeface="Times New Roman" panose="02020603050405020304" pitchFamily="18" charset="0"/>
                <a:cs typeface="Times New Roman" panose="02020603050405020304" pitchFamily="18" charset="0"/>
              </a:rPr>
              <a:t>Cách</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chọn</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số</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lượng</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cụm</a:t>
            </a:r>
            <a:r>
              <a:rPr lang="en-US" dirty="0" smtClean="0">
                <a:solidFill>
                  <a:srgbClr val="002060"/>
                </a:solidFill>
                <a:latin typeface="Times New Roman" panose="02020603050405020304" pitchFamily="18" charset="0"/>
                <a:cs typeface="Times New Roman" panose="02020603050405020304" pitchFamily="18" charset="0"/>
              </a:rPr>
              <a:t>:</a:t>
            </a:r>
          </a:p>
          <a:p>
            <a:pPr lvl="1" algn="just"/>
            <a:r>
              <a:rPr lang="en-US" sz="1800" dirty="0" smtClean="0">
                <a:solidFill>
                  <a:srgbClr val="002060"/>
                </a:solidFill>
                <a:latin typeface="Times New Roman" panose="02020603050405020304" pitchFamily="18" charset="0"/>
                <a:cs typeface="Times New Roman" panose="02020603050405020304" pitchFamily="18" charset="0"/>
              </a:rPr>
              <a:t>Do </a:t>
            </a:r>
            <a:r>
              <a:rPr lang="en-US" sz="1800" dirty="0" err="1" smtClean="0">
                <a:solidFill>
                  <a:srgbClr val="002060"/>
                </a:solidFill>
                <a:latin typeface="Times New Roman" panose="02020603050405020304" pitchFamily="18" charset="0"/>
                <a:cs typeface="Times New Roman" panose="02020603050405020304" pitchFamily="18" charset="0"/>
              </a:rPr>
              <a:t>người</a:t>
            </a:r>
            <a:r>
              <a:rPr lang="en-US" sz="1800" dirty="0" smtClean="0">
                <a:solidFill>
                  <a:srgbClr val="002060"/>
                </a:solidFill>
                <a:latin typeface="Times New Roman" panose="02020603050405020304" pitchFamily="18" charset="0"/>
                <a:cs typeface="Times New Roman" panose="02020603050405020304" pitchFamily="18" charset="0"/>
              </a:rPr>
              <a:t> dung </a:t>
            </a:r>
            <a:r>
              <a:rPr lang="en-US" sz="1800" dirty="0" err="1" smtClean="0">
                <a:solidFill>
                  <a:srgbClr val="002060"/>
                </a:solidFill>
                <a:latin typeface="Times New Roman" panose="02020603050405020304" pitchFamily="18" charset="0"/>
                <a:cs typeface="Times New Roman" panose="02020603050405020304" pitchFamily="18" charset="0"/>
              </a:rPr>
              <a:t>định</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nghĩa</a:t>
            </a:r>
            <a:endParaRPr lang="en-US" sz="1800" dirty="0" smtClean="0">
              <a:solidFill>
                <a:srgbClr val="002060"/>
              </a:solidFill>
              <a:latin typeface="Times New Roman" panose="02020603050405020304" pitchFamily="18" charset="0"/>
              <a:cs typeface="Times New Roman" panose="02020603050405020304" pitchFamily="18" charset="0"/>
            </a:endParaRPr>
          </a:p>
          <a:p>
            <a:pPr lvl="1" algn="just"/>
            <a:r>
              <a:rPr lang="en-US" sz="1800" dirty="0" err="1" smtClean="0">
                <a:solidFill>
                  <a:srgbClr val="002060"/>
                </a:solidFill>
                <a:latin typeface="Times New Roman" panose="02020603050405020304" pitchFamily="18" charset="0"/>
                <a:cs typeface="Times New Roman" panose="02020603050405020304" pitchFamily="18" charset="0"/>
              </a:rPr>
              <a:t>Hoặc</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sử</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dụng</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phương</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pháp</a:t>
            </a:r>
            <a:r>
              <a:rPr lang="en-US" sz="1800" dirty="0" smtClean="0">
                <a:solidFill>
                  <a:srgbClr val="002060"/>
                </a:solidFill>
                <a:latin typeface="Times New Roman" panose="02020603050405020304" pitchFamily="18" charset="0"/>
                <a:cs typeface="Times New Roman" panose="02020603050405020304" pitchFamily="18" charset="0"/>
              </a:rPr>
              <a:t> Elbow </a:t>
            </a:r>
            <a:r>
              <a:rPr lang="en-US" sz="1800" dirty="0" err="1" smtClean="0">
                <a:solidFill>
                  <a:srgbClr val="002060"/>
                </a:solidFill>
                <a:latin typeface="Times New Roman" panose="02020603050405020304" pitchFamily="18" charset="0"/>
                <a:cs typeface="Times New Roman" panose="02020603050405020304" pitchFamily="18" charset="0"/>
              </a:rPr>
              <a:t>hoặc</a:t>
            </a:r>
            <a:r>
              <a:rPr lang="en-US" sz="1800" dirty="0" smtClean="0">
                <a:solidFill>
                  <a:srgbClr val="002060"/>
                </a:solidFill>
                <a:latin typeface="Times New Roman" panose="02020603050405020304" pitchFamily="18" charset="0"/>
                <a:cs typeface="Times New Roman" panose="02020603050405020304" pitchFamily="18" charset="0"/>
              </a:rPr>
              <a:t> Silhouette.</a:t>
            </a:r>
            <a:endParaRPr lang="en-US" sz="1800" dirty="0">
              <a:solidFill>
                <a:srgbClr val="002060"/>
              </a:solidFill>
              <a:latin typeface="Times New Roman" panose="02020603050405020304" pitchFamily="18" charset="0"/>
              <a:cs typeface="Times New Roman" panose="02020603050405020304" pitchFamily="18" charset="0"/>
            </a:endParaRPr>
          </a:p>
          <a:p>
            <a:pPr algn="just"/>
            <a:r>
              <a:rPr lang="en-US" dirty="0" err="1" smtClean="0">
                <a:solidFill>
                  <a:srgbClr val="002060"/>
                </a:solidFill>
                <a:latin typeface="Times New Roman" panose="02020603050405020304" pitchFamily="18" charset="0"/>
                <a:cs typeface="Times New Roman" panose="02020603050405020304" pitchFamily="18" charset="0"/>
              </a:rPr>
              <a:t>Yêu</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cầu</a:t>
            </a:r>
            <a:r>
              <a:rPr lang="en-US" dirty="0" smtClean="0">
                <a:solidFill>
                  <a:srgbClr val="002060"/>
                </a:solidFill>
                <a:latin typeface="Times New Roman" panose="02020603050405020304" pitchFamily="18" charset="0"/>
                <a:cs typeface="Times New Roman" panose="02020603050405020304" pitchFamily="18" charset="0"/>
              </a:rPr>
              <a:t>:</a:t>
            </a:r>
            <a:endParaRPr lang="en-US" dirty="0">
              <a:solidFill>
                <a:srgbClr val="002060"/>
              </a:solidFill>
              <a:latin typeface="Times New Roman" panose="02020603050405020304" pitchFamily="18" charset="0"/>
              <a:cs typeface="Times New Roman" panose="02020603050405020304" pitchFamily="18" charset="0"/>
            </a:endParaRPr>
          </a:p>
          <a:p>
            <a:pPr lvl="1" algn="just"/>
            <a:r>
              <a:rPr lang="en-US" altLang="zh-CN" sz="1800" dirty="0" err="1">
                <a:solidFill>
                  <a:srgbClr val="002060"/>
                </a:solidFill>
                <a:latin typeface="Times New Roman" panose="02020603050405020304" pitchFamily="18" charset="0"/>
                <a:cs typeface="Times New Roman" panose="02020603050405020304" pitchFamily="18" charset="0"/>
              </a:rPr>
              <a:t>Chọn</a:t>
            </a: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thuật</a:t>
            </a: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toán</a:t>
            </a: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phân</a:t>
            </a: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nhóm</a:t>
            </a: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tốt</a:t>
            </a:r>
            <a:endParaRPr lang="en-US" altLang="zh-CN" sz="1800" dirty="0">
              <a:solidFill>
                <a:srgbClr val="002060"/>
              </a:solidFill>
              <a:latin typeface="Times New Roman" panose="02020603050405020304" pitchFamily="18" charset="0"/>
              <a:cs typeface="Times New Roman" panose="02020603050405020304" pitchFamily="18" charset="0"/>
            </a:endParaRPr>
          </a:p>
          <a:p>
            <a:pPr lvl="1" algn="just"/>
            <a:r>
              <a:rPr lang="en-US" altLang="zh-CN" sz="1800" dirty="0" err="1">
                <a:solidFill>
                  <a:srgbClr val="002060"/>
                </a:solidFill>
                <a:latin typeface="Times New Roman" panose="02020603050405020304" pitchFamily="18" charset="0"/>
                <a:cs typeface="Times New Roman" panose="02020603050405020304" pitchFamily="18" charset="0"/>
              </a:rPr>
              <a:t>Chọn</a:t>
            </a: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giá</a:t>
            </a: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trị</a:t>
            </a: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cho</a:t>
            </a: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các</a:t>
            </a: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tham</a:t>
            </a: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số</a:t>
            </a: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đầu</a:t>
            </a: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vào</a:t>
            </a:r>
            <a:r>
              <a:rPr lang="en-US" altLang="zh-CN" sz="1800" dirty="0">
                <a:solidFill>
                  <a:srgbClr val="002060"/>
                </a:solidFill>
                <a:latin typeface="Times New Roman" panose="02020603050405020304" pitchFamily="18" charset="0"/>
                <a:cs typeface="Times New Roman" panose="02020603050405020304" pitchFamily="18" charset="0"/>
              </a:rPr>
              <a:t>. </a:t>
            </a:r>
          </a:p>
          <a:p>
            <a:pPr lvl="1" algn="just"/>
            <a:r>
              <a:rPr lang="en-US" altLang="zh-CN" sz="1800" dirty="0" err="1">
                <a:solidFill>
                  <a:srgbClr val="002060"/>
                </a:solidFill>
                <a:latin typeface="Times New Roman" panose="02020603050405020304" pitchFamily="18" charset="0"/>
                <a:cs typeface="Times New Roman" panose="02020603050405020304" pitchFamily="18" charset="0"/>
              </a:rPr>
              <a:t>Chọn</a:t>
            </a: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một</a:t>
            </a: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đơn</a:t>
            </a: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vị</a:t>
            </a: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đo</a:t>
            </a:r>
            <a:r>
              <a:rPr lang="en-US" altLang="zh-CN" sz="1800" dirty="0">
                <a:solidFill>
                  <a:srgbClr val="002060"/>
                </a:solidFill>
                <a:latin typeface="Times New Roman" panose="02020603050405020304" pitchFamily="18" charset="0"/>
                <a:cs typeface="Times New Roman" panose="02020603050405020304" pitchFamily="18" charset="0"/>
              </a:rPr>
              <a:t> “distance” </a:t>
            </a:r>
            <a:r>
              <a:rPr lang="en-US" altLang="zh-CN" sz="1800" dirty="0" err="1">
                <a:solidFill>
                  <a:srgbClr val="002060"/>
                </a:solidFill>
                <a:latin typeface="Times New Roman" panose="02020603050405020304" pitchFamily="18" charset="0"/>
                <a:cs typeface="Times New Roman" panose="02020603050405020304" pitchFamily="18" charset="0"/>
              </a:rPr>
              <a:t>trong</a:t>
            </a: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dữ</a:t>
            </a: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liệu</a:t>
            </a: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Liên</a:t>
            </a: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quan</a:t>
            </a: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một</a:t>
            </a: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phần</a:t>
            </a: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đến</a:t>
            </a: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chọn</a:t>
            </a: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đặc</a:t>
            </a: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trưng</a:t>
            </a: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khi</a:t>
            </a: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tính</a:t>
            </a: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toán</a:t>
            </a:r>
            <a:r>
              <a:rPr lang="en-US" altLang="zh-CN" sz="1800" dirty="0">
                <a:solidFill>
                  <a:srgbClr val="002060"/>
                </a:solidFill>
                <a:latin typeface="Times New Roman" panose="02020603050405020304" pitchFamily="18" charset="0"/>
                <a:cs typeface="Times New Roman" panose="02020603050405020304" pitchFamily="18" charset="0"/>
              </a:rPr>
              <a:t>)</a:t>
            </a:r>
          </a:p>
          <a:p>
            <a:pPr marL="0" indent="0" algn="just">
              <a:buNone/>
            </a:pPr>
            <a:endParaRPr lang="en-US" altLang="zh-CN" dirty="0">
              <a:solidFill>
                <a:srgbClr val="002060"/>
              </a:solidFill>
              <a:latin typeface="Times New Roman" panose="02020603050405020304" pitchFamily="18" charset="0"/>
              <a:cs typeface="Times New Roman" panose="02020603050405020304" pitchFamily="18" charset="0"/>
            </a:endParaRPr>
          </a:p>
          <a:p>
            <a:pPr algn="just"/>
            <a:endParaRPr lang="en-US" dirty="0">
              <a:solidFill>
                <a:srgbClr val="002060"/>
              </a:solidFill>
              <a:latin typeface="Times New Roman" panose="02020603050405020304" pitchFamily="18" charset="0"/>
              <a:cs typeface="Times New Roman" panose="02020603050405020304" pitchFamily="18" charset="0"/>
            </a:endParaRPr>
          </a:p>
          <a:p>
            <a:pPr algn="just"/>
            <a:endParaRPr lang="en-US"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70967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9578" y="769433"/>
            <a:ext cx="8520600" cy="4109225"/>
          </a:xfrm>
        </p:spPr>
        <p:txBody>
          <a:bodyPr>
            <a:noAutofit/>
          </a:bodyPr>
          <a:lstStyle/>
          <a:p>
            <a:r>
              <a:rPr lang="en-US" sz="1600" dirty="0" err="1" smtClean="0">
                <a:solidFill>
                  <a:srgbClr val="002060"/>
                </a:solidFill>
              </a:rPr>
              <a:t>Thuật</a:t>
            </a:r>
            <a:r>
              <a:rPr lang="en-US" sz="1600" dirty="0" smtClean="0">
                <a:solidFill>
                  <a:srgbClr val="002060"/>
                </a:solidFill>
              </a:rPr>
              <a:t> </a:t>
            </a:r>
            <a:r>
              <a:rPr lang="en-US" sz="1600" dirty="0" err="1" smtClean="0">
                <a:solidFill>
                  <a:srgbClr val="002060"/>
                </a:solidFill>
              </a:rPr>
              <a:t>toán</a:t>
            </a:r>
            <a:r>
              <a:rPr lang="en-US" sz="1600" dirty="0" smtClean="0">
                <a:solidFill>
                  <a:srgbClr val="002060"/>
                </a:solidFill>
              </a:rPr>
              <a:t> </a:t>
            </a:r>
            <a:r>
              <a:rPr lang="en-US" sz="1600" dirty="0" err="1" smtClean="0">
                <a:solidFill>
                  <a:srgbClr val="002060"/>
                </a:solidFill>
              </a:rPr>
              <a:t>phân</a:t>
            </a:r>
            <a:r>
              <a:rPr lang="en-US" sz="1600" dirty="0" smtClean="0">
                <a:solidFill>
                  <a:srgbClr val="002060"/>
                </a:solidFill>
              </a:rPr>
              <a:t> </a:t>
            </a:r>
            <a:r>
              <a:rPr lang="en-US" sz="1600" dirty="0" err="1" smtClean="0">
                <a:solidFill>
                  <a:srgbClr val="002060"/>
                </a:solidFill>
              </a:rPr>
              <a:t>cụm</a:t>
            </a:r>
            <a:r>
              <a:rPr lang="en-US" sz="1600" dirty="0" smtClean="0">
                <a:solidFill>
                  <a:srgbClr val="002060"/>
                </a:solidFill>
              </a:rPr>
              <a:t> </a:t>
            </a:r>
            <a:r>
              <a:rPr lang="en-US" sz="1600" dirty="0" err="1" smtClean="0">
                <a:solidFill>
                  <a:srgbClr val="002060"/>
                </a:solidFill>
              </a:rPr>
              <a:t>phổ</a:t>
            </a:r>
            <a:r>
              <a:rPr lang="en-US" sz="1600" dirty="0" smtClean="0">
                <a:solidFill>
                  <a:srgbClr val="002060"/>
                </a:solidFill>
              </a:rPr>
              <a:t> </a:t>
            </a:r>
            <a:r>
              <a:rPr lang="en-US" sz="1600" dirty="0" err="1" smtClean="0">
                <a:solidFill>
                  <a:srgbClr val="002060"/>
                </a:solidFill>
              </a:rPr>
              <a:t>biến</a:t>
            </a:r>
            <a:r>
              <a:rPr lang="en-US" sz="1600" dirty="0" smtClean="0">
                <a:solidFill>
                  <a:srgbClr val="002060"/>
                </a:solidFill>
              </a:rPr>
              <a:t> </a:t>
            </a:r>
            <a:r>
              <a:rPr lang="en-US" sz="1600" dirty="0" err="1" smtClean="0">
                <a:solidFill>
                  <a:srgbClr val="002060"/>
                </a:solidFill>
              </a:rPr>
              <a:t>nhất</a:t>
            </a:r>
            <a:r>
              <a:rPr lang="en-US" sz="1600" dirty="0" smtClean="0">
                <a:solidFill>
                  <a:srgbClr val="002060"/>
                </a:solidFill>
              </a:rPr>
              <a:t>  </a:t>
            </a:r>
            <a:r>
              <a:rPr lang="vi-VN" sz="1600" dirty="0" smtClean="0">
                <a:solidFill>
                  <a:srgbClr val="002060"/>
                </a:solidFill>
              </a:rPr>
              <a:t>K-means</a:t>
            </a:r>
            <a:r>
              <a:rPr lang="vi-VN" sz="1600" dirty="0">
                <a:solidFill>
                  <a:srgbClr val="002060"/>
                </a:solidFill>
              </a:rPr>
              <a:t>. </a:t>
            </a:r>
            <a:endParaRPr lang="en-US" sz="1600" dirty="0" smtClean="0">
              <a:solidFill>
                <a:srgbClr val="002060"/>
              </a:solidFill>
            </a:endParaRPr>
          </a:p>
          <a:p>
            <a:pPr lvl="1"/>
            <a:r>
              <a:rPr lang="en-US" sz="1600" dirty="0" smtClean="0">
                <a:solidFill>
                  <a:srgbClr val="002060"/>
                </a:solidFill>
              </a:rPr>
              <a:t>1) </a:t>
            </a:r>
            <a:r>
              <a:rPr lang="vi-VN" sz="1600" dirty="0" smtClean="0">
                <a:solidFill>
                  <a:srgbClr val="002060"/>
                </a:solidFill>
              </a:rPr>
              <a:t>Chọn </a:t>
            </a:r>
            <a:r>
              <a:rPr lang="vi-VN" sz="1600" dirty="0">
                <a:solidFill>
                  <a:srgbClr val="002060"/>
                </a:solidFill>
              </a:rPr>
              <a:t>số lượng cụm </a:t>
            </a:r>
            <a:r>
              <a:rPr lang="vi-VN" sz="1600" dirty="0" smtClean="0">
                <a:solidFill>
                  <a:srgbClr val="002060"/>
                </a:solidFill>
              </a:rPr>
              <a:t>k</a:t>
            </a:r>
            <a:endParaRPr lang="en-US" sz="1600" dirty="0" smtClean="0">
              <a:solidFill>
                <a:srgbClr val="002060"/>
              </a:solidFill>
            </a:endParaRPr>
          </a:p>
          <a:p>
            <a:pPr lvl="1"/>
            <a:r>
              <a:rPr lang="en-US" sz="1600" dirty="0" smtClean="0">
                <a:solidFill>
                  <a:srgbClr val="002060"/>
                </a:solidFill>
              </a:rPr>
              <a:t>2) </a:t>
            </a:r>
            <a:r>
              <a:rPr lang="vi-VN" sz="1600" dirty="0" smtClean="0">
                <a:solidFill>
                  <a:srgbClr val="002060"/>
                </a:solidFill>
              </a:rPr>
              <a:t>Chọn </a:t>
            </a:r>
            <a:r>
              <a:rPr lang="vi-VN" sz="1600" dirty="0">
                <a:solidFill>
                  <a:srgbClr val="002060"/>
                </a:solidFill>
              </a:rPr>
              <a:t>ngẫu nhiên k điểm làm tâm của các cụm ban đầu. </a:t>
            </a:r>
            <a:endParaRPr lang="en-US" sz="1600" dirty="0" smtClean="0">
              <a:solidFill>
                <a:srgbClr val="002060"/>
              </a:solidFill>
            </a:endParaRPr>
          </a:p>
          <a:p>
            <a:pPr lvl="1"/>
            <a:r>
              <a:rPr lang="en-US" sz="1600" dirty="0" smtClean="0">
                <a:solidFill>
                  <a:srgbClr val="002060"/>
                </a:solidFill>
              </a:rPr>
              <a:t>3) </a:t>
            </a:r>
            <a:r>
              <a:rPr lang="vi-VN" sz="1600" dirty="0" smtClean="0">
                <a:solidFill>
                  <a:srgbClr val="002060"/>
                </a:solidFill>
              </a:rPr>
              <a:t>Gán </a:t>
            </a:r>
            <a:r>
              <a:rPr lang="vi-VN" sz="1600" dirty="0">
                <a:solidFill>
                  <a:srgbClr val="002060"/>
                </a:solidFill>
              </a:rPr>
              <a:t>mỗi điểm dữ liệu vào cụm gần nhất bằng cách tính khoảng cách từ mỗi điểm đến các tâm cụm và chọn cụm có tâm gần nhất. </a:t>
            </a:r>
            <a:endParaRPr lang="en-US" sz="1600" dirty="0" smtClean="0">
              <a:solidFill>
                <a:srgbClr val="002060"/>
              </a:solidFill>
            </a:endParaRPr>
          </a:p>
          <a:p>
            <a:pPr lvl="1"/>
            <a:r>
              <a:rPr lang="en-US" sz="1600" dirty="0" smtClean="0">
                <a:solidFill>
                  <a:srgbClr val="002060"/>
                </a:solidFill>
              </a:rPr>
              <a:t>4) </a:t>
            </a:r>
            <a:r>
              <a:rPr lang="vi-VN" sz="1600" dirty="0" smtClean="0">
                <a:solidFill>
                  <a:srgbClr val="002060"/>
                </a:solidFill>
              </a:rPr>
              <a:t>Cập </a:t>
            </a:r>
            <a:r>
              <a:rPr lang="vi-VN" sz="1600" dirty="0">
                <a:solidFill>
                  <a:srgbClr val="002060"/>
                </a:solidFill>
              </a:rPr>
              <a:t>nhật tâm của các cụm bằng cách lấy trung bình của tất cả các điểm dữ liệu trong cụm. </a:t>
            </a:r>
            <a:endParaRPr lang="en-US" sz="1600" dirty="0" smtClean="0">
              <a:solidFill>
                <a:srgbClr val="002060"/>
              </a:solidFill>
            </a:endParaRPr>
          </a:p>
          <a:p>
            <a:pPr lvl="1"/>
            <a:r>
              <a:rPr lang="en-US" sz="1600" dirty="0" smtClean="0">
                <a:solidFill>
                  <a:srgbClr val="002060"/>
                </a:solidFill>
              </a:rPr>
              <a:t>5) </a:t>
            </a:r>
            <a:r>
              <a:rPr lang="vi-VN" sz="1600" dirty="0" smtClean="0">
                <a:solidFill>
                  <a:srgbClr val="002060"/>
                </a:solidFill>
              </a:rPr>
              <a:t>Lặp </a:t>
            </a:r>
            <a:r>
              <a:rPr lang="vi-VN" sz="1600" dirty="0">
                <a:solidFill>
                  <a:srgbClr val="002060"/>
                </a:solidFill>
              </a:rPr>
              <a:t>lại bước 3 và 4 cho đến khi không có sự thay đổi đáng kể trong vị trí của các tâm cụm hoặc đã đạt đến số lần lặp tối đa được chỉ định</a:t>
            </a:r>
            <a:r>
              <a:rPr lang="vi-VN" sz="1600" dirty="0" smtClean="0">
                <a:solidFill>
                  <a:srgbClr val="002060"/>
                </a:solidFill>
              </a:rPr>
              <a:t>.</a:t>
            </a:r>
            <a:endParaRPr lang="en-US" sz="1600" dirty="0" smtClean="0">
              <a:solidFill>
                <a:srgbClr val="002060"/>
              </a:solidFill>
            </a:endParaRPr>
          </a:p>
          <a:p>
            <a:endParaRPr lang="en-US" sz="1600" dirty="0" smtClean="0">
              <a:solidFill>
                <a:srgbClr val="002060"/>
              </a:solidFill>
            </a:endParaRPr>
          </a:p>
          <a:p>
            <a:r>
              <a:rPr lang="vi-VN" sz="1600" dirty="0" smtClean="0">
                <a:solidFill>
                  <a:srgbClr val="002060"/>
                </a:solidFill>
              </a:rPr>
              <a:t>Phân </a:t>
            </a:r>
            <a:r>
              <a:rPr lang="vi-VN" sz="1600" dirty="0">
                <a:solidFill>
                  <a:srgbClr val="002060"/>
                </a:solidFill>
              </a:rPr>
              <a:t>cụm phân tán thường được sử dụng để phân loại các bài toán trong các lĩnh vực như marketing, phân tích dữ liệu khách hàng, nhận dạng hình ảnh và nhận dạng giọng nói.</a:t>
            </a:r>
            <a:endParaRPr lang="en-US" sz="1600" dirty="0">
              <a:solidFill>
                <a:srgbClr val="002060"/>
              </a:solidFill>
            </a:endParaRPr>
          </a:p>
          <a:p>
            <a:endParaRPr lang="en-US" sz="1600" dirty="0"/>
          </a:p>
        </p:txBody>
      </p:sp>
      <p:sp>
        <p:nvSpPr>
          <p:cNvPr id="4" name="Title 1"/>
          <p:cNvSpPr>
            <a:spLocks noGrp="1"/>
          </p:cNvSpPr>
          <p:nvPr>
            <p:ph type="title"/>
          </p:nvPr>
        </p:nvSpPr>
        <p:spPr>
          <a:xfrm>
            <a:off x="339578" y="99337"/>
            <a:ext cx="8520600" cy="707400"/>
          </a:xfrm>
        </p:spPr>
        <p:txBody>
          <a:bodyPr>
            <a:normAutofit fontScale="90000"/>
          </a:bodyPr>
          <a:lstStyle/>
          <a:p>
            <a:r>
              <a:rPr lang="en-US" dirty="0"/>
              <a:t>Partition clustering </a:t>
            </a:r>
          </a:p>
        </p:txBody>
      </p:sp>
    </p:spTree>
    <p:extLst>
      <p:ext uri="{BB962C8B-B14F-4D97-AF65-F5344CB8AC3E}">
        <p14:creationId xmlns:p14="http://schemas.microsoft.com/office/powerpoint/2010/main" val="16663546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K-means</a:t>
            </a:r>
          </a:p>
        </p:txBody>
      </p:sp>
      <p:sp>
        <p:nvSpPr>
          <p:cNvPr id="3" name="Content Placeholder 2"/>
          <p:cNvSpPr>
            <a:spLocks noGrp="1"/>
          </p:cNvSpPr>
          <p:nvPr>
            <p:ph idx="1"/>
          </p:nvPr>
        </p:nvSpPr>
        <p:spPr/>
        <p:txBody>
          <a:bodyPr/>
          <a:lstStyle/>
          <a:p>
            <a:r>
              <a:rPr lang="en-US" dirty="0" err="1"/>
              <a:t>Đầu</a:t>
            </a:r>
            <a:r>
              <a:rPr lang="en-US" dirty="0"/>
              <a:t> </a:t>
            </a:r>
            <a:r>
              <a:rPr lang="en-US" dirty="0" err="1"/>
              <a:t>vào</a:t>
            </a:r>
            <a:r>
              <a:rPr lang="en-US" dirty="0"/>
              <a:t>: </a:t>
            </a:r>
          </a:p>
          <a:p>
            <a:pPr lvl="1"/>
            <a:r>
              <a:rPr lang="en-US" dirty="0"/>
              <a:t>Cho </a:t>
            </a:r>
            <a:r>
              <a:rPr lang="en-US" dirty="0" err="1"/>
              <a:t>tập</a:t>
            </a:r>
            <a:r>
              <a:rPr lang="en-US" dirty="0"/>
              <a:t> </a:t>
            </a:r>
            <a:r>
              <a:rPr lang="en-US" dirty="0" err="1"/>
              <a:t>giá</a:t>
            </a:r>
            <a:r>
              <a:rPr lang="en-US" dirty="0"/>
              <a:t> </a:t>
            </a:r>
            <a:r>
              <a:rPr lang="en-US" dirty="0" err="1"/>
              <a:t>trị</a:t>
            </a:r>
            <a:r>
              <a:rPr lang="en-US" dirty="0"/>
              <a:t> X = {,,,}</a:t>
            </a:r>
          </a:p>
          <a:p>
            <a:pPr lvl="1"/>
            <a:r>
              <a:rPr lang="en-US" dirty="0" err="1"/>
              <a:t>Khởi</a:t>
            </a:r>
            <a:r>
              <a:rPr lang="en-US" dirty="0"/>
              <a:t> </a:t>
            </a:r>
            <a:r>
              <a:rPr lang="en-US" dirty="0" err="1"/>
              <a:t>tạo</a:t>
            </a:r>
            <a:r>
              <a:rPr lang="en-US" dirty="0"/>
              <a:t> </a:t>
            </a:r>
            <a:r>
              <a:rPr lang="en-US" dirty="0" err="1"/>
              <a:t>giá</a:t>
            </a:r>
            <a:r>
              <a:rPr lang="en-US" dirty="0"/>
              <a:t> </a:t>
            </a:r>
            <a:r>
              <a:rPr lang="en-US" dirty="0" err="1"/>
              <a:t>trị</a:t>
            </a:r>
            <a:r>
              <a:rPr lang="en-US" dirty="0"/>
              <a:t> K </a:t>
            </a:r>
          </a:p>
          <a:p>
            <a:r>
              <a:rPr lang="en-US" dirty="0" err="1"/>
              <a:t>Kết</a:t>
            </a:r>
            <a:r>
              <a:rPr lang="en-US" dirty="0"/>
              <a:t> </a:t>
            </a:r>
            <a:r>
              <a:rPr lang="en-US" dirty="0" err="1"/>
              <a:t>quả</a:t>
            </a:r>
            <a:r>
              <a:rPr lang="en-US" dirty="0"/>
              <a:t>:</a:t>
            </a:r>
            <a:br>
              <a:rPr lang="en-US" dirty="0"/>
            </a:br>
            <a:r>
              <a:rPr lang="en-US" dirty="0"/>
              <a:t>	</a:t>
            </a:r>
            <a:r>
              <a:rPr lang="en-US" dirty="0" err="1"/>
              <a:t>Các</a:t>
            </a:r>
            <a:r>
              <a:rPr lang="en-US" dirty="0"/>
              <a:t> </a:t>
            </a:r>
            <a:r>
              <a:rPr lang="en-US" dirty="0" err="1"/>
              <a:t>cụm</a:t>
            </a:r>
            <a:r>
              <a:rPr lang="en-US" dirty="0"/>
              <a:t> C ={,} ;</a:t>
            </a:r>
          </a:p>
          <a:p>
            <a:endParaRPr lang="en-US" dirty="0"/>
          </a:p>
        </p:txBody>
      </p:sp>
      <p:grpSp>
        <p:nvGrpSpPr>
          <p:cNvPr id="4" name="Group 4"/>
          <p:cNvGrpSpPr>
            <a:grpSpLocks/>
          </p:cNvGrpSpPr>
          <p:nvPr/>
        </p:nvGrpSpPr>
        <p:grpSpPr bwMode="auto">
          <a:xfrm>
            <a:off x="6223271" y="2617948"/>
            <a:ext cx="1721644" cy="1821657"/>
            <a:chOff x="3555" y="2757"/>
            <a:chExt cx="1446" cy="1530"/>
          </a:xfrm>
        </p:grpSpPr>
        <p:grpSp>
          <p:nvGrpSpPr>
            <p:cNvPr id="5" name="Group 5"/>
            <p:cNvGrpSpPr>
              <a:grpSpLocks/>
            </p:cNvGrpSpPr>
            <p:nvPr/>
          </p:nvGrpSpPr>
          <p:grpSpPr bwMode="auto">
            <a:xfrm>
              <a:off x="3555" y="2757"/>
              <a:ext cx="1446" cy="1530"/>
              <a:chOff x="3555" y="2757"/>
              <a:chExt cx="1446" cy="1530"/>
            </a:xfrm>
          </p:grpSpPr>
          <p:sp>
            <p:nvSpPr>
              <p:cNvPr id="199" name="Rectangle 6"/>
              <p:cNvSpPr>
                <a:spLocks noChangeArrowheads="1"/>
              </p:cNvSpPr>
              <p:nvPr/>
            </p:nvSpPr>
            <p:spPr bwMode="auto">
              <a:xfrm>
                <a:off x="3711" y="2842"/>
                <a:ext cx="1283" cy="1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200" name="Rectangle 7"/>
              <p:cNvSpPr>
                <a:spLocks noChangeArrowheads="1"/>
              </p:cNvSpPr>
              <p:nvPr/>
            </p:nvSpPr>
            <p:spPr bwMode="auto">
              <a:xfrm>
                <a:off x="3711" y="2842"/>
                <a:ext cx="1283" cy="1191"/>
              </a:xfrm>
              <a:prstGeom prst="rect">
                <a:avLst/>
              </a:prstGeom>
              <a:noFill/>
              <a:ln w="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201" name="Line 8"/>
              <p:cNvSpPr>
                <a:spLocks noChangeShapeType="1"/>
              </p:cNvSpPr>
              <p:nvPr/>
            </p:nvSpPr>
            <p:spPr bwMode="auto">
              <a:xfrm>
                <a:off x="3711" y="2842"/>
                <a:ext cx="128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02" name="Freeform 9"/>
              <p:cNvSpPr>
                <a:spLocks/>
              </p:cNvSpPr>
              <p:nvPr/>
            </p:nvSpPr>
            <p:spPr bwMode="auto">
              <a:xfrm>
                <a:off x="3711" y="2842"/>
                <a:ext cx="1283" cy="1191"/>
              </a:xfrm>
              <a:custGeom>
                <a:avLst/>
                <a:gdLst>
                  <a:gd name="T0" fmla="*/ 0 w 181"/>
                  <a:gd name="T1" fmla="*/ 8443 h 168"/>
                  <a:gd name="T2" fmla="*/ 9094 w 181"/>
                  <a:gd name="T3" fmla="*/ 8443 h 168"/>
                  <a:gd name="T4" fmla="*/ 9094 w 181"/>
                  <a:gd name="T5" fmla="*/ 0 h 168"/>
                  <a:gd name="T6" fmla="*/ 0 60000 65536"/>
                  <a:gd name="T7" fmla="*/ 0 60000 65536"/>
                  <a:gd name="T8" fmla="*/ 0 60000 65536"/>
                  <a:gd name="T9" fmla="*/ 0 w 181"/>
                  <a:gd name="T10" fmla="*/ 0 h 168"/>
                  <a:gd name="T11" fmla="*/ 181 w 181"/>
                  <a:gd name="T12" fmla="*/ 168 h 168"/>
                </a:gdLst>
                <a:ahLst/>
                <a:cxnLst>
                  <a:cxn ang="T6">
                    <a:pos x="T0" y="T1"/>
                  </a:cxn>
                  <a:cxn ang="T7">
                    <a:pos x="T2" y="T3"/>
                  </a:cxn>
                  <a:cxn ang="T8">
                    <a:pos x="T4" y="T5"/>
                  </a:cxn>
                </a:cxnLst>
                <a:rect l="T9" t="T10" r="T11" b="T12"/>
                <a:pathLst>
                  <a:path w="181" h="168">
                    <a:moveTo>
                      <a:pt x="0" y="168"/>
                    </a:moveTo>
                    <a:lnTo>
                      <a:pt x="181" y="168"/>
                    </a:lnTo>
                    <a:lnTo>
                      <a:pt x="181"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050"/>
              </a:p>
            </p:txBody>
          </p:sp>
          <p:sp>
            <p:nvSpPr>
              <p:cNvPr id="203" name="Line 10"/>
              <p:cNvSpPr>
                <a:spLocks noChangeShapeType="1"/>
              </p:cNvSpPr>
              <p:nvPr/>
            </p:nvSpPr>
            <p:spPr bwMode="auto">
              <a:xfrm flipV="1">
                <a:off x="3711" y="2842"/>
                <a:ext cx="1"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04" name="Line 11"/>
              <p:cNvSpPr>
                <a:spLocks noChangeShapeType="1"/>
              </p:cNvSpPr>
              <p:nvPr/>
            </p:nvSpPr>
            <p:spPr bwMode="auto">
              <a:xfrm>
                <a:off x="3711" y="4033"/>
                <a:ext cx="128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05" name="Line 12"/>
              <p:cNvSpPr>
                <a:spLocks noChangeShapeType="1"/>
              </p:cNvSpPr>
              <p:nvPr/>
            </p:nvSpPr>
            <p:spPr bwMode="auto">
              <a:xfrm flipV="1">
                <a:off x="3711" y="2842"/>
                <a:ext cx="1"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06" name="Line 13"/>
              <p:cNvSpPr>
                <a:spLocks noChangeShapeType="1"/>
              </p:cNvSpPr>
              <p:nvPr/>
            </p:nvSpPr>
            <p:spPr bwMode="auto">
              <a:xfrm flipV="1">
                <a:off x="3917" y="4019"/>
                <a:ext cx="1"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07" name="Line 14"/>
              <p:cNvSpPr>
                <a:spLocks noChangeShapeType="1"/>
              </p:cNvSpPr>
              <p:nvPr/>
            </p:nvSpPr>
            <p:spPr bwMode="auto">
              <a:xfrm>
                <a:off x="3917" y="2842"/>
                <a:ext cx="1"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08" name="Rectangle 15"/>
              <p:cNvSpPr>
                <a:spLocks noChangeArrowheads="1"/>
              </p:cNvSpPr>
              <p:nvPr/>
            </p:nvSpPr>
            <p:spPr bwMode="auto">
              <a:xfrm>
                <a:off x="3909" y="4054"/>
                <a:ext cx="1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pPr eaLnBrk="1" hangingPunct="1">
                  <a:spcBef>
                    <a:spcPct val="20000"/>
                  </a:spcBef>
                  <a:buClrTx/>
                </a:pPr>
                <a:r>
                  <a:rPr lang="en-US" altLang="zh-CN" sz="1800" b="0">
                    <a:solidFill>
                      <a:srgbClr val="000000"/>
                    </a:solidFill>
                    <a:latin typeface="Helvetica" panose="020B0504020202030204" pitchFamily="34" charset="0"/>
                  </a:rPr>
                  <a:t>0</a:t>
                </a:r>
                <a:endParaRPr lang="en-US" altLang="zh-CN" sz="1800" b="0">
                  <a:latin typeface="Times New Roman" panose="02020603050405020304" pitchFamily="18" charset="0"/>
                </a:endParaRPr>
              </a:p>
            </p:txBody>
          </p:sp>
          <p:sp>
            <p:nvSpPr>
              <p:cNvPr id="209" name="Line 16"/>
              <p:cNvSpPr>
                <a:spLocks noChangeShapeType="1"/>
              </p:cNvSpPr>
              <p:nvPr/>
            </p:nvSpPr>
            <p:spPr bwMode="auto">
              <a:xfrm flipV="1">
                <a:off x="4136" y="4019"/>
                <a:ext cx="1"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10" name="Line 17"/>
              <p:cNvSpPr>
                <a:spLocks noChangeShapeType="1"/>
              </p:cNvSpPr>
              <p:nvPr/>
            </p:nvSpPr>
            <p:spPr bwMode="auto">
              <a:xfrm>
                <a:off x="4136" y="2842"/>
                <a:ext cx="1"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11" name="Rectangle 18"/>
              <p:cNvSpPr>
                <a:spLocks noChangeArrowheads="1"/>
              </p:cNvSpPr>
              <p:nvPr/>
            </p:nvSpPr>
            <p:spPr bwMode="auto">
              <a:xfrm>
                <a:off x="4129" y="4054"/>
                <a:ext cx="1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pPr eaLnBrk="1" hangingPunct="1">
                  <a:spcBef>
                    <a:spcPct val="20000"/>
                  </a:spcBef>
                  <a:buClrTx/>
                </a:pPr>
                <a:r>
                  <a:rPr lang="en-US" altLang="zh-CN" sz="1800" b="0">
                    <a:solidFill>
                      <a:srgbClr val="000000"/>
                    </a:solidFill>
                    <a:latin typeface="Helvetica" panose="020B0504020202030204" pitchFamily="34" charset="0"/>
                  </a:rPr>
                  <a:t>2</a:t>
                </a:r>
                <a:endParaRPr lang="en-US" altLang="zh-CN" sz="1800" b="0">
                  <a:latin typeface="Times New Roman" panose="02020603050405020304" pitchFamily="18" charset="0"/>
                </a:endParaRPr>
              </a:p>
            </p:txBody>
          </p:sp>
          <p:sp>
            <p:nvSpPr>
              <p:cNvPr id="212" name="Line 19"/>
              <p:cNvSpPr>
                <a:spLocks noChangeShapeType="1"/>
              </p:cNvSpPr>
              <p:nvPr/>
            </p:nvSpPr>
            <p:spPr bwMode="auto">
              <a:xfrm flipV="1">
                <a:off x="4356" y="4019"/>
                <a:ext cx="1"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13" name="Line 20"/>
              <p:cNvSpPr>
                <a:spLocks noChangeShapeType="1"/>
              </p:cNvSpPr>
              <p:nvPr/>
            </p:nvSpPr>
            <p:spPr bwMode="auto">
              <a:xfrm>
                <a:off x="4356" y="2842"/>
                <a:ext cx="1"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14" name="Rectangle 21"/>
              <p:cNvSpPr>
                <a:spLocks noChangeArrowheads="1"/>
              </p:cNvSpPr>
              <p:nvPr/>
            </p:nvSpPr>
            <p:spPr bwMode="auto">
              <a:xfrm>
                <a:off x="4348" y="4054"/>
                <a:ext cx="1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pPr eaLnBrk="1" hangingPunct="1">
                  <a:spcBef>
                    <a:spcPct val="20000"/>
                  </a:spcBef>
                  <a:buClrTx/>
                </a:pPr>
                <a:r>
                  <a:rPr lang="en-US" altLang="zh-CN" sz="1800" b="0">
                    <a:solidFill>
                      <a:srgbClr val="000000"/>
                    </a:solidFill>
                    <a:latin typeface="Helvetica" panose="020B0504020202030204" pitchFamily="34" charset="0"/>
                  </a:rPr>
                  <a:t>4</a:t>
                </a:r>
                <a:endParaRPr lang="en-US" altLang="zh-CN" sz="1800" b="0">
                  <a:latin typeface="Times New Roman" panose="02020603050405020304" pitchFamily="18" charset="0"/>
                </a:endParaRPr>
              </a:p>
            </p:txBody>
          </p:sp>
          <p:sp>
            <p:nvSpPr>
              <p:cNvPr id="215" name="Line 22"/>
              <p:cNvSpPr>
                <a:spLocks noChangeShapeType="1"/>
              </p:cNvSpPr>
              <p:nvPr/>
            </p:nvSpPr>
            <p:spPr bwMode="auto">
              <a:xfrm flipV="1">
                <a:off x="4576" y="4019"/>
                <a:ext cx="1"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16" name="Line 23"/>
              <p:cNvSpPr>
                <a:spLocks noChangeShapeType="1"/>
              </p:cNvSpPr>
              <p:nvPr/>
            </p:nvSpPr>
            <p:spPr bwMode="auto">
              <a:xfrm>
                <a:off x="4576" y="2842"/>
                <a:ext cx="1"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17" name="Rectangle 24"/>
              <p:cNvSpPr>
                <a:spLocks noChangeArrowheads="1"/>
              </p:cNvSpPr>
              <p:nvPr/>
            </p:nvSpPr>
            <p:spPr bwMode="auto">
              <a:xfrm>
                <a:off x="4568" y="4054"/>
                <a:ext cx="1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pPr eaLnBrk="1" hangingPunct="1">
                  <a:spcBef>
                    <a:spcPct val="20000"/>
                  </a:spcBef>
                  <a:buClrTx/>
                </a:pPr>
                <a:r>
                  <a:rPr lang="en-US" altLang="zh-CN" sz="1800" b="0">
                    <a:solidFill>
                      <a:srgbClr val="000000"/>
                    </a:solidFill>
                    <a:latin typeface="Helvetica" panose="020B0504020202030204" pitchFamily="34" charset="0"/>
                  </a:rPr>
                  <a:t>6</a:t>
                </a:r>
                <a:endParaRPr lang="en-US" altLang="zh-CN" sz="1800" b="0">
                  <a:latin typeface="Times New Roman" panose="02020603050405020304" pitchFamily="18" charset="0"/>
                </a:endParaRPr>
              </a:p>
            </p:txBody>
          </p:sp>
          <p:sp>
            <p:nvSpPr>
              <p:cNvPr id="218" name="Line 25"/>
              <p:cNvSpPr>
                <a:spLocks noChangeShapeType="1"/>
              </p:cNvSpPr>
              <p:nvPr/>
            </p:nvSpPr>
            <p:spPr bwMode="auto">
              <a:xfrm flipV="1">
                <a:off x="4795" y="4019"/>
                <a:ext cx="1"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19" name="Line 26"/>
              <p:cNvSpPr>
                <a:spLocks noChangeShapeType="1"/>
              </p:cNvSpPr>
              <p:nvPr/>
            </p:nvSpPr>
            <p:spPr bwMode="auto">
              <a:xfrm>
                <a:off x="4795" y="2842"/>
                <a:ext cx="1" cy="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20" name="Rectangle 27"/>
              <p:cNvSpPr>
                <a:spLocks noChangeArrowheads="1"/>
              </p:cNvSpPr>
              <p:nvPr/>
            </p:nvSpPr>
            <p:spPr bwMode="auto">
              <a:xfrm>
                <a:off x="4788" y="4054"/>
                <a:ext cx="1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pPr eaLnBrk="1" hangingPunct="1">
                  <a:spcBef>
                    <a:spcPct val="20000"/>
                  </a:spcBef>
                  <a:buClrTx/>
                </a:pPr>
                <a:r>
                  <a:rPr lang="en-US" altLang="zh-CN" sz="1800" b="0">
                    <a:solidFill>
                      <a:srgbClr val="000000"/>
                    </a:solidFill>
                    <a:latin typeface="Helvetica" panose="020B0504020202030204" pitchFamily="34" charset="0"/>
                  </a:rPr>
                  <a:t>8</a:t>
                </a:r>
                <a:endParaRPr lang="en-US" altLang="zh-CN" sz="1800" b="0">
                  <a:latin typeface="Times New Roman" panose="02020603050405020304" pitchFamily="18" charset="0"/>
                </a:endParaRPr>
              </a:p>
            </p:txBody>
          </p:sp>
          <p:sp>
            <p:nvSpPr>
              <p:cNvPr id="221" name="Line 28"/>
              <p:cNvSpPr>
                <a:spLocks noChangeShapeType="1"/>
              </p:cNvSpPr>
              <p:nvPr/>
            </p:nvSpPr>
            <p:spPr bwMode="auto">
              <a:xfrm>
                <a:off x="3711" y="3969"/>
                <a:ext cx="1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22" name="Line 29"/>
              <p:cNvSpPr>
                <a:spLocks noChangeShapeType="1"/>
              </p:cNvSpPr>
              <p:nvPr/>
            </p:nvSpPr>
            <p:spPr bwMode="auto">
              <a:xfrm flipH="1">
                <a:off x="4979" y="3969"/>
                <a:ext cx="1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23" name="Rectangle 30"/>
              <p:cNvSpPr>
                <a:spLocks noChangeArrowheads="1"/>
              </p:cNvSpPr>
              <p:nvPr/>
            </p:nvSpPr>
            <p:spPr bwMode="auto">
              <a:xfrm>
                <a:off x="3555" y="3856"/>
                <a:ext cx="1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pPr eaLnBrk="1" hangingPunct="1">
                  <a:spcBef>
                    <a:spcPct val="20000"/>
                  </a:spcBef>
                  <a:buClrTx/>
                </a:pPr>
                <a:r>
                  <a:rPr lang="en-US" altLang="zh-CN" sz="1800" b="0">
                    <a:solidFill>
                      <a:srgbClr val="000000"/>
                    </a:solidFill>
                    <a:latin typeface="Helvetica" panose="020B0504020202030204" pitchFamily="34" charset="0"/>
                  </a:rPr>
                  <a:t>-6</a:t>
                </a:r>
                <a:endParaRPr lang="en-US" altLang="zh-CN" sz="1800" b="0">
                  <a:latin typeface="Times New Roman" panose="02020603050405020304" pitchFamily="18" charset="0"/>
                </a:endParaRPr>
              </a:p>
            </p:txBody>
          </p:sp>
          <p:sp>
            <p:nvSpPr>
              <p:cNvPr id="224" name="Line 31"/>
              <p:cNvSpPr>
                <a:spLocks noChangeShapeType="1"/>
              </p:cNvSpPr>
              <p:nvPr/>
            </p:nvSpPr>
            <p:spPr bwMode="auto">
              <a:xfrm>
                <a:off x="3711" y="3749"/>
                <a:ext cx="1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25" name="Line 32"/>
              <p:cNvSpPr>
                <a:spLocks noChangeShapeType="1"/>
              </p:cNvSpPr>
              <p:nvPr/>
            </p:nvSpPr>
            <p:spPr bwMode="auto">
              <a:xfrm flipH="1">
                <a:off x="4979" y="3749"/>
                <a:ext cx="1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26" name="Rectangle 33"/>
              <p:cNvSpPr>
                <a:spLocks noChangeArrowheads="1"/>
              </p:cNvSpPr>
              <p:nvPr/>
            </p:nvSpPr>
            <p:spPr bwMode="auto">
              <a:xfrm>
                <a:off x="3555" y="3636"/>
                <a:ext cx="1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pPr eaLnBrk="1" hangingPunct="1">
                  <a:spcBef>
                    <a:spcPct val="20000"/>
                  </a:spcBef>
                  <a:buClrTx/>
                </a:pPr>
                <a:r>
                  <a:rPr lang="en-US" altLang="zh-CN" sz="1800" b="0">
                    <a:solidFill>
                      <a:srgbClr val="000000"/>
                    </a:solidFill>
                    <a:latin typeface="Helvetica" panose="020B0504020202030204" pitchFamily="34" charset="0"/>
                  </a:rPr>
                  <a:t>-4</a:t>
                </a:r>
                <a:endParaRPr lang="en-US" altLang="zh-CN" sz="1800" b="0">
                  <a:latin typeface="Times New Roman" panose="02020603050405020304" pitchFamily="18" charset="0"/>
                </a:endParaRPr>
              </a:p>
            </p:txBody>
          </p:sp>
          <p:sp>
            <p:nvSpPr>
              <p:cNvPr id="227" name="Line 34"/>
              <p:cNvSpPr>
                <a:spLocks noChangeShapeType="1"/>
              </p:cNvSpPr>
              <p:nvPr/>
            </p:nvSpPr>
            <p:spPr bwMode="auto">
              <a:xfrm>
                <a:off x="3711" y="3530"/>
                <a:ext cx="1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28" name="Line 35"/>
              <p:cNvSpPr>
                <a:spLocks noChangeShapeType="1"/>
              </p:cNvSpPr>
              <p:nvPr/>
            </p:nvSpPr>
            <p:spPr bwMode="auto">
              <a:xfrm flipH="1">
                <a:off x="4979" y="3530"/>
                <a:ext cx="1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29" name="Rectangle 36"/>
              <p:cNvSpPr>
                <a:spLocks noChangeArrowheads="1"/>
              </p:cNvSpPr>
              <p:nvPr/>
            </p:nvSpPr>
            <p:spPr bwMode="auto">
              <a:xfrm>
                <a:off x="3555" y="3416"/>
                <a:ext cx="1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pPr eaLnBrk="1" hangingPunct="1">
                  <a:spcBef>
                    <a:spcPct val="20000"/>
                  </a:spcBef>
                  <a:buClrTx/>
                </a:pPr>
                <a:r>
                  <a:rPr lang="en-US" altLang="zh-CN" sz="1800" b="0">
                    <a:solidFill>
                      <a:srgbClr val="000000"/>
                    </a:solidFill>
                    <a:latin typeface="Helvetica" panose="020B0504020202030204" pitchFamily="34" charset="0"/>
                  </a:rPr>
                  <a:t>-2</a:t>
                </a:r>
                <a:endParaRPr lang="en-US" altLang="zh-CN" sz="1800" b="0">
                  <a:latin typeface="Times New Roman" panose="02020603050405020304" pitchFamily="18" charset="0"/>
                </a:endParaRPr>
              </a:p>
            </p:txBody>
          </p:sp>
          <p:sp>
            <p:nvSpPr>
              <p:cNvPr id="230" name="Line 37"/>
              <p:cNvSpPr>
                <a:spLocks noChangeShapeType="1"/>
              </p:cNvSpPr>
              <p:nvPr/>
            </p:nvSpPr>
            <p:spPr bwMode="auto">
              <a:xfrm>
                <a:off x="3711" y="3310"/>
                <a:ext cx="1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31" name="Line 38"/>
              <p:cNvSpPr>
                <a:spLocks noChangeShapeType="1"/>
              </p:cNvSpPr>
              <p:nvPr/>
            </p:nvSpPr>
            <p:spPr bwMode="auto">
              <a:xfrm flipH="1">
                <a:off x="4979" y="3310"/>
                <a:ext cx="1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32" name="Rectangle 39"/>
              <p:cNvSpPr>
                <a:spLocks noChangeArrowheads="1"/>
              </p:cNvSpPr>
              <p:nvPr/>
            </p:nvSpPr>
            <p:spPr bwMode="auto">
              <a:xfrm>
                <a:off x="3618" y="3197"/>
                <a:ext cx="1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pPr eaLnBrk="1" hangingPunct="1">
                  <a:spcBef>
                    <a:spcPct val="20000"/>
                  </a:spcBef>
                  <a:buClrTx/>
                </a:pPr>
                <a:r>
                  <a:rPr lang="en-US" altLang="zh-CN" sz="1800" b="0">
                    <a:solidFill>
                      <a:srgbClr val="000000"/>
                    </a:solidFill>
                    <a:latin typeface="Helvetica" panose="020B0504020202030204" pitchFamily="34" charset="0"/>
                  </a:rPr>
                  <a:t>0</a:t>
                </a:r>
                <a:endParaRPr lang="en-US" altLang="zh-CN" sz="1800" b="0">
                  <a:latin typeface="Times New Roman" panose="02020603050405020304" pitchFamily="18" charset="0"/>
                </a:endParaRPr>
              </a:p>
            </p:txBody>
          </p:sp>
          <p:sp>
            <p:nvSpPr>
              <p:cNvPr id="233" name="Line 40"/>
              <p:cNvSpPr>
                <a:spLocks noChangeShapeType="1"/>
              </p:cNvSpPr>
              <p:nvPr/>
            </p:nvSpPr>
            <p:spPr bwMode="auto">
              <a:xfrm>
                <a:off x="3711" y="3090"/>
                <a:ext cx="1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34" name="Line 41"/>
              <p:cNvSpPr>
                <a:spLocks noChangeShapeType="1"/>
              </p:cNvSpPr>
              <p:nvPr/>
            </p:nvSpPr>
            <p:spPr bwMode="auto">
              <a:xfrm flipH="1">
                <a:off x="4979" y="3090"/>
                <a:ext cx="1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35" name="Rectangle 42"/>
              <p:cNvSpPr>
                <a:spLocks noChangeArrowheads="1"/>
              </p:cNvSpPr>
              <p:nvPr/>
            </p:nvSpPr>
            <p:spPr bwMode="auto">
              <a:xfrm>
                <a:off x="3618" y="2977"/>
                <a:ext cx="1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pPr eaLnBrk="1" hangingPunct="1">
                  <a:spcBef>
                    <a:spcPct val="20000"/>
                  </a:spcBef>
                  <a:buClrTx/>
                </a:pPr>
                <a:r>
                  <a:rPr lang="en-US" altLang="zh-CN" sz="1800" b="0">
                    <a:solidFill>
                      <a:srgbClr val="000000"/>
                    </a:solidFill>
                    <a:latin typeface="Helvetica" panose="020B0504020202030204" pitchFamily="34" charset="0"/>
                  </a:rPr>
                  <a:t>2</a:t>
                </a:r>
                <a:endParaRPr lang="en-US" altLang="zh-CN" sz="1800" b="0">
                  <a:latin typeface="Times New Roman" panose="02020603050405020304" pitchFamily="18" charset="0"/>
                </a:endParaRPr>
              </a:p>
            </p:txBody>
          </p:sp>
          <p:sp>
            <p:nvSpPr>
              <p:cNvPr id="236" name="Line 43"/>
              <p:cNvSpPr>
                <a:spLocks noChangeShapeType="1"/>
              </p:cNvSpPr>
              <p:nvPr/>
            </p:nvSpPr>
            <p:spPr bwMode="auto">
              <a:xfrm>
                <a:off x="3711" y="2871"/>
                <a:ext cx="1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37" name="Line 44"/>
              <p:cNvSpPr>
                <a:spLocks noChangeShapeType="1"/>
              </p:cNvSpPr>
              <p:nvPr/>
            </p:nvSpPr>
            <p:spPr bwMode="auto">
              <a:xfrm flipH="1">
                <a:off x="4979" y="2871"/>
                <a:ext cx="1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38" name="Rectangle 45"/>
              <p:cNvSpPr>
                <a:spLocks noChangeArrowheads="1"/>
              </p:cNvSpPr>
              <p:nvPr/>
            </p:nvSpPr>
            <p:spPr bwMode="auto">
              <a:xfrm>
                <a:off x="3618" y="2757"/>
                <a:ext cx="1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pPr eaLnBrk="1" hangingPunct="1">
                  <a:spcBef>
                    <a:spcPct val="20000"/>
                  </a:spcBef>
                  <a:buClrTx/>
                </a:pPr>
                <a:r>
                  <a:rPr lang="en-US" altLang="zh-CN" sz="1800" b="0">
                    <a:solidFill>
                      <a:srgbClr val="000000"/>
                    </a:solidFill>
                    <a:latin typeface="Helvetica" panose="020B0504020202030204" pitchFamily="34" charset="0"/>
                  </a:rPr>
                  <a:t>4</a:t>
                </a:r>
                <a:endParaRPr lang="en-US" altLang="zh-CN" sz="1800" b="0">
                  <a:latin typeface="Times New Roman" panose="02020603050405020304" pitchFamily="18" charset="0"/>
                </a:endParaRPr>
              </a:p>
            </p:txBody>
          </p:sp>
          <p:sp>
            <p:nvSpPr>
              <p:cNvPr id="239" name="Line 46"/>
              <p:cNvSpPr>
                <a:spLocks noChangeShapeType="1"/>
              </p:cNvSpPr>
              <p:nvPr/>
            </p:nvSpPr>
            <p:spPr bwMode="auto">
              <a:xfrm>
                <a:off x="3711" y="2842"/>
                <a:ext cx="128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40" name="Freeform 47"/>
              <p:cNvSpPr>
                <a:spLocks/>
              </p:cNvSpPr>
              <p:nvPr/>
            </p:nvSpPr>
            <p:spPr bwMode="auto">
              <a:xfrm>
                <a:off x="3711" y="2842"/>
                <a:ext cx="1283" cy="1191"/>
              </a:xfrm>
              <a:custGeom>
                <a:avLst/>
                <a:gdLst>
                  <a:gd name="T0" fmla="*/ 0 w 181"/>
                  <a:gd name="T1" fmla="*/ 8443 h 168"/>
                  <a:gd name="T2" fmla="*/ 9094 w 181"/>
                  <a:gd name="T3" fmla="*/ 8443 h 168"/>
                  <a:gd name="T4" fmla="*/ 9094 w 181"/>
                  <a:gd name="T5" fmla="*/ 0 h 168"/>
                  <a:gd name="T6" fmla="*/ 0 60000 65536"/>
                  <a:gd name="T7" fmla="*/ 0 60000 65536"/>
                  <a:gd name="T8" fmla="*/ 0 60000 65536"/>
                  <a:gd name="T9" fmla="*/ 0 w 181"/>
                  <a:gd name="T10" fmla="*/ 0 h 168"/>
                  <a:gd name="T11" fmla="*/ 181 w 181"/>
                  <a:gd name="T12" fmla="*/ 168 h 168"/>
                </a:gdLst>
                <a:ahLst/>
                <a:cxnLst>
                  <a:cxn ang="T6">
                    <a:pos x="T0" y="T1"/>
                  </a:cxn>
                  <a:cxn ang="T7">
                    <a:pos x="T2" y="T3"/>
                  </a:cxn>
                  <a:cxn ang="T8">
                    <a:pos x="T4" y="T5"/>
                  </a:cxn>
                </a:cxnLst>
                <a:rect l="T9" t="T10" r="T11" b="T12"/>
                <a:pathLst>
                  <a:path w="181" h="168">
                    <a:moveTo>
                      <a:pt x="0" y="168"/>
                    </a:moveTo>
                    <a:lnTo>
                      <a:pt x="181" y="168"/>
                    </a:lnTo>
                    <a:lnTo>
                      <a:pt x="181"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050"/>
              </a:p>
            </p:txBody>
          </p:sp>
          <p:sp>
            <p:nvSpPr>
              <p:cNvPr id="241" name="Line 48"/>
              <p:cNvSpPr>
                <a:spLocks noChangeShapeType="1"/>
              </p:cNvSpPr>
              <p:nvPr/>
            </p:nvSpPr>
            <p:spPr bwMode="auto">
              <a:xfrm flipV="1">
                <a:off x="3711" y="2842"/>
                <a:ext cx="1"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42" name="Line 49"/>
              <p:cNvSpPr>
                <a:spLocks noChangeShapeType="1"/>
              </p:cNvSpPr>
              <p:nvPr/>
            </p:nvSpPr>
            <p:spPr bwMode="auto">
              <a:xfrm>
                <a:off x="4710" y="3629"/>
                <a:ext cx="57"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43" name="Line 50"/>
              <p:cNvSpPr>
                <a:spLocks noChangeShapeType="1"/>
              </p:cNvSpPr>
              <p:nvPr/>
            </p:nvSpPr>
            <p:spPr bwMode="auto">
              <a:xfrm>
                <a:off x="4739" y="3601"/>
                <a:ext cx="1" cy="56"/>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44" name="Line 51"/>
              <p:cNvSpPr>
                <a:spLocks noChangeShapeType="1"/>
              </p:cNvSpPr>
              <p:nvPr/>
            </p:nvSpPr>
            <p:spPr bwMode="auto">
              <a:xfrm>
                <a:off x="4816" y="3480"/>
                <a:ext cx="57"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45" name="Line 52"/>
              <p:cNvSpPr>
                <a:spLocks noChangeShapeType="1"/>
              </p:cNvSpPr>
              <p:nvPr/>
            </p:nvSpPr>
            <p:spPr bwMode="auto">
              <a:xfrm>
                <a:off x="4845" y="3452"/>
                <a:ext cx="1" cy="57"/>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46" name="Line 53"/>
              <p:cNvSpPr>
                <a:spLocks noChangeShapeType="1"/>
              </p:cNvSpPr>
              <p:nvPr/>
            </p:nvSpPr>
            <p:spPr bwMode="auto">
              <a:xfrm>
                <a:off x="4398" y="3707"/>
                <a:ext cx="57"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47" name="Line 54"/>
              <p:cNvSpPr>
                <a:spLocks noChangeShapeType="1"/>
              </p:cNvSpPr>
              <p:nvPr/>
            </p:nvSpPr>
            <p:spPr bwMode="auto">
              <a:xfrm>
                <a:off x="4427" y="3679"/>
                <a:ext cx="1" cy="56"/>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48" name="Line 55"/>
              <p:cNvSpPr>
                <a:spLocks noChangeShapeType="1"/>
              </p:cNvSpPr>
              <p:nvPr/>
            </p:nvSpPr>
            <p:spPr bwMode="auto">
              <a:xfrm>
                <a:off x="4547" y="3608"/>
                <a:ext cx="57"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49" name="Line 56"/>
              <p:cNvSpPr>
                <a:spLocks noChangeShapeType="1"/>
              </p:cNvSpPr>
              <p:nvPr/>
            </p:nvSpPr>
            <p:spPr bwMode="auto">
              <a:xfrm>
                <a:off x="4576" y="3579"/>
                <a:ext cx="1" cy="57"/>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50" name="Line 57"/>
              <p:cNvSpPr>
                <a:spLocks noChangeShapeType="1"/>
              </p:cNvSpPr>
              <p:nvPr/>
            </p:nvSpPr>
            <p:spPr bwMode="auto">
              <a:xfrm>
                <a:off x="4576" y="3388"/>
                <a:ext cx="56"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51" name="Line 58"/>
              <p:cNvSpPr>
                <a:spLocks noChangeShapeType="1"/>
              </p:cNvSpPr>
              <p:nvPr/>
            </p:nvSpPr>
            <p:spPr bwMode="auto">
              <a:xfrm>
                <a:off x="4604" y="3360"/>
                <a:ext cx="1" cy="56"/>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52" name="Line 59"/>
              <p:cNvSpPr>
                <a:spLocks noChangeShapeType="1"/>
              </p:cNvSpPr>
              <p:nvPr/>
            </p:nvSpPr>
            <p:spPr bwMode="auto">
              <a:xfrm>
                <a:off x="4583" y="3672"/>
                <a:ext cx="56"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53" name="Line 60"/>
              <p:cNvSpPr>
                <a:spLocks noChangeShapeType="1"/>
              </p:cNvSpPr>
              <p:nvPr/>
            </p:nvSpPr>
            <p:spPr bwMode="auto">
              <a:xfrm>
                <a:off x="4611" y="3643"/>
                <a:ext cx="1" cy="57"/>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54" name="Line 61"/>
              <p:cNvSpPr>
                <a:spLocks noChangeShapeType="1"/>
              </p:cNvSpPr>
              <p:nvPr/>
            </p:nvSpPr>
            <p:spPr bwMode="auto">
              <a:xfrm>
                <a:off x="4618" y="3551"/>
                <a:ext cx="57"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55" name="Line 62"/>
              <p:cNvSpPr>
                <a:spLocks noChangeShapeType="1"/>
              </p:cNvSpPr>
              <p:nvPr/>
            </p:nvSpPr>
            <p:spPr bwMode="auto">
              <a:xfrm>
                <a:off x="4646" y="3523"/>
                <a:ext cx="1" cy="56"/>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56" name="Line 63"/>
              <p:cNvSpPr>
                <a:spLocks noChangeShapeType="1"/>
              </p:cNvSpPr>
              <p:nvPr/>
            </p:nvSpPr>
            <p:spPr bwMode="auto">
              <a:xfrm>
                <a:off x="4668" y="3374"/>
                <a:ext cx="56"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57" name="Line 64"/>
              <p:cNvSpPr>
                <a:spLocks noChangeShapeType="1"/>
              </p:cNvSpPr>
              <p:nvPr/>
            </p:nvSpPr>
            <p:spPr bwMode="auto">
              <a:xfrm>
                <a:off x="4696" y="3346"/>
                <a:ext cx="1" cy="56"/>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58" name="Line 65"/>
              <p:cNvSpPr>
                <a:spLocks noChangeShapeType="1"/>
              </p:cNvSpPr>
              <p:nvPr/>
            </p:nvSpPr>
            <p:spPr bwMode="auto">
              <a:xfrm>
                <a:off x="4689" y="3438"/>
                <a:ext cx="57"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59" name="Line 66"/>
              <p:cNvSpPr>
                <a:spLocks noChangeShapeType="1"/>
              </p:cNvSpPr>
              <p:nvPr/>
            </p:nvSpPr>
            <p:spPr bwMode="auto">
              <a:xfrm>
                <a:off x="4717" y="3409"/>
                <a:ext cx="1" cy="57"/>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60" name="Line 67"/>
              <p:cNvSpPr>
                <a:spLocks noChangeShapeType="1"/>
              </p:cNvSpPr>
              <p:nvPr/>
            </p:nvSpPr>
            <p:spPr bwMode="auto">
              <a:xfrm>
                <a:off x="4717" y="3615"/>
                <a:ext cx="57"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61" name="Line 68"/>
              <p:cNvSpPr>
                <a:spLocks noChangeShapeType="1"/>
              </p:cNvSpPr>
              <p:nvPr/>
            </p:nvSpPr>
            <p:spPr bwMode="auto">
              <a:xfrm>
                <a:off x="4746" y="3586"/>
                <a:ext cx="1" cy="57"/>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62" name="Line 69"/>
              <p:cNvSpPr>
                <a:spLocks noChangeShapeType="1"/>
              </p:cNvSpPr>
              <p:nvPr/>
            </p:nvSpPr>
            <p:spPr bwMode="auto">
              <a:xfrm>
                <a:off x="4590" y="3445"/>
                <a:ext cx="56"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63" name="Line 70"/>
              <p:cNvSpPr>
                <a:spLocks noChangeShapeType="1"/>
              </p:cNvSpPr>
              <p:nvPr/>
            </p:nvSpPr>
            <p:spPr bwMode="auto">
              <a:xfrm>
                <a:off x="4618" y="3416"/>
                <a:ext cx="1" cy="57"/>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64" name="Line 71"/>
              <p:cNvSpPr>
                <a:spLocks noChangeShapeType="1"/>
              </p:cNvSpPr>
              <p:nvPr/>
            </p:nvSpPr>
            <p:spPr bwMode="auto">
              <a:xfrm>
                <a:off x="4547" y="3331"/>
                <a:ext cx="57"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65" name="Line 72"/>
              <p:cNvSpPr>
                <a:spLocks noChangeShapeType="1"/>
              </p:cNvSpPr>
              <p:nvPr/>
            </p:nvSpPr>
            <p:spPr bwMode="auto">
              <a:xfrm>
                <a:off x="4576" y="3303"/>
                <a:ext cx="1" cy="57"/>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66" name="Line 73"/>
              <p:cNvSpPr>
                <a:spLocks noChangeShapeType="1"/>
              </p:cNvSpPr>
              <p:nvPr/>
            </p:nvSpPr>
            <p:spPr bwMode="auto">
              <a:xfrm>
                <a:off x="4533" y="3353"/>
                <a:ext cx="57"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67" name="Line 74"/>
              <p:cNvSpPr>
                <a:spLocks noChangeShapeType="1"/>
              </p:cNvSpPr>
              <p:nvPr/>
            </p:nvSpPr>
            <p:spPr bwMode="auto">
              <a:xfrm>
                <a:off x="4561" y="3324"/>
                <a:ext cx="1" cy="57"/>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68" name="Line 75"/>
              <p:cNvSpPr>
                <a:spLocks noChangeShapeType="1"/>
              </p:cNvSpPr>
              <p:nvPr/>
            </p:nvSpPr>
            <p:spPr bwMode="auto">
              <a:xfrm>
                <a:off x="4668" y="3494"/>
                <a:ext cx="56"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69" name="Line 76"/>
              <p:cNvSpPr>
                <a:spLocks noChangeShapeType="1"/>
              </p:cNvSpPr>
              <p:nvPr/>
            </p:nvSpPr>
            <p:spPr bwMode="auto">
              <a:xfrm>
                <a:off x="4696" y="3466"/>
                <a:ext cx="1" cy="57"/>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70" name="Line 77"/>
              <p:cNvSpPr>
                <a:spLocks noChangeShapeType="1"/>
              </p:cNvSpPr>
              <p:nvPr/>
            </p:nvSpPr>
            <p:spPr bwMode="auto">
              <a:xfrm>
                <a:off x="4469" y="3353"/>
                <a:ext cx="57"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71" name="Line 78"/>
              <p:cNvSpPr>
                <a:spLocks noChangeShapeType="1"/>
              </p:cNvSpPr>
              <p:nvPr/>
            </p:nvSpPr>
            <p:spPr bwMode="auto">
              <a:xfrm>
                <a:off x="4498" y="3324"/>
                <a:ext cx="1" cy="57"/>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72" name="Line 79"/>
              <p:cNvSpPr>
                <a:spLocks noChangeShapeType="1"/>
              </p:cNvSpPr>
              <p:nvPr/>
            </p:nvSpPr>
            <p:spPr bwMode="auto">
              <a:xfrm>
                <a:off x="4710" y="3317"/>
                <a:ext cx="57"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73" name="Line 80"/>
              <p:cNvSpPr>
                <a:spLocks noChangeShapeType="1"/>
              </p:cNvSpPr>
              <p:nvPr/>
            </p:nvSpPr>
            <p:spPr bwMode="auto">
              <a:xfrm>
                <a:off x="4739" y="3289"/>
                <a:ext cx="1" cy="57"/>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74" name="Line 81"/>
              <p:cNvSpPr>
                <a:spLocks noChangeShapeType="1"/>
              </p:cNvSpPr>
              <p:nvPr/>
            </p:nvSpPr>
            <p:spPr bwMode="auto">
              <a:xfrm>
                <a:off x="4533" y="3572"/>
                <a:ext cx="57"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75" name="Line 82"/>
              <p:cNvSpPr>
                <a:spLocks noChangeShapeType="1"/>
              </p:cNvSpPr>
              <p:nvPr/>
            </p:nvSpPr>
            <p:spPr bwMode="auto">
              <a:xfrm>
                <a:off x="4561" y="3544"/>
                <a:ext cx="1" cy="57"/>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76" name="Line 83"/>
              <p:cNvSpPr>
                <a:spLocks noChangeShapeType="1"/>
              </p:cNvSpPr>
              <p:nvPr/>
            </p:nvSpPr>
            <p:spPr bwMode="auto">
              <a:xfrm>
                <a:off x="4739" y="3473"/>
                <a:ext cx="56"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77" name="Line 84"/>
              <p:cNvSpPr>
                <a:spLocks noChangeShapeType="1"/>
              </p:cNvSpPr>
              <p:nvPr/>
            </p:nvSpPr>
            <p:spPr bwMode="auto">
              <a:xfrm>
                <a:off x="4767" y="3445"/>
                <a:ext cx="1" cy="56"/>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78" name="Line 85"/>
              <p:cNvSpPr>
                <a:spLocks noChangeShapeType="1"/>
              </p:cNvSpPr>
              <p:nvPr/>
            </p:nvSpPr>
            <p:spPr bwMode="auto">
              <a:xfrm>
                <a:off x="4696" y="3594"/>
                <a:ext cx="57"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79" name="Line 86"/>
              <p:cNvSpPr>
                <a:spLocks noChangeShapeType="1"/>
              </p:cNvSpPr>
              <p:nvPr/>
            </p:nvSpPr>
            <p:spPr bwMode="auto">
              <a:xfrm>
                <a:off x="4724" y="3565"/>
                <a:ext cx="1" cy="57"/>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80" name="Line 87"/>
              <p:cNvSpPr>
                <a:spLocks noChangeShapeType="1"/>
              </p:cNvSpPr>
              <p:nvPr/>
            </p:nvSpPr>
            <p:spPr bwMode="auto">
              <a:xfrm>
                <a:off x="4696" y="3360"/>
                <a:ext cx="57"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81" name="Line 88"/>
              <p:cNvSpPr>
                <a:spLocks noChangeShapeType="1"/>
              </p:cNvSpPr>
              <p:nvPr/>
            </p:nvSpPr>
            <p:spPr bwMode="auto">
              <a:xfrm>
                <a:off x="4724" y="3331"/>
                <a:ext cx="1" cy="57"/>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82" name="Line 89"/>
              <p:cNvSpPr>
                <a:spLocks noChangeShapeType="1"/>
              </p:cNvSpPr>
              <p:nvPr/>
            </p:nvSpPr>
            <p:spPr bwMode="auto">
              <a:xfrm>
                <a:off x="4540" y="3728"/>
                <a:ext cx="57"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83" name="Line 90"/>
              <p:cNvSpPr>
                <a:spLocks noChangeShapeType="1"/>
              </p:cNvSpPr>
              <p:nvPr/>
            </p:nvSpPr>
            <p:spPr bwMode="auto">
              <a:xfrm>
                <a:off x="4568" y="3700"/>
                <a:ext cx="1" cy="57"/>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84" name="Line 91"/>
              <p:cNvSpPr>
                <a:spLocks noChangeShapeType="1"/>
              </p:cNvSpPr>
              <p:nvPr/>
            </p:nvSpPr>
            <p:spPr bwMode="auto">
              <a:xfrm>
                <a:off x="4618" y="3480"/>
                <a:ext cx="57"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85" name="Line 92"/>
              <p:cNvSpPr>
                <a:spLocks noChangeShapeType="1"/>
              </p:cNvSpPr>
              <p:nvPr/>
            </p:nvSpPr>
            <p:spPr bwMode="auto">
              <a:xfrm>
                <a:off x="4646" y="3452"/>
                <a:ext cx="1" cy="57"/>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86" name="Line 93"/>
              <p:cNvSpPr>
                <a:spLocks noChangeShapeType="1"/>
              </p:cNvSpPr>
              <p:nvPr/>
            </p:nvSpPr>
            <p:spPr bwMode="auto">
              <a:xfrm>
                <a:off x="4703" y="3374"/>
                <a:ext cx="57"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87" name="Line 94"/>
              <p:cNvSpPr>
                <a:spLocks noChangeShapeType="1"/>
              </p:cNvSpPr>
              <p:nvPr/>
            </p:nvSpPr>
            <p:spPr bwMode="auto">
              <a:xfrm>
                <a:off x="4731" y="3346"/>
                <a:ext cx="1" cy="56"/>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88" name="Line 95"/>
              <p:cNvSpPr>
                <a:spLocks noChangeShapeType="1"/>
              </p:cNvSpPr>
              <p:nvPr/>
            </p:nvSpPr>
            <p:spPr bwMode="auto">
              <a:xfrm>
                <a:off x="4498" y="3445"/>
                <a:ext cx="56"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89" name="Line 96"/>
              <p:cNvSpPr>
                <a:spLocks noChangeShapeType="1"/>
              </p:cNvSpPr>
              <p:nvPr/>
            </p:nvSpPr>
            <p:spPr bwMode="auto">
              <a:xfrm>
                <a:off x="4526" y="3416"/>
                <a:ext cx="1" cy="57"/>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90" name="Line 97"/>
              <p:cNvSpPr>
                <a:spLocks noChangeShapeType="1"/>
              </p:cNvSpPr>
              <p:nvPr/>
            </p:nvSpPr>
            <p:spPr bwMode="auto">
              <a:xfrm>
                <a:off x="4597" y="3636"/>
                <a:ext cx="56"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91" name="Line 98"/>
              <p:cNvSpPr>
                <a:spLocks noChangeShapeType="1"/>
              </p:cNvSpPr>
              <p:nvPr/>
            </p:nvSpPr>
            <p:spPr bwMode="auto">
              <a:xfrm>
                <a:off x="4625" y="3608"/>
                <a:ext cx="1" cy="56"/>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92" name="Line 99"/>
              <p:cNvSpPr>
                <a:spLocks noChangeShapeType="1"/>
              </p:cNvSpPr>
              <p:nvPr/>
            </p:nvSpPr>
            <p:spPr bwMode="auto">
              <a:xfrm>
                <a:off x="4781" y="3544"/>
                <a:ext cx="57"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93" name="Line 100"/>
              <p:cNvSpPr>
                <a:spLocks noChangeShapeType="1"/>
              </p:cNvSpPr>
              <p:nvPr/>
            </p:nvSpPr>
            <p:spPr bwMode="auto">
              <a:xfrm>
                <a:off x="4809" y="3516"/>
                <a:ext cx="1" cy="56"/>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94" name="Line 101"/>
              <p:cNvSpPr>
                <a:spLocks noChangeShapeType="1"/>
              </p:cNvSpPr>
              <p:nvPr/>
            </p:nvSpPr>
            <p:spPr bwMode="auto">
              <a:xfrm>
                <a:off x="4462" y="3657"/>
                <a:ext cx="57"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95" name="Line 102"/>
              <p:cNvSpPr>
                <a:spLocks noChangeShapeType="1"/>
              </p:cNvSpPr>
              <p:nvPr/>
            </p:nvSpPr>
            <p:spPr bwMode="auto">
              <a:xfrm>
                <a:off x="4491" y="3629"/>
                <a:ext cx="1" cy="57"/>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96" name="Line 103"/>
              <p:cNvSpPr>
                <a:spLocks noChangeShapeType="1"/>
              </p:cNvSpPr>
              <p:nvPr/>
            </p:nvSpPr>
            <p:spPr bwMode="auto">
              <a:xfrm>
                <a:off x="4583" y="3331"/>
                <a:ext cx="56"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97" name="Line 104"/>
              <p:cNvSpPr>
                <a:spLocks noChangeShapeType="1"/>
              </p:cNvSpPr>
              <p:nvPr/>
            </p:nvSpPr>
            <p:spPr bwMode="auto">
              <a:xfrm>
                <a:off x="4611" y="3303"/>
                <a:ext cx="1" cy="57"/>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98" name="Line 105"/>
              <p:cNvSpPr>
                <a:spLocks noChangeShapeType="1"/>
              </p:cNvSpPr>
              <p:nvPr/>
            </p:nvSpPr>
            <p:spPr bwMode="auto">
              <a:xfrm>
                <a:off x="4668" y="3445"/>
                <a:ext cx="56"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99" name="Line 106"/>
              <p:cNvSpPr>
                <a:spLocks noChangeShapeType="1"/>
              </p:cNvSpPr>
              <p:nvPr/>
            </p:nvSpPr>
            <p:spPr bwMode="auto">
              <a:xfrm>
                <a:off x="4696" y="3416"/>
                <a:ext cx="1" cy="57"/>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00" name="Line 107"/>
              <p:cNvSpPr>
                <a:spLocks noChangeShapeType="1"/>
              </p:cNvSpPr>
              <p:nvPr/>
            </p:nvSpPr>
            <p:spPr bwMode="auto">
              <a:xfrm>
                <a:off x="4611" y="3346"/>
                <a:ext cx="57"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01" name="Line 108"/>
              <p:cNvSpPr>
                <a:spLocks noChangeShapeType="1"/>
              </p:cNvSpPr>
              <p:nvPr/>
            </p:nvSpPr>
            <p:spPr bwMode="auto">
              <a:xfrm>
                <a:off x="4639" y="3317"/>
                <a:ext cx="1" cy="57"/>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02" name="Line 109"/>
              <p:cNvSpPr>
                <a:spLocks noChangeShapeType="1"/>
              </p:cNvSpPr>
              <p:nvPr/>
            </p:nvSpPr>
            <p:spPr bwMode="auto">
              <a:xfrm>
                <a:off x="4753" y="3409"/>
                <a:ext cx="56"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03" name="Line 110"/>
              <p:cNvSpPr>
                <a:spLocks noChangeShapeType="1"/>
              </p:cNvSpPr>
              <p:nvPr/>
            </p:nvSpPr>
            <p:spPr bwMode="auto">
              <a:xfrm>
                <a:off x="4781" y="3381"/>
                <a:ext cx="1" cy="57"/>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04" name="Line 111"/>
              <p:cNvSpPr>
                <a:spLocks noChangeShapeType="1"/>
              </p:cNvSpPr>
              <p:nvPr/>
            </p:nvSpPr>
            <p:spPr bwMode="auto">
              <a:xfrm>
                <a:off x="4710" y="3346"/>
                <a:ext cx="57"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05" name="Line 112"/>
              <p:cNvSpPr>
                <a:spLocks noChangeShapeType="1"/>
              </p:cNvSpPr>
              <p:nvPr/>
            </p:nvSpPr>
            <p:spPr bwMode="auto">
              <a:xfrm>
                <a:off x="4739" y="3317"/>
                <a:ext cx="1" cy="57"/>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06" name="Line 113"/>
              <p:cNvSpPr>
                <a:spLocks noChangeShapeType="1"/>
              </p:cNvSpPr>
              <p:nvPr/>
            </p:nvSpPr>
            <p:spPr bwMode="auto">
              <a:xfrm>
                <a:off x="4965" y="3480"/>
                <a:ext cx="36"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07" name="Line 114"/>
              <p:cNvSpPr>
                <a:spLocks noChangeShapeType="1"/>
              </p:cNvSpPr>
              <p:nvPr/>
            </p:nvSpPr>
            <p:spPr bwMode="auto">
              <a:xfrm>
                <a:off x="4994" y="3452"/>
                <a:ext cx="1" cy="57"/>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08" name="Line 115"/>
              <p:cNvSpPr>
                <a:spLocks noChangeShapeType="1"/>
              </p:cNvSpPr>
              <p:nvPr/>
            </p:nvSpPr>
            <p:spPr bwMode="auto">
              <a:xfrm>
                <a:off x="4838" y="3452"/>
                <a:ext cx="56"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09" name="Line 116"/>
              <p:cNvSpPr>
                <a:spLocks noChangeShapeType="1"/>
              </p:cNvSpPr>
              <p:nvPr/>
            </p:nvSpPr>
            <p:spPr bwMode="auto">
              <a:xfrm>
                <a:off x="4866" y="3423"/>
                <a:ext cx="1" cy="57"/>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10" name="Line 117"/>
              <p:cNvSpPr>
                <a:spLocks noChangeShapeType="1"/>
              </p:cNvSpPr>
              <p:nvPr/>
            </p:nvSpPr>
            <p:spPr bwMode="auto">
              <a:xfrm>
                <a:off x="4583" y="3423"/>
                <a:ext cx="56"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11" name="Line 118"/>
              <p:cNvSpPr>
                <a:spLocks noChangeShapeType="1"/>
              </p:cNvSpPr>
              <p:nvPr/>
            </p:nvSpPr>
            <p:spPr bwMode="auto">
              <a:xfrm>
                <a:off x="4611" y="3395"/>
                <a:ext cx="1" cy="57"/>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12" name="Line 119"/>
              <p:cNvSpPr>
                <a:spLocks noChangeShapeType="1"/>
              </p:cNvSpPr>
              <p:nvPr/>
            </p:nvSpPr>
            <p:spPr bwMode="auto">
              <a:xfrm>
                <a:off x="4746" y="3721"/>
                <a:ext cx="56"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13" name="Line 120"/>
              <p:cNvSpPr>
                <a:spLocks noChangeShapeType="1"/>
              </p:cNvSpPr>
              <p:nvPr/>
            </p:nvSpPr>
            <p:spPr bwMode="auto">
              <a:xfrm>
                <a:off x="4774" y="3693"/>
                <a:ext cx="1" cy="56"/>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14" name="Line 121"/>
              <p:cNvSpPr>
                <a:spLocks noChangeShapeType="1"/>
              </p:cNvSpPr>
              <p:nvPr/>
            </p:nvSpPr>
            <p:spPr bwMode="auto">
              <a:xfrm>
                <a:off x="4597" y="3516"/>
                <a:ext cx="56"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15" name="Line 122"/>
              <p:cNvSpPr>
                <a:spLocks noChangeShapeType="1"/>
              </p:cNvSpPr>
              <p:nvPr/>
            </p:nvSpPr>
            <p:spPr bwMode="auto">
              <a:xfrm>
                <a:off x="4625" y="3487"/>
                <a:ext cx="1" cy="57"/>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16" name="Line 123"/>
              <p:cNvSpPr>
                <a:spLocks noChangeShapeType="1"/>
              </p:cNvSpPr>
              <p:nvPr/>
            </p:nvSpPr>
            <p:spPr bwMode="auto">
              <a:xfrm>
                <a:off x="4653" y="3629"/>
                <a:ext cx="57"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17" name="Line 124"/>
              <p:cNvSpPr>
                <a:spLocks noChangeShapeType="1"/>
              </p:cNvSpPr>
              <p:nvPr/>
            </p:nvSpPr>
            <p:spPr bwMode="auto">
              <a:xfrm>
                <a:off x="4682" y="3601"/>
                <a:ext cx="1" cy="56"/>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18" name="Line 125"/>
              <p:cNvSpPr>
                <a:spLocks noChangeShapeType="1"/>
              </p:cNvSpPr>
              <p:nvPr/>
            </p:nvSpPr>
            <p:spPr bwMode="auto">
              <a:xfrm>
                <a:off x="4576" y="3558"/>
                <a:ext cx="56"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19" name="Line 126"/>
              <p:cNvSpPr>
                <a:spLocks noChangeShapeType="1"/>
              </p:cNvSpPr>
              <p:nvPr/>
            </p:nvSpPr>
            <p:spPr bwMode="auto">
              <a:xfrm>
                <a:off x="4604" y="3530"/>
                <a:ext cx="1" cy="56"/>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20" name="Line 127"/>
              <p:cNvSpPr>
                <a:spLocks noChangeShapeType="1"/>
              </p:cNvSpPr>
              <p:nvPr/>
            </p:nvSpPr>
            <p:spPr bwMode="auto">
              <a:xfrm>
                <a:off x="4668" y="3381"/>
                <a:ext cx="56"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21" name="Line 128"/>
              <p:cNvSpPr>
                <a:spLocks noChangeShapeType="1"/>
              </p:cNvSpPr>
              <p:nvPr/>
            </p:nvSpPr>
            <p:spPr bwMode="auto">
              <a:xfrm>
                <a:off x="4696" y="3353"/>
                <a:ext cx="1" cy="56"/>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22" name="Line 129"/>
              <p:cNvSpPr>
                <a:spLocks noChangeShapeType="1"/>
              </p:cNvSpPr>
              <p:nvPr/>
            </p:nvSpPr>
            <p:spPr bwMode="auto">
              <a:xfrm>
                <a:off x="4604" y="3445"/>
                <a:ext cx="57"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23" name="Line 130"/>
              <p:cNvSpPr>
                <a:spLocks noChangeShapeType="1"/>
              </p:cNvSpPr>
              <p:nvPr/>
            </p:nvSpPr>
            <p:spPr bwMode="auto">
              <a:xfrm>
                <a:off x="4632" y="3416"/>
                <a:ext cx="1" cy="57"/>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24" name="Line 131"/>
              <p:cNvSpPr>
                <a:spLocks noChangeShapeType="1"/>
              </p:cNvSpPr>
              <p:nvPr/>
            </p:nvSpPr>
            <p:spPr bwMode="auto">
              <a:xfrm>
                <a:off x="4625" y="3509"/>
                <a:ext cx="57"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25" name="Line 132"/>
              <p:cNvSpPr>
                <a:spLocks noChangeShapeType="1"/>
              </p:cNvSpPr>
              <p:nvPr/>
            </p:nvSpPr>
            <p:spPr bwMode="auto">
              <a:xfrm>
                <a:off x="4653" y="3480"/>
                <a:ext cx="1" cy="57"/>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26" name="Line 133"/>
              <p:cNvSpPr>
                <a:spLocks noChangeShapeType="1"/>
              </p:cNvSpPr>
              <p:nvPr/>
            </p:nvSpPr>
            <p:spPr bwMode="auto">
              <a:xfrm>
                <a:off x="4618" y="3629"/>
                <a:ext cx="57"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27" name="Line 134"/>
              <p:cNvSpPr>
                <a:spLocks noChangeShapeType="1"/>
              </p:cNvSpPr>
              <p:nvPr/>
            </p:nvSpPr>
            <p:spPr bwMode="auto">
              <a:xfrm>
                <a:off x="4646" y="3601"/>
                <a:ext cx="1" cy="56"/>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28" name="Line 135"/>
              <p:cNvSpPr>
                <a:spLocks noChangeShapeType="1"/>
              </p:cNvSpPr>
              <p:nvPr/>
            </p:nvSpPr>
            <p:spPr bwMode="auto">
              <a:xfrm>
                <a:off x="4675" y="3523"/>
                <a:ext cx="56"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29" name="Line 136"/>
              <p:cNvSpPr>
                <a:spLocks noChangeShapeType="1"/>
              </p:cNvSpPr>
              <p:nvPr/>
            </p:nvSpPr>
            <p:spPr bwMode="auto">
              <a:xfrm>
                <a:off x="4703" y="3494"/>
                <a:ext cx="1" cy="57"/>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30" name="Line 137"/>
              <p:cNvSpPr>
                <a:spLocks noChangeShapeType="1"/>
              </p:cNvSpPr>
              <p:nvPr/>
            </p:nvSpPr>
            <p:spPr bwMode="auto">
              <a:xfrm>
                <a:off x="4661" y="3331"/>
                <a:ext cx="56"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31" name="Line 138"/>
              <p:cNvSpPr>
                <a:spLocks noChangeShapeType="1"/>
              </p:cNvSpPr>
              <p:nvPr/>
            </p:nvSpPr>
            <p:spPr bwMode="auto">
              <a:xfrm>
                <a:off x="4689" y="3303"/>
                <a:ext cx="1" cy="57"/>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32" name="Line 139"/>
              <p:cNvSpPr>
                <a:spLocks noChangeShapeType="1"/>
              </p:cNvSpPr>
              <p:nvPr/>
            </p:nvSpPr>
            <p:spPr bwMode="auto">
              <a:xfrm>
                <a:off x="4781" y="3523"/>
                <a:ext cx="57"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33" name="Line 140"/>
              <p:cNvSpPr>
                <a:spLocks noChangeShapeType="1"/>
              </p:cNvSpPr>
              <p:nvPr/>
            </p:nvSpPr>
            <p:spPr bwMode="auto">
              <a:xfrm>
                <a:off x="4809" y="3494"/>
                <a:ext cx="1" cy="57"/>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34" name="Line 141"/>
              <p:cNvSpPr>
                <a:spLocks noChangeShapeType="1"/>
              </p:cNvSpPr>
              <p:nvPr/>
            </p:nvSpPr>
            <p:spPr bwMode="auto">
              <a:xfrm>
                <a:off x="4696" y="3714"/>
                <a:ext cx="57"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35" name="Line 142"/>
              <p:cNvSpPr>
                <a:spLocks noChangeShapeType="1"/>
              </p:cNvSpPr>
              <p:nvPr/>
            </p:nvSpPr>
            <p:spPr bwMode="auto">
              <a:xfrm>
                <a:off x="4724" y="3686"/>
                <a:ext cx="1" cy="56"/>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36" name="Line 143"/>
              <p:cNvSpPr>
                <a:spLocks noChangeShapeType="1"/>
              </p:cNvSpPr>
              <p:nvPr/>
            </p:nvSpPr>
            <p:spPr bwMode="auto">
              <a:xfrm>
                <a:off x="4646" y="3346"/>
                <a:ext cx="57"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37" name="Line 144"/>
              <p:cNvSpPr>
                <a:spLocks noChangeShapeType="1"/>
              </p:cNvSpPr>
              <p:nvPr/>
            </p:nvSpPr>
            <p:spPr bwMode="auto">
              <a:xfrm>
                <a:off x="4675" y="3317"/>
                <a:ext cx="1" cy="57"/>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38" name="Line 145"/>
              <p:cNvSpPr>
                <a:spLocks noChangeShapeType="1"/>
              </p:cNvSpPr>
              <p:nvPr/>
            </p:nvSpPr>
            <p:spPr bwMode="auto">
              <a:xfrm>
                <a:off x="4838" y="3494"/>
                <a:ext cx="56"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39" name="Line 146"/>
              <p:cNvSpPr>
                <a:spLocks noChangeShapeType="1"/>
              </p:cNvSpPr>
              <p:nvPr/>
            </p:nvSpPr>
            <p:spPr bwMode="auto">
              <a:xfrm>
                <a:off x="4866" y="3466"/>
                <a:ext cx="1" cy="57"/>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40" name="Line 147"/>
              <p:cNvSpPr>
                <a:spLocks noChangeShapeType="1"/>
              </p:cNvSpPr>
              <p:nvPr/>
            </p:nvSpPr>
            <p:spPr bwMode="auto">
              <a:xfrm>
                <a:off x="4746" y="3331"/>
                <a:ext cx="56"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41" name="Line 148"/>
              <p:cNvSpPr>
                <a:spLocks noChangeShapeType="1"/>
              </p:cNvSpPr>
              <p:nvPr/>
            </p:nvSpPr>
            <p:spPr bwMode="auto">
              <a:xfrm>
                <a:off x="4774" y="3303"/>
                <a:ext cx="1" cy="57"/>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42" name="Line 149"/>
              <p:cNvSpPr>
                <a:spLocks noChangeShapeType="1"/>
              </p:cNvSpPr>
              <p:nvPr/>
            </p:nvSpPr>
            <p:spPr bwMode="auto">
              <a:xfrm>
                <a:off x="4044" y="3218"/>
                <a:ext cx="43"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43" name="Line 150"/>
              <p:cNvSpPr>
                <a:spLocks noChangeShapeType="1"/>
              </p:cNvSpPr>
              <p:nvPr/>
            </p:nvSpPr>
            <p:spPr bwMode="auto">
              <a:xfrm flipH="1">
                <a:off x="4044" y="3218"/>
                <a:ext cx="43"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44" name="Line 151"/>
              <p:cNvSpPr>
                <a:spLocks noChangeShapeType="1"/>
              </p:cNvSpPr>
              <p:nvPr/>
            </p:nvSpPr>
            <p:spPr bwMode="auto">
              <a:xfrm>
                <a:off x="3924" y="3197"/>
                <a:ext cx="42"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45" name="Line 152"/>
              <p:cNvSpPr>
                <a:spLocks noChangeShapeType="1"/>
              </p:cNvSpPr>
              <p:nvPr/>
            </p:nvSpPr>
            <p:spPr bwMode="auto">
              <a:xfrm flipH="1">
                <a:off x="3924" y="3197"/>
                <a:ext cx="42"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46" name="Line 153"/>
              <p:cNvSpPr>
                <a:spLocks noChangeShapeType="1"/>
              </p:cNvSpPr>
              <p:nvPr/>
            </p:nvSpPr>
            <p:spPr bwMode="auto">
              <a:xfrm>
                <a:off x="3718" y="2842"/>
                <a:ext cx="36" cy="36"/>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47" name="Line 154"/>
              <p:cNvSpPr>
                <a:spLocks noChangeShapeType="1"/>
              </p:cNvSpPr>
              <p:nvPr/>
            </p:nvSpPr>
            <p:spPr bwMode="auto">
              <a:xfrm flipH="1">
                <a:off x="3711" y="2842"/>
                <a:ext cx="36" cy="36"/>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48" name="Line 155"/>
              <p:cNvSpPr>
                <a:spLocks noChangeShapeType="1"/>
              </p:cNvSpPr>
              <p:nvPr/>
            </p:nvSpPr>
            <p:spPr bwMode="auto">
              <a:xfrm>
                <a:off x="3859" y="2842"/>
                <a:ext cx="22" cy="2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49" name="Line 156"/>
              <p:cNvSpPr>
                <a:spLocks noChangeShapeType="1"/>
              </p:cNvSpPr>
              <p:nvPr/>
            </p:nvSpPr>
            <p:spPr bwMode="auto">
              <a:xfrm flipH="1">
                <a:off x="3839" y="2842"/>
                <a:ext cx="22" cy="2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50" name="Line 157"/>
              <p:cNvSpPr>
                <a:spLocks noChangeShapeType="1"/>
              </p:cNvSpPr>
              <p:nvPr/>
            </p:nvSpPr>
            <p:spPr bwMode="auto">
              <a:xfrm>
                <a:off x="3888" y="3147"/>
                <a:ext cx="43"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51" name="Line 158"/>
              <p:cNvSpPr>
                <a:spLocks noChangeShapeType="1"/>
              </p:cNvSpPr>
              <p:nvPr/>
            </p:nvSpPr>
            <p:spPr bwMode="auto">
              <a:xfrm flipH="1">
                <a:off x="3888" y="3147"/>
                <a:ext cx="43"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52" name="Line 159"/>
              <p:cNvSpPr>
                <a:spLocks noChangeShapeType="1"/>
              </p:cNvSpPr>
              <p:nvPr/>
            </p:nvSpPr>
            <p:spPr bwMode="auto">
              <a:xfrm>
                <a:off x="3839" y="2934"/>
                <a:ext cx="42"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53" name="Line 160"/>
              <p:cNvSpPr>
                <a:spLocks noChangeShapeType="1"/>
              </p:cNvSpPr>
              <p:nvPr/>
            </p:nvSpPr>
            <p:spPr bwMode="auto">
              <a:xfrm flipH="1">
                <a:off x="3839" y="2934"/>
                <a:ext cx="42"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54" name="Line 161"/>
              <p:cNvSpPr>
                <a:spLocks noChangeShapeType="1"/>
              </p:cNvSpPr>
              <p:nvPr/>
            </p:nvSpPr>
            <p:spPr bwMode="auto">
              <a:xfrm>
                <a:off x="3909" y="3282"/>
                <a:ext cx="43"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55" name="Line 162"/>
              <p:cNvSpPr>
                <a:spLocks noChangeShapeType="1"/>
              </p:cNvSpPr>
              <p:nvPr/>
            </p:nvSpPr>
            <p:spPr bwMode="auto">
              <a:xfrm flipH="1">
                <a:off x="3909" y="3282"/>
                <a:ext cx="43"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56" name="Line 163"/>
              <p:cNvSpPr>
                <a:spLocks noChangeShapeType="1"/>
              </p:cNvSpPr>
              <p:nvPr/>
            </p:nvSpPr>
            <p:spPr bwMode="auto">
              <a:xfrm>
                <a:off x="3959" y="3041"/>
                <a:ext cx="43"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57" name="Line 164"/>
              <p:cNvSpPr>
                <a:spLocks noChangeShapeType="1"/>
              </p:cNvSpPr>
              <p:nvPr/>
            </p:nvSpPr>
            <p:spPr bwMode="auto">
              <a:xfrm flipH="1">
                <a:off x="3959" y="3041"/>
                <a:ext cx="43"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58" name="Line 165"/>
              <p:cNvSpPr>
                <a:spLocks noChangeShapeType="1"/>
              </p:cNvSpPr>
              <p:nvPr/>
            </p:nvSpPr>
            <p:spPr bwMode="auto">
              <a:xfrm>
                <a:off x="3782" y="3586"/>
                <a:ext cx="42"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59" name="Line 166"/>
              <p:cNvSpPr>
                <a:spLocks noChangeShapeType="1"/>
              </p:cNvSpPr>
              <p:nvPr/>
            </p:nvSpPr>
            <p:spPr bwMode="auto">
              <a:xfrm flipH="1">
                <a:off x="3782" y="3586"/>
                <a:ext cx="42"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60" name="Line 167"/>
              <p:cNvSpPr>
                <a:spLocks noChangeShapeType="1"/>
              </p:cNvSpPr>
              <p:nvPr/>
            </p:nvSpPr>
            <p:spPr bwMode="auto">
              <a:xfrm>
                <a:off x="3973" y="3225"/>
                <a:ext cx="43"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61" name="Line 168"/>
              <p:cNvSpPr>
                <a:spLocks noChangeShapeType="1"/>
              </p:cNvSpPr>
              <p:nvPr/>
            </p:nvSpPr>
            <p:spPr bwMode="auto">
              <a:xfrm flipH="1">
                <a:off x="3973" y="3225"/>
                <a:ext cx="43"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62" name="Line 169"/>
              <p:cNvSpPr>
                <a:spLocks noChangeShapeType="1"/>
              </p:cNvSpPr>
              <p:nvPr/>
            </p:nvSpPr>
            <p:spPr bwMode="auto">
              <a:xfrm>
                <a:off x="3711" y="3083"/>
                <a:ext cx="36" cy="36"/>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63" name="Line 170"/>
              <p:cNvSpPr>
                <a:spLocks noChangeShapeType="1"/>
              </p:cNvSpPr>
              <p:nvPr/>
            </p:nvSpPr>
            <p:spPr bwMode="auto">
              <a:xfrm flipH="1">
                <a:off x="3711" y="3076"/>
                <a:ext cx="36" cy="36"/>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64" name="Line 171"/>
              <p:cNvSpPr>
                <a:spLocks noChangeShapeType="1"/>
              </p:cNvSpPr>
              <p:nvPr/>
            </p:nvSpPr>
            <p:spPr bwMode="auto">
              <a:xfrm>
                <a:off x="3832" y="3183"/>
                <a:ext cx="42"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65" name="Line 172"/>
              <p:cNvSpPr>
                <a:spLocks noChangeShapeType="1"/>
              </p:cNvSpPr>
              <p:nvPr/>
            </p:nvSpPr>
            <p:spPr bwMode="auto">
              <a:xfrm flipH="1">
                <a:off x="3832" y="3183"/>
                <a:ext cx="42"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66" name="Line 173"/>
              <p:cNvSpPr>
                <a:spLocks noChangeShapeType="1"/>
              </p:cNvSpPr>
              <p:nvPr/>
            </p:nvSpPr>
            <p:spPr bwMode="auto">
              <a:xfrm>
                <a:off x="4023" y="3083"/>
                <a:ext cx="42"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67" name="Line 174"/>
              <p:cNvSpPr>
                <a:spLocks noChangeShapeType="1"/>
              </p:cNvSpPr>
              <p:nvPr/>
            </p:nvSpPr>
            <p:spPr bwMode="auto">
              <a:xfrm flipH="1">
                <a:off x="4023" y="3083"/>
                <a:ext cx="42"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68" name="Line 175"/>
              <p:cNvSpPr>
                <a:spLocks noChangeShapeType="1"/>
              </p:cNvSpPr>
              <p:nvPr/>
            </p:nvSpPr>
            <p:spPr bwMode="auto">
              <a:xfrm>
                <a:off x="3824" y="3296"/>
                <a:ext cx="43"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69" name="Line 176"/>
              <p:cNvSpPr>
                <a:spLocks noChangeShapeType="1"/>
              </p:cNvSpPr>
              <p:nvPr/>
            </p:nvSpPr>
            <p:spPr bwMode="auto">
              <a:xfrm flipH="1">
                <a:off x="3824" y="3296"/>
                <a:ext cx="43"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70" name="Line 177"/>
              <p:cNvSpPr>
                <a:spLocks noChangeShapeType="1"/>
              </p:cNvSpPr>
              <p:nvPr/>
            </p:nvSpPr>
            <p:spPr bwMode="auto">
              <a:xfrm>
                <a:off x="3995" y="3012"/>
                <a:ext cx="42"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71" name="Line 178"/>
              <p:cNvSpPr>
                <a:spLocks noChangeShapeType="1"/>
              </p:cNvSpPr>
              <p:nvPr/>
            </p:nvSpPr>
            <p:spPr bwMode="auto">
              <a:xfrm flipH="1">
                <a:off x="3995" y="3012"/>
                <a:ext cx="42"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72" name="Line 179"/>
              <p:cNvSpPr>
                <a:spLocks noChangeShapeType="1"/>
              </p:cNvSpPr>
              <p:nvPr/>
            </p:nvSpPr>
            <p:spPr bwMode="auto">
              <a:xfrm>
                <a:off x="3959" y="2949"/>
                <a:ext cx="43"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73" name="Line 180"/>
              <p:cNvSpPr>
                <a:spLocks noChangeShapeType="1"/>
              </p:cNvSpPr>
              <p:nvPr/>
            </p:nvSpPr>
            <p:spPr bwMode="auto">
              <a:xfrm flipH="1">
                <a:off x="3959" y="2949"/>
                <a:ext cx="43"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74" name="Line 181"/>
              <p:cNvSpPr>
                <a:spLocks noChangeShapeType="1"/>
              </p:cNvSpPr>
              <p:nvPr/>
            </p:nvSpPr>
            <p:spPr bwMode="auto">
              <a:xfrm>
                <a:off x="3995" y="3168"/>
                <a:ext cx="42"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75" name="Line 182"/>
              <p:cNvSpPr>
                <a:spLocks noChangeShapeType="1"/>
              </p:cNvSpPr>
              <p:nvPr/>
            </p:nvSpPr>
            <p:spPr bwMode="auto">
              <a:xfrm flipH="1">
                <a:off x="3995" y="3168"/>
                <a:ext cx="42"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76" name="Line 183"/>
              <p:cNvSpPr>
                <a:spLocks noChangeShapeType="1"/>
              </p:cNvSpPr>
              <p:nvPr/>
            </p:nvSpPr>
            <p:spPr bwMode="auto">
              <a:xfrm>
                <a:off x="3817" y="3225"/>
                <a:ext cx="43"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77" name="Line 184"/>
              <p:cNvSpPr>
                <a:spLocks noChangeShapeType="1"/>
              </p:cNvSpPr>
              <p:nvPr/>
            </p:nvSpPr>
            <p:spPr bwMode="auto">
              <a:xfrm flipH="1">
                <a:off x="3817" y="3225"/>
                <a:ext cx="43"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78" name="Line 185"/>
              <p:cNvSpPr>
                <a:spLocks noChangeShapeType="1"/>
              </p:cNvSpPr>
              <p:nvPr/>
            </p:nvSpPr>
            <p:spPr bwMode="auto">
              <a:xfrm>
                <a:off x="3980" y="3055"/>
                <a:ext cx="43"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79" name="Line 186"/>
              <p:cNvSpPr>
                <a:spLocks noChangeShapeType="1"/>
              </p:cNvSpPr>
              <p:nvPr/>
            </p:nvSpPr>
            <p:spPr bwMode="auto">
              <a:xfrm flipH="1">
                <a:off x="3980" y="3055"/>
                <a:ext cx="43"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80" name="Line 187"/>
              <p:cNvSpPr>
                <a:spLocks noChangeShapeType="1"/>
              </p:cNvSpPr>
              <p:nvPr/>
            </p:nvSpPr>
            <p:spPr bwMode="auto">
              <a:xfrm>
                <a:off x="3895" y="3310"/>
                <a:ext cx="43"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81" name="Line 188"/>
              <p:cNvSpPr>
                <a:spLocks noChangeShapeType="1"/>
              </p:cNvSpPr>
              <p:nvPr/>
            </p:nvSpPr>
            <p:spPr bwMode="auto">
              <a:xfrm flipH="1">
                <a:off x="3895" y="3310"/>
                <a:ext cx="43"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82" name="Line 189"/>
              <p:cNvSpPr>
                <a:spLocks noChangeShapeType="1"/>
              </p:cNvSpPr>
              <p:nvPr/>
            </p:nvSpPr>
            <p:spPr bwMode="auto">
              <a:xfrm>
                <a:off x="4016" y="2998"/>
                <a:ext cx="42"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83" name="Line 190"/>
              <p:cNvSpPr>
                <a:spLocks noChangeShapeType="1"/>
              </p:cNvSpPr>
              <p:nvPr/>
            </p:nvSpPr>
            <p:spPr bwMode="auto">
              <a:xfrm flipH="1">
                <a:off x="4016" y="2998"/>
                <a:ext cx="42"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84" name="Line 191"/>
              <p:cNvSpPr>
                <a:spLocks noChangeShapeType="1"/>
              </p:cNvSpPr>
              <p:nvPr/>
            </p:nvSpPr>
            <p:spPr bwMode="auto">
              <a:xfrm>
                <a:off x="3902" y="3438"/>
                <a:ext cx="43"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85" name="Line 192"/>
              <p:cNvSpPr>
                <a:spLocks noChangeShapeType="1"/>
              </p:cNvSpPr>
              <p:nvPr/>
            </p:nvSpPr>
            <p:spPr bwMode="auto">
              <a:xfrm flipH="1">
                <a:off x="3902" y="3438"/>
                <a:ext cx="43"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86" name="Line 193"/>
              <p:cNvSpPr>
                <a:spLocks noChangeShapeType="1"/>
              </p:cNvSpPr>
              <p:nvPr/>
            </p:nvSpPr>
            <p:spPr bwMode="auto">
              <a:xfrm>
                <a:off x="3895" y="3239"/>
                <a:ext cx="43"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87" name="Line 194"/>
              <p:cNvSpPr>
                <a:spLocks noChangeShapeType="1"/>
              </p:cNvSpPr>
              <p:nvPr/>
            </p:nvSpPr>
            <p:spPr bwMode="auto">
              <a:xfrm flipH="1">
                <a:off x="3895" y="3239"/>
                <a:ext cx="43"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88" name="Line 195"/>
              <p:cNvSpPr>
                <a:spLocks noChangeShapeType="1"/>
              </p:cNvSpPr>
              <p:nvPr/>
            </p:nvSpPr>
            <p:spPr bwMode="auto">
              <a:xfrm>
                <a:off x="3966" y="4012"/>
                <a:ext cx="28" cy="28"/>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89" name="Line 196"/>
              <p:cNvSpPr>
                <a:spLocks noChangeShapeType="1"/>
              </p:cNvSpPr>
              <p:nvPr/>
            </p:nvSpPr>
            <p:spPr bwMode="auto">
              <a:xfrm flipH="1">
                <a:off x="3981" y="4012"/>
                <a:ext cx="28" cy="28"/>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90" name="Line 197"/>
              <p:cNvSpPr>
                <a:spLocks noChangeShapeType="1"/>
              </p:cNvSpPr>
              <p:nvPr/>
            </p:nvSpPr>
            <p:spPr bwMode="auto">
              <a:xfrm>
                <a:off x="4058" y="3679"/>
                <a:ext cx="43"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91" name="Line 198"/>
              <p:cNvSpPr>
                <a:spLocks noChangeShapeType="1"/>
              </p:cNvSpPr>
              <p:nvPr/>
            </p:nvSpPr>
            <p:spPr bwMode="auto">
              <a:xfrm flipH="1">
                <a:off x="4058" y="3679"/>
                <a:ext cx="43"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92" name="Line 199"/>
              <p:cNvSpPr>
                <a:spLocks noChangeShapeType="1"/>
              </p:cNvSpPr>
              <p:nvPr/>
            </p:nvSpPr>
            <p:spPr bwMode="auto">
              <a:xfrm>
                <a:off x="3796" y="3629"/>
                <a:ext cx="43"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93" name="Line 200"/>
              <p:cNvSpPr>
                <a:spLocks noChangeShapeType="1"/>
              </p:cNvSpPr>
              <p:nvPr/>
            </p:nvSpPr>
            <p:spPr bwMode="auto">
              <a:xfrm flipH="1">
                <a:off x="3796" y="3629"/>
                <a:ext cx="43"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94" name="Line 201"/>
              <p:cNvSpPr>
                <a:spLocks noChangeShapeType="1"/>
              </p:cNvSpPr>
              <p:nvPr/>
            </p:nvSpPr>
            <p:spPr bwMode="auto">
              <a:xfrm>
                <a:off x="3810" y="3579"/>
                <a:ext cx="43"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95" name="Line 202"/>
              <p:cNvSpPr>
                <a:spLocks noChangeShapeType="1"/>
              </p:cNvSpPr>
              <p:nvPr/>
            </p:nvSpPr>
            <p:spPr bwMode="auto">
              <a:xfrm flipH="1">
                <a:off x="3810" y="3579"/>
                <a:ext cx="43"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96" name="Line 203"/>
              <p:cNvSpPr>
                <a:spLocks noChangeShapeType="1"/>
              </p:cNvSpPr>
              <p:nvPr/>
            </p:nvSpPr>
            <p:spPr bwMode="auto">
              <a:xfrm>
                <a:off x="3938" y="2970"/>
                <a:ext cx="42"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97" name="Line 204"/>
              <p:cNvSpPr>
                <a:spLocks noChangeShapeType="1"/>
              </p:cNvSpPr>
              <p:nvPr/>
            </p:nvSpPr>
            <p:spPr bwMode="auto">
              <a:xfrm flipH="1">
                <a:off x="3938" y="2970"/>
                <a:ext cx="42"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98" name="Line 205"/>
              <p:cNvSpPr>
                <a:spLocks noChangeShapeType="1"/>
              </p:cNvSpPr>
              <p:nvPr/>
            </p:nvSpPr>
            <p:spPr bwMode="auto">
              <a:xfrm>
                <a:off x="3796" y="3438"/>
                <a:ext cx="43"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grpSp>
        <p:sp>
          <p:nvSpPr>
            <p:cNvPr id="6" name="Line 206"/>
            <p:cNvSpPr>
              <a:spLocks noChangeShapeType="1"/>
            </p:cNvSpPr>
            <p:nvPr/>
          </p:nvSpPr>
          <p:spPr bwMode="auto">
            <a:xfrm flipH="1">
              <a:off x="3796" y="3438"/>
              <a:ext cx="43"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7" name="Line 207"/>
            <p:cNvSpPr>
              <a:spLocks noChangeShapeType="1"/>
            </p:cNvSpPr>
            <p:nvPr/>
          </p:nvSpPr>
          <p:spPr bwMode="auto">
            <a:xfrm>
              <a:off x="3761" y="3133"/>
              <a:ext cx="42"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8" name="Line 208"/>
            <p:cNvSpPr>
              <a:spLocks noChangeShapeType="1"/>
            </p:cNvSpPr>
            <p:nvPr/>
          </p:nvSpPr>
          <p:spPr bwMode="auto">
            <a:xfrm flipH="1">
              <a:off x="3761" y="3133"/>
              <a:ext cx="42"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9" name="Line 209"/>
            <p:cNvSpPr>
              <a:spLocks noChangeShapeType="1"/>
            </p:cNvSpPr>
            <p:nvPr/>
          </p:nvSpPr>
          <p:spPr bwMode="auto">
            <a:xfrm>
              <a:off x="3761" y="3310"/>
              <a:ext cx="42"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0" name="Line 210"/>
            <p:cNvSpPr>
              <a:spLocks noChangeShapeType="1"/>
            </p:cNvSpPr>
            <p:nvPr/>
          </p:nvSpPr>
          <p:spPr bwMode="auto">
            <a:xfrm flipH="1">
              <a:off x="3761" y="3310"/>
              <a:ext cx="42"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1" name="Line 211"/>
            <p:cNvSpPr>
              <a:spLocks noChangeShapeType="1"/>
            </p:cNvSpPr>
            <p:nvPr/>
          </p:nvSpPr>
          <p:spPr bwMode="auto">
            <a:xfrm>
              <a:off x="3796" y="3374"/>
              <a:ext cx="43"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2" name="Line 212"/>
            <p:cNvSpPr>
              <a:spLocks noChangeShapeType="1"/>
            </p:cNvSpPr>
            <p:nvPr/>
          </p:nvSpPr>
          <p:spPr bwMode="auto">
            <a:xfrm flipH="1">
              <a:off x="3796" y="3374"/>
              <a:ext cx="43"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3" name="Line 213"/>
            <p:cNvSpPr>
              <a:spLocks noChangeShapeType="1"/>
            </p:cNvSpPr>
            <p:nvPr/>
          </p:nvSpPr>
          <p:spPr bwMode="auto">
            <a:xfrm>
              <a:off x="3931" y="3140"/>
              <a:ext cx="42"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4" name="Line 214"/>
            <p:cNvSpPr>
              <a:spLocks noChangeShapeType="1"/>
            </p:cNvSpPr>
            <p:nvPr/>
          </p:nvSpPr>
          <p:spPr bwMode="auto">
            <a:xfrm flipH="1">
              <a:off x="3931" y="3140"/>
              <a:ext cx="42"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5" name="Line 215"/>
            <p:cNvSpPr>
              <a:spLocks noChangeShapeType="1"/>
            </p:cNvSpPr>
            <p:nvPr/>
          </p:nvSpPr>
          <p:spPr bwMode="auto">
            <a:xfrm>
              <a:off x="3747" y="3523"/>
              <a:ext cx="42"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6" name="Line 216"/>
            <p:cNvSpPr>
              <a:spLocks noChangeShapeType="1"/>
            </p:cNvSpPr>
            <p:nvPr/>
          </p:nvSpPr>
          <p:spPr bwMode="auto">
            <a:xfrm flipH="1">
              <a:off x="3747" y="3523"/>
              <a:ext cx="42"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7" name="Line 217"/>
            <p:cNvSpPr>
              <a:spLocks noChangeShapeType="1"/>
            </p:cNvSpPr>
            <p:nvPr/>
          </p:nvSpPr>
          <p:spPr bwMode="auto">
            <a:xfrm>
              <a:off x="3810" y="3452"/>
              <a:ext cx="43"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8" name="Line 218"/>
            <p:cNvSpPr>
              <a:spLocks noChangeShapeType="1"/>
            </p:cNvSpPr>
            <p:nvPr/>
          </p:nvSpPr>
          <p:spPr bwMode="auto">
            <a:xfrm flipH="1">
              <a:off x="3810" y="3452"/>
              <a:ext cx="43"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9" name="Line 219"/>
            <p:cNvSpPr>
              <a:spLocks noChangeShapeType="1"/>
            </p:cNvSpPr>
            <p:nvPr/>
          </p:nvSpPr>
          <p:spPr bwMode="auto">
            <a:xfrm>
              <a:off x="3959" y="3416"/>
              <a:ext cx="43"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0" name="Line 220"/>
            <p:cNvSpPr>
              <a:spLocks noChangeShapeType="1"/>
            </p:cNvSpPr>
            <p:nvPr/>
          </p:nvSpPr>
          <p:spPr bwMode="auto">
            <a:xfrm flipH="1">
              <a:off x="3959" y="3416"/>
              <a:ext cx="43"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1" name="Line 221"/>
            <p:cNvSpPr>
              <a:spLocks noChangeShapeType="1"/>
            </p:cNvSpPr>
            <p:nvPr/>
          </p:nvSpPr>
          <p:spPr bwMode="auto">
            <a:xfrm>
              <a:off x="3796" y="3813"/>
              <a:ext cx="43"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2" name="Line 222"/>
            <p:cNvSpPr>
              <a:spLocks noChangeShapeType="1"/>
            </p:cNvSpPr>
            <p:nvPr/>
          </p:nvSpPr>
          <p:spPr bwMode="auto">
            <a:xfrm flipH="1">
              <a:off x="3796" y="3813"/>
              <a:ext cx="43"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3" name="Line 223"/>
            <p:cNvSpPr>
              <a:spLocks noChangeShapeType="1"/>
            </p:cNvSpPr>
            <p:nvPr/>
          </p:nvSpPr>
          <p:spPr bwMode="auto">
            <a:xfrm>
              <a:off x="3853" y="3190"/>
              <a:ext cx="42"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4" name="Line 224"/>
            <p:cNvSpPr>
              <a:spLocks noChangeShapeType="1"/>
            </p:cNvSpPr>
            <p:nvPr/>
          </p:nvSpPr>
          <p:spPr bwMode="auto">
            <a:xfrm flipH="1">
              <a:off x="3853" y="3190"/>
              <a:ext cx="42"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5" name="Line 225"/>
            <p:cNvSpPr>
              <a:spLocks noChangeShapeType="1"/>
            </p:cNvSpPr>
            <p:nvPr/>
          </p:nvSpPr>
          <p:spPr bwMode="auto">
            <a:xfrm>
              <a:off x="3995" y="3133"/>
              <a:ext cx="42"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6" name="Line 226"/>
            <p:cNvSpPr>
              <a:spLocks noChangeShapeType="1"/>
            </p:cNvSpPr>
            <p:nvPr/>
          </p:nvSpPr>
          <p:spPr bwMode="auto">
            <a:xfrm flipH="1">
              <a:off x="3995" y="3133"/>
              <a:ext cx="42"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7" name="Line 227"/>
            <p:cNvSpPr>
              <a:spLocks noChangeShapeType="1"/>
            </p:cNvSpPr>
            <p:nvPr/>
          </p:nvSpPr>
          <p:spPr bwMode="auto">
            <a:xfrm>
              <a:off x="3824" y="3466"/>
              <a:ext cx="43"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8" name="Line 228"/>
            <p:cNvSpPr>
              <a:spLocks noChangeShapeType="1"/>
            </p:cNvSpPr>
            <p:nvPr/>
          </p:nvSpPr>
          <p:spPr bwMode="auto">
            <a:xfrm flipH="1">
              <a:off x="3824" y="3466"/>
              <a:ext cx="43"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9" name="Line 229"/>
            <p:cNvSpPr>
              <a:spLocks noChangeShapeType="1"/>
            </p:cNvSpPr>
            <p:nvPr/>
          </p:nvSpPr>
          <p:spPr bwMode="auto">
            <a:xfrm>
              <a:off x="4037" y="3863"/>
              <a:ext cx="43"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0" name="Line 230"/>
            <p:cNvSpPr>
              <a:spLocks noChangeShapeType="1"/>
            </p:cNvSpPr>
            <p:nvPr/>
          </p:nvSpPr>
          <p:spPr bwMode="auto">
            <a:xfrm flipH="1">
              <a:off x="4037" y="3863"/>
              <a:ext cx="43"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1" name="Line 231"/>
            <p:cNvSpPr>
              <a:spLocks noChangeShapeType="1"/>
            </p:cNvSpPr>
            <p:nvPr/>
          </p:nvSpPr>
          <p:spPr bwMode="auto">
            <a:xfrm>
              <a:off x="4030" y="3260"/>
              <a:ext cx="42"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2" name="Line 232"/>
            <p:cNvSpPr>
              <a:spLocks noChangeShapeType="1"/>
            </p:cNvSpPr>
            <p:nvPr/>
          </p:nvSpPr>
          <p:spPr bwMode="auto">
            <a:xfrm flipH="1">
              <a:off x="4030" y="3260"/>
              <a:ext cx="42"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3" name="Line 233"/>
            <p:cNvSpPr>
              <a:spLocks noChangeShapeType="1"/>
            </p:cNvSpPr>
            <p:nvPr/>
          </p:nvSpPr>
          <p:spPr bwMode="auto">
            <a:xfrm>
              <a:off x="3789" y="3168"/>
              <a:ext cx="43"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4" name="Line 234"/>
            <p:cNvSpPr>
              <a:spLocks noChangeShapeType="1"/>
            </p:cNvSpPr>
            <p:nvPr/>
          </p:nvSpPr>
          <p:spPr bwMode="auto">
            <a:xfrm flipH="1">
              <a:off x="3789" y="3168"/>
              <a:ext cx="43"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5" name="Line 235"/>
            <p:cNvSpPr>
              <a:spLocks noChangeShapeType="1"/>
            </p:cNvSpPr>
            <p:nvPr/>
          </p:nvSpPr>
          <p:spPr bwMode="auto">
            <a:xfrm>
              <a:off x="3803" y="3027"/>
              <a:ext cx="43"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6" name="Line 236"/>
            <p:cNvSpPr>
              <a:spLocks noChangeShapeType="1"/>
            </p:cNvSpPr>
            <p:nvPr/>
          </p:nvSpPr>
          <p:spPr bwMode="auto">
            <a:xfrm flipH="1">
              <a:off x="3803" y="3027"/>
              <a:ext cx="43"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7" name="Line 237"/>
            <p:cNvSpPr>
              <a:spLocks noChangeShapeType="1"/>
            </p:cNvSpPr>
            <p:nvPr/>
          </p:nvSpPr>
          <p:spPr bwMode="auto">
            <a:xfrm>
              <a:off x="4087" y="2913"/>
              <a:ext cx="42"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8" name="Line 238"/>
            <p:cNvSpPr>
              <a:spLocks noChangeShapeType="1"/>
            </p:cNvSpPr>
            <p:nvPr/>
          </p:nvSpPr>
          <p:spPr bwMode="auto">
            <a:xfrm flipH="1">
              <a:off x="4087" y="2913"/>
              <a:ext cx="42"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9" name="Line 239"/>
            <p:cNvSpPr>
              <a:spLocks noChangeShapeType="1"/>
            </p:cNvSpPr>
            <p:nvPr/>
          </p:nvSpPr>
          <p:spPr bwMode="auto">
            <a:xfrm>
              <a:off x="3881" y="3480"/>
              <a:ext cx="43"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40" name="Line 240"/>
            <p:cNvSpPr>
              <a:spLocks noChangeShapeType="1"/>
            </p:cNvSpPr>
            <p:nvPr/>
          </p:nvSpPr>
          <p:spPr bwMode="auto">
            <a:xfrm flipH="1">
              <a:off x="3881" y="3480"/>
              <a:ext cx="43"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41" name="Line 241"/>
            <p:cNvSpPr>
              <a:spLocks noChangeShapeType="1"/>
            </p:cNvSpPr>
            <p:nvPr/>
          </p:nvSpPr>
          <p:spPr bwMode="auto">
            <a:xfrm>
              <a:off x="3803" y="3516"/>
              <a:ext cx="43"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42" name="Line 242"/>
            <p:cNvSpPr>
              <a:spLocks noChangeShapeType="1"/>
            </p:cNvSpPr>
            <p:nvPr/>
          </p:nvSpPr>
          <p:spPr bwMode="auto">
            <a:xfrm flipH="1">
              <a:off x="3803" y="3516"/>
              <a:ext cx="43"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43" name="Line 243"/>
            <p:cNvSpPr>
              <a:spLocks noChangeShapeType="1"/>
            </p:cNvSpPr>
            <p:nvPr/>
          </p:nvSpPr>
          <p:spPr bwMode="auto">
            <a:xfrm>
              <a:off x="3824" y="3771"/>
              <a:ext cx="43"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44" name="Line 244"/>
            <p:cNvSpPr>
              <a:spLocks noChangeShapeType="1"/>
            </p:cNvSpPr>
            <p:nvPr/>
          </p:nvSpPr>
          <p:spPr bwMode="auto">
            <a:xfrm flipH="1">
              <a:off x="3824" y="3771"/>
              <a:ext cx="43"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45" name="Line 245"/>
            <p:cNvSpPr>
              <a:spLocks noChangeShapeType="1"/>
            </p:cNvSpPr>
            <p:nvPr/>
          </p:nvSpPr>
          <p:spPr bwMode="auto">
            <a:xfrm>
              <a:off x="3938" y="3154"/>
              <a:ext cx="42"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46" name="Line 246"/>
            <p:cNvSpPr>
              <a:spLocks noChangeShapeType="1"/>
            </p:cNvSpPr>
            <p:nvPr/>
          </p:nvSpPr>
          <p:spPr bwMode="auto">
            <a:xfrm flipH="1">
              <a:off x="3938" y="3154"/>
              <a:ext cx="42"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47" name="Line 247"/>
            <p:cNvSpPr>
              <a:spLocks noChangeShapeType="1"/>
            </p:cNvSpPr>
            <p:nvPr/>
          </p:nvSpPr>
          <p:spPr bwMode="auto">
            <a:xfrm>
              <a:off x="3874" y="3473"/>
              <a:ext cx="43"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48" name="Line 248"/>
            <p:cNvSpPr>
              <a:spLocks noChangeShapeType="1"/>
            </p:cNvSpPr>
            <p:nvPr/>
          </p:nvSpPr>
          <p:spPr bwMode="auto">
            <a:xfrm flipH="1">
              <a:off x="3874" y="3473"/>
              <a:ext cx="43"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49" name="Line 249"/>
            <p:cNvSpPr>
              <a:spLocks noChangeShapeType="1"/>
            </p:cNvSpPr>
            <p:nvPr/>
          </p:nvSpPr>
          <p:spPr bwMode="auto">
            <a:xfrm>
              <a:off x="3895" y="3416"/>
              <a:ext cx="43"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50" name="Line 250"/>
            <p:cNvSpPr>
              <a:spLocks noChangeShapeType="1"/>
            </p:cNvSpPr>
            <p:nvPr/>
          </p:nvSpPr>
          <p:spPr bwMode="auto">
            <a:xfrm flipH="1">
              <a:off x="3895" y="3416"/>
              <a:ext cx="43"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51" name="Line 251"/>
            <p:cNvSpPr>
              <a:spLocks noChangeShapeType="1"/>
            </p:cNvSpPr>
            <p:nvPr/>
          </p:nvSpPr>
          <p:spPr bwMode="auto">
            <a:xfrm>
              <a:off x="3860" y="3161"/>
              <a:ext cx="42"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52" name="Line 252"/>
            <p:cNvSpPr>
              <a:spLocks noChangeShapeType="1"/>
            </p:cNvSpPr>
            <p:nvPr/>
          </p:nvSpPr>
          <p:spPr bwMode="auto">
            <a:xfrm flipH="1">
              <a:off x="3860" y="3161"/>
              <a:ext cx="42"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53" name="Line 253"/>
            <p:cNvSpPr>
              <a:spLocks noChangeShapeType="1"/>
            </p:cNvSpPr>
            <p:nvPr/>
          </p:nvSpPr>
          <p:spPr bwMode="auto">
            <a:xfrm>
              <a:off x="3959" y="3572"/>
              <a:ext cx="43"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54" name="Line 254"/>
            <p:cNvSpPr>
              <a:spLocks noChangeShapeType="1"/>
            </p:cNvSpPr>
            <p:nvPr/>
          </p:nvSpPr>
          <p:spPr bwMode="auto">
            <a:xfrm flipH="1">
              <a:off x="3959" y="3572"/>
              <a:ext cx="43"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55" name="Line 255"/>
            <p:cNvSpPr>
              <a:spLocks noChangeShapeType="1"/>
            </p:cNvSpPr>
            <p:nvPr/>
          </p:nvSpPr>
          <p:spPr bwMode="auto">
            <a:xfrm>
              <a:off x="4002" y="3423"/>
              <a:ext cx="42"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56" name="Line 256"/>
            <p:cNvSpPr>
              <a:spLocks noChangeShapeType="1"/>
            </p:cNvSpPr>
            <p:nvPr/>
          </p:nvSpPr>
          <p:spPr bwMode="auto">
            <a:xfrm flipH="1">
              <a:off x="4002" y="3423"/>
              <a:ext cx="42"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57" name="Line 257"/>
            <p:cNvSpPr>
              <a:spLocks noChangeShapeType="1"/>
            </p:cNvSpPr>
            <p:nvPr/>
          </p:nvSpPr>
          <p:spPr bwMode="auto">
            <a:xfrm>
              <a:off x="3761" y="3863"/>
              <a:ext cx="42"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58" name="Line 258"/>
            <p:cNvSpPr>
              <a:spLocks noChangeShapeType="1"/>
            </p:cNvSpPr>
            <p:nvPr/>
          </p:nvSpPr>
          <p:spPr bwMode="auto">
            <a:xfrm flipH="1">
              <a:off x="3761" y="3863"/>
              <a:ext cx="42"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59" name="Line 259"/>
            <p:cNvSpPr>
              <a:spLocks noChangeShapeType="1"/>
            </p:cNvSpPr>
            <p:nvPr/>
          </p:nvSpPr>
          <p:spPr bwMode="auto">
            <a:xfrm>
              <a:off x="3747" y="3282"/>
              <a:ext cx="42"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60" name="Line 260"/>
            <p:cNvSpPr>
              <a:spLocks noChangeShapeType="1"/>
            </p:cNvSpPr>
            <p:nvPr/>
          </p:nvSpPr>
          <p:spPr bwMode="auto">
            <a:xfrm flipH="1">
              <a:off x="3747" y="3282"/>
              <a:ext cx="42"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61" name="Line 261"/>
            <p:cNvSpPr>
              <a:spLocks noChangeShapeType="1"/>
            </p:cNvSpPr>
            <p:nvPr/>
          </p:nvSpPr>
          <p:spPr bwMode="auto">
            <a:xfrm>
              <a:off x="3817" y="3693"/>
              <a:ext cx="43"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62" name="Line 262"/>
            <p:cNvSpPr>
              <a:spLocks noChangeShapeType="1"/>
            </p:cNvSpPr>
            <p:nvPr/>
          </p:nvSpPr>
          <p:spPr bwMode="auto">
            <a:xfrm flipH="1">
              <a:off x="3817" y="3693"/>
              <a:ext cx="43"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63" name="Line 263"/>
            <p:cNvSpPr>
              <a:spLocks noChangeShapeType="1"/>
            </p:cNvSpPr>
            <p:nvPr/>
          </p:nvSpPr>
          <p:spPr bwMode="auto">
            <a:xfrm>
              <a:off x="4009" y="2927"/>
              <a:ext cx="42"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64" name="Line 264"/>
            <p:cNvSpPr>
              <a:spLocks noChangeShapeType="1"/>
            </p:cNvSpPr>
            <p:nvPr/>
          </p:nvSpPr>
          <p:spPr bwMode="auto">
            <a:xfrm flipH="1">
              <a:off x="4009" y="2927"/>
              <a:ext cx="42"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65" name="Line 265"/>
            <p:cNvSpPr>
              <a:spLocks noChangeShapeType="1"/>
            </p:cNvSpPr>
            <p:nvPr/>
          </p:nvSpPr>
          <p:spPr bwMode="auto">
            <a:xfrm>
              <a:off x="3874" y="3204"/>
              <a:ext cx="43"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66" name="Line 266"/>
            <p:cNvSpPr>
              <a:spLocks noChangeShapeType="1"/>
            </p:cNvSpPr>
            <p:nvPr/>
          </p:nvSpPr>
          <p:spPr bwMode="auto">
            <a:xfrm flipH="1">
              <a:off x="3874" y="3204"/>
              <a:ext cx="43"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67" name="Line 267"/>
            <p:cNvSpPr>
              <a:spLocks noChangeShapeType="1"/>
            </p:cNvSpPr>
            <p:nvPr/>
          </p:nvSpPr>
          <p:spPr bwMode="auto">
            <a:xfrm>
              <a:off x="4044" y="3395"/>
              <a:ext cx="43"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68" name="Line 268"/>
            <p:cNvSpPr>
              <a:spLocks noChangeShapeType="1"/>
            </p:cNvSpPr>
            <p:nvPr/>
          </p:nvSpPr>
          <p:spPr bwMode="auto">
            <a:xfrm flipH="1">
              <a:off x="4044" y="3395"/>
              <a:ext cx="43"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69" name="Line 269"/>
            <p:cNvSpPr>
              <a:spLocks noChangeShapeType="1"/>
            </p:cNvSpPr>
            <p:nvPr/>
          </p:nvSpPr>
          <p:spPr bwMode="auto">
            <a:xfrm>
              <a:off x="3817" y="3147"/>
              <a:ext cx="43"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70" name="Line 270"/>
            <p:cNvSpPr>
              <a:spLocks noChangeShapeType="1"/>
            </p:cNvSpPr>
            <p:nvPr/>
          </p:nvSpPr>
          <p:spPr bwMode="auto">
            <a:xfrm flipH="1">
              <a:off x="3817" y="3147"/>
              <a:ext cx="43"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71" name="Line 271"/>
            <p:cNvSpPr>
              <a:spLocks noChangeShapeType="1"/>
            </p:cNvSpPr>
            <p:nvPr/>
          </p:nvSpPr>
          <p:spPr bwMode="auto">
            <a:xfrm>
              <a:off x="3881" y="3374"/>
              <a:ext cx="43"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72" name="Line 272"/>
            <p:cNvSpPr>
              <a:spLocks noChangeShapeType="1"/>
            </p:cNvSpPr>
            <p:nvPr/>
          </p:nvSpPr>
          <p:spPr bwMode="auto">
            <a:xfrm flipH="1">
              <a:off x="3881" y="3374"/>
              <a:ext cx="43"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73" name="Line 273"/>
            <p:cNvSpPr>
              <a:spLocks noChangeShapeType="1"/>
            </p:cNvSpPr>
            <p:nvPr/>
          </p:nvSpPr>
          <p:spPr bwMode="auto">
            <a:xfrm>
              <a:off x="3853" y="3260"/>
              <a:ext cx="42"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74" name="Line 274"/>
            <p:cNvSpPr>
              <a:spLocks noChangeShapeType="1"/>
            </p:cNvSpPr>
            <p:nvPr/>
          </p:nvSpPr>
          <p:spPr bwMode="auto">
            <a:xfrm flipH="1">
              <a:off x="3853" y="3260"/>
              <a:ext cx="42"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75" name="Line 275"/>
            <p:cNvSpPr>
              <a:spLocks noChangeShapeType="1"/>
            </p:cNvSpPr>
            <p:nvPr/>
          </p:nvSpPr>
          <p:spPr bwMode="auto">
            <a:xfrm>
              <a:off x="4016" y="3183"/>
              <a:ext cx="42"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76" name="Line 276"/>
            <p:cNvSpPr>
              <a:spLocks noChangeShapeType="1"/>
            </p:cNvSpPr>
            <p:nvPr/>
          </p:nvSpPr>
          <p:spPr bwMode="auto">
            <a:xfrm flipH="1">
              <a:off x="4016" y="3183"/>
              <a:ext cx="42"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77" name="Line 277"/>
            <p:cNvSpPr>
              <a:spLocks noChangeShapeType="1"/>
            </p:cNvSpPr>
            <p:nvPr/>
          </p:nvSpPr>
          <p:spPr bwMode="auto">
            <a:xfrm>
              <a:off x="4037" y="3027"/>
              <a:ext cx="43"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78" name="Line 278"/>
            <p:cNvSpPr>
              <a:spLocks noChangeShapeType="1"/>
            </p:cNvSpPr>
            <p:nvPr/>
          </p:nvSpPr>
          <p:spPr bwMode="auto">
            <a:xfrm flipH="1">
              <a:off x="4037" y="3027"/>
              <a:ext cx="43"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79" name="Line 279"/>
            <p:cNvSpPr>
              <a:spLocks noChangeShapeType="1"/>
            </p:cNvSpPr>
            <p:nvPr/>
          </p:nvSpPr>
          <p:spPr bwMode="auto">
            <a:xfrm>
              <a:off x="3917" y="3388"/>
              <a:ext cx="42"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80" name="Line 280"/>
            <p:cNvSpPr>
              <a:spLocks noChangeShapeType="1"/>
            </p:cNvSpPr>
            <p:nvPr/>
          </p:nvSpPr>
          <p:spPr bwMode="auto">
            <a:xfrm flipH="1">
              <a:off x="3917" y="3388"/>
              <a:ext cx="42"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81" name="Line 281"/>
            <p:cNvSpPr>
              <a:spLocks noChangeShapeType="1"/>
            </p:cNvSpPr>
            <p:nvPr/>
          </p:nvSpPr>
          <p:spPr bwMode="auto">
            <a:xfrm>
              <a:off x="3817" y="3183"/>
              <a:ext cx="43"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82" name="Line 282"/>
            <p:cNvSpPr>
              <a:spLocks noChangeShapeType="1"/>
            </p:cNvSpPr>
            <p:nvPr/>
          </p:nvSpPr>
          <p:spPr bwMode="auto">
            <a:xfrm flipH="1">
              <a:off x="3817" y="3183"/>
              <a:ext cx="43"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83" name="Line 283"/>
            <p:cNvSpPr>
              <a:spLocks noChangeShapeType="1"/>
            </p:cNvSpPr>
            <p:nvPr/>
          </p:nvSpPr>
          <p:spPr bwMode="auto">
            <a:xfrm>
              <a:off x="3995" y="3197"/>
              <a:ext cx="42"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84" name="Line 284"/>
            <p:cNvSpPr>
              <a:spLocks noChangeShapeType="1"/>
            </p:cNvSpPr>
            <p:nvPr/>
          </p:nvSpPr>
          <p:spPr bwMode="auto">
            <a:xfrm flipH="1">
              <a:off x="3995" y="3197"/>
              <a:ext cx="42"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85" name="Line 285"/>
            <p:cNvSpPr>
              <a:spLocks noChangeShapeType="1"/>
            </p:cNvSpPr>
            <p:nvPr/>
          </p:nvSpPr>
          <p:spPr bwMode="auto">
            <a:xfrm>
              <a:off x="3959" y="3452"/>
              <a:ext cx="43"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86" name="Line 286"/>
            <p:cNvSpPr>
              <a:spLocks noChangeShapeType="1"/>
            </p:cNvSpPr>
            <p:nvPr/>
          </p:nvSpPr>
          <p:spPr bwMode="auto">
            <a:xfrm flipH="1">
              <a:off x="3959" y="3452"/>
              <a:ext cx="43"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87" name="Line 287"/>
            <p:cNvSpPr>
              <a:spLocks noChangeShapeType="1"/>
            </p:cNvSpPr>
            <p:nvPr/>
          </p:nvSpPr>
          <p:spPr bwMode="auto">
            <a:xfrm>
              <a:off x="3803" y="3785"/>
              <a:ext cx="43"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88" name="Line 288"/>
            <p:cNvSpPr>
              <a:spLocks noChangeShapeType="1"/>
            </p:cNvSpPr>
            <p:nvPr/>
          </p:nvSpPr>
          <p:spPr bwMode="auto">
            <a:xfrm flipH="1">
              <a:off x="3803" y="3785"/>
              <a:ext cx="43"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89" name="Line 289"/>
            <p:cNvSpPr>
              <a:spLocks noChangeShapeType="1"/>
            </p:cNvSpPr>
            <p:nvPr/>
          </p:nvSpPr>
          <p:spPr bwMode="auto">
            <a:xfrm>
              <a:off x="4080" y="3501"/>
              <a:ext cx="42"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90" name="Line 290"/>
            <p:cNvSpPr>
              <a:spLocks noChangeShapeType="1"/>
            </p:cNvSpPr>
            <p:nvPr/>
          </p:nvSpPr>
          <p:spPr bwMode="auto">
            <a:xfrm flipH="1">
              <a:off x="4080" y="3501"/>
              <a:ext cx="42"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91" name="Line 291"/>
            <p:cNvSpPr>
              <a:spLocks noChangeShapeType="1"/>
            </p:cNvSpPr>
            <p:nvPr/>
          </p:nvSpPr>
          <p:spPr bwMode="auto">
            <a:xfrm>
              <a:off x="3931" y="3019"/>
              <a:ext cx="42"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92" name="Line 292"/>
            <p:cNvSpPr>
              <a:spLocks noChangeShapeType="1"/>
            </p:cNvSpPr>
            <p:nvPr/>
          </p:nvSpPr>
          <p:spPr bwMode="auto">
            <a:xfrm flipH="1">
              <a:off x="3931" y="3019"/>
              <a:ext cx="42"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93" name="Line 293"/>
            <p:cNvSpPr>
              <a:spLocks noChangeShapeType="1"/>
            </p:cNvSpPr>
            <p:nvPr/>
          </p:nvSpPr>
          <p:spPr bwMode="auto">
            <a:xfrm>
              <a:off x="3902" y="3629"/>
              <a:ext cx="43"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94" name="Line 294"/>
            <p:cNvSpPr>
              <a:spLocks noChangeShapeType="1"/>
            </p:cNvSpPr>
            <p:nvPr/>
          </p:nvSpPr>
          <p:spPr bwMode="auto">
            <a:xfrm flipH="1">
              <a:off x="3902" y="3629"/>
              <a:ext cx="43"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95" name="Line 295"/>
            <p:cNvSpPr>
              <a:spLocks noChangeShapeType="1"/>
            </p:cNvSpPr>
            <p:nvPr/>
          </p:nvSpPr>
          <p:spPr bwMode="auto">
            <a:xfrm>
              <a:off x="3711" y="3019"/>
              <a:ext cx="28" cy="29"/>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96" name="Line 296"/>
            <p:cNvSpPr>
              <a:spLocks noChangeShapeType="1"/>
            </p:cNvSpPr>
            <p:nvPr/>
          </p:nvSpPr>
          <p:spPr bwMode="auto">
            <a:xfrm flipH="1">
              <a:off x="3711" y="3005"/>
              <a:ext cx="28" cy="28"/>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97" name="Line 297"/>
            <p:cNvSpPr>
              <a:spLocks noChangeShapeType="1"/>
            </p:cNvSpPr>
            <p:nvPr/>
          </p:nvSpPr>
          <p:spPr bwMode="auto">
            <a:xfrm>
              <a:off x="3789" y="3225"/>
              <a:ext cx="43"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98" name="Line 298"/>
            <p:cNvSpPr>
              <a:spLocks noChangeShapeType="1"/>
            </p:cNvSpPr>
            <p:nvPr/>
          </p:nvSpPr>
          <p:spPr bwMode="auto">
            <a:xfrm flipH="1">
              <a:off x="3789" y="3225"/>
              <a:ext cx="43"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99" name="Line 299"/>
            <p:cNvSpPr>
              <a:spLocks noChangeShapeType="1"/>
            </p:cNvSpPr>
            <p:nvPr/>
          </p:nvSpPr>
          <p:spPr bwMode="auto">
            <a:xfrm>
              <a:off x="3995" y="2998"/>
              <a:ext cx="42"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00" name="Line 300"/>
            <p:cNvSpPr>
              <a:spLocks noChangeShapeType="1"/>
            </p:cNvSpPr>
            <p:nvPr/>
          </p:nvSpPr>
          <p:spPr bwMode="auto">
            <a:xfrm flipH="1">
              <a:off x="3995" y="2998"/>
              <a:ext cx="42"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01" name="Line 301"/>
            <p:cNvSpPr>
              <a:spLocks noChangeShapeType="1"/>
            </p:cNvSpPr>
            <p:nvPr/>
          </p:nvSpPr>
          <p:spPr bwMode="auto">
            <a:xfrm>
              <a:off x="3931" y="3175"/>
              <a:ext cx="42"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02" name="Line 302"/>
            <p:cNvSpPr>
              <a:spLocks noChangeShapeType="1"/>
            </p:cNvSpPr>
            <p:nvPr/>
          </p:nvSpPr>
          <p:spPr bwMode="auto">
            <a:xfrm flipH="1">
              <a:off x="3931" y="3175"/>
              <a:ext cx="42"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03" name="Line 303"/>
            <p:cNvSpPr>
              <a:spLocks noChangeShapeType="1"/>
            </p:cNvSpPr>
            <p:nvPr/>
          </p:nvSpPr>
          <p:spPr bwMode="auto">
            <a:xfrm>
              <a:off x="3902" y="3246"/>
              <a:ext cx="43"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04" name="Line 304"/>
            <p:cNvSpPr>
              <a:spLocks noChangeShapeType="1"/>
            </p:cNvSpPr>
            <p:nvPr/>
          </p:nvSpPr>
          <p:spPr bwMode="auto">
            <a:xfrm flipH="1">
              <a:off x="3902" y="3246"/>
              <a:ext cx="43"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05" name="Line 305"/>
            <p:cNvSpPr>
              <a:spLocks noChangeShapeType="1"/>
            </p:cNvSpPr>
            <p:nvPr/>
          </p:nvSpPr>
          <p:spPr bwMode="auto">
            <a:xfrm>
              <a:off x="3846" y="3402"/>
              <a:ext cx="42"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06" name="Line 306"/>
            <p:cNvSpPr>
              <a:spLocks noChangeShapeType="1"/>
            </p:cNvSpPr>
            <p:nvPr/>
          </p:nvSpPr>
          <p:spPr bwMode="auto">
            <a:xfrm flipH="1">
              <a:off x="3846" y="3402"/>
              <a:ext cx="42"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07" name="Line 307"/>
            <p:cNvSpPr>
              <a:spLocks noChangeShapeType="1"/>
            </p:cNvSpPr>
            <p:nvPr/>
          </p:nvSpPr>
          <p:spPr bwMode="auto">
            <a:xfrm>
              <a:off x="3874" y="3381"/>
              <a:ext cx="43"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08" name="Line 308"/>
            <p:cNvSpPr>
              <a:spLocks noChangeShapeType="1"/>
            </p:cNvSpPr>
            <p:nvPr/>
          </p:nvSpPr>
          <p:spPr bwMode="auto">
            <a:xfrm flipH="1">
              <a:off x="3874" y="3381"/>
              <a:ext cx="43"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09" name="Line 309"/>
            <p:cNvSpPr>
              <a:spLocks noChangeShapeType="1"/>
            </p:cNvSpPr>
            <p:nvPr/>
          </p:nvSpPr>
          <p:spPr bwMode="auto">
            <a:xfrm>
              <a:off x="3902" y="3161"/>
              <a:ext cx="43"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10" name="Line 310"/>
            <p:cNvSpPr>
              <a:spLocks noChangeShapeType="1"/>
            </p:cNvSpPr>
            <p:nvPr/>
          </p:nvSpPr>
          <p:spPr bwMode="auto">
            <a:xfrm flipH="1">
              <a:off x="3902" y="3161"/>
              <a:ext cx="43"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11" name="Line 311"/>
            <p:cNvSpPr>
              <a:spLocks noChangeShapeType="1"/>
            </p:cNvSpPr>
            <p:nvPr/>
          </p:nvSpPr>
          <p:spPr bwMode="auto">
            <a:xfrm>
              <a:off x="3895" y="3090"/>
              <a:ext cx="43"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12" name="Line 312"/>
            <p:cNvSpPr>
              <a:spLocks noChangeShapeType="1"/>
            </p:cNvSpPr>
            <p:nvPr/>
          </p:nvSpPr>
          <p:spPr bwMode="auto">
            <a:xfrm flipH="1">
              <a:off x="3895" y="3090"/>
              <a:ext cx="43"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13" name="Line 313"/>
            <p:cNvSpPr>
              <a:spLocks noChangeShapeType="1"/>
            </p:cNvSpPr>
            <p:nvPr/>
          </p:nvSpPr>
          <p:spPr bwMode="auto">
            <a:xfrm>
              <a:off x="3867" y="3005"/>
              <a:ext cx="42"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14" name="Line 314"/>
            <p:cNvSpPr>
              <a:spLocks noChangeShapeType="1"/>
            </p:cNvSpPr>
            <p:nvPr/>
          </p:nvSpPr>
          <p:spPr bwMode="auto">
            <a:xfrm flipH="1">
              <a:off x="3867" y="3005"/>
              <a:ext cx="42"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15" name="Line 315"/>
            <p:cNvSpPr>
              <a:spLocks noChangeShapeType="1"/>
            </p:cNvSpPr>
            <p:nvPr/>
          </p:nvSpPr>
          <p:spPr bwMode="auto">
            <a:xfrm>
              <a:off x="3782" y="3260"/>
              <a:ext cx="42"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16" name="Line 316"/>
            <p:cNvSpPr>
              <a:spLocks noChangeShapeType="1"/>
            </p:cNvSpPr>
            <p:nvPr/>
          </p:nvSpPr>
          <p:spPr bwMode="auto">
            <a:xfrm flipH="1">
              <a:off x="3782" y="3260"/>
              <a:ext cx="42"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17" name="Line 317"/>
            <p:cNvSpPr>
              <a:spLocks noChangeShapeType="1"/>
            </p:cNvSpPr>
            <p:nvPr/>
          </p:nvSpPr>
          <p:spPr bwMode="auto">
            <a:xfrm>
              <a:off x="3747" y="3466"/>
              <a:ext cx="42"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18" name="Line 318"/>
            <p:cNvSpPr>
              <a:spLocks noChangeShapeType="1"/>
            </p:cNvSpPr>
            <p:nvPr/>
          </p:nvSpPr>
          <p:spPr bwMode="auto">
            <a:xfrm flipH="1">
              <a:off x="3747" y="3466"/>
              <a:ext cx="42"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19" name="Line 319"/>
            <p:cNvSpPr>
              <a:spLocks noChangeShapeType="1"/>
            </p:cNvSpPr>
            <p:nvPr/>
          </p:nvSpPr>
          <p:spPr bwMode="auto">
            <a:xfrm>
              <a:off x="3789" y="3183"/>
              <a:ext cx="43"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20" name="Line 320"/>
            <p:cNvSpPr>
              <a:spLocks noChangeShapeType="1"/>
            </p:cNvSpPr>
            <p:nvPr/>
          </p:nvSpPr>
          <p:spPr bwMode="auto">
            <a:xfrm flipH="1">
              <a:off x="3789" y="3183"/>
              <a:ext cx="43"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21" name="Line 321"/>
            <p:cNvSpPr>
              <a:spLocks noChangeShapeType="1"/>
            </p:cNvSpPr>
            <p:nvPr/>
          </p:nvSpPr>
          <p:spPr bwMode="auto">
            <a:xfrm>
              <a:off x="3860" y="3459"/>
              <a:ext cx="42"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22" name="Line 322"/>
            <p:cNvSpPr>
              <a:spLocks noChangeShapeType="1"/>
            </p:cNvSpPr>
            <p:nvPr/>
          </p:nvSpPr>
          <p:spPr bwMode="auto">
            <a:xfrm flipH="1">
              <a:off x="3860" y="3459"/>
              <a:ext cx="42"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23" name="Line 323"/>
            <p:cNvSpPr>
              <a:spLocks noChangeShapeType="1"/>
            </p:cNvSpPr>
            <p:nvPr/>
          </p:nvSpPr>
          <p:spPr bwMode="auto">
            <a:xfrm>
              <a:off x="3902" y="3296"/>
              <a:ext cx="43"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24" name="Line 324"/>
            <p:cNvSpPr>
              <a:spLocks noChangeShapeType="1"/>
            </p:cNvSpPr>
            <p:nvPr/>
          </p:nvSpPr>
          <p:spPr bwMode="auto">
            <a:xfrm flipH="1">
              <a:off x="3902" y="3296"/>
              <a:ext cx="43"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25" name="Line 325"/>
            <p:cNvSpPr>
              <a:spLocks noChangeShapeType="1"/>
            </p:cNvSpPr>
            <p:nvPr/>
          </p:nvSpPr>
          <p:spPr bwMode="auto">
            <a:xfrm>
              <a:off x="3853" y="3551"/>
              <a:ext cx="42"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26" name="Line 326"/>
            <p:cNvSpPr>
              <a:spLocks noChangeShapeType="1"/>
            </p:cNvSpPr>
            <p:nvPr/>
          </p:nvSpPr>
          <p:spPr bwMode="auto">
            <a:xfrm flipH="1">
              <a:off x="3853" y="3551"/>
              <a:ext cx="42"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27" name="Line 327"/>
            <p:cNvSpPr>
              <a:spLocks noChangeShapeType="1"/>
            </p:cNvSpPr>
            <p:nvPr/>
          </p:nvSpPr>
          <p:spPr bwMode="auto">
            <a:xfrm>
              <a:off x="3973" y="3253"/>
              <a:ext cx="43"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28" name="Line 328"/>
            <p:cNvSpPr>
              <a:spLocks noChangeShapeType="1"/>
            </p:cNvSpPr>
            <p:nvPr/>
          </p:nvSpPr>
          <p:spPr bwMode="auto">
            <a:xfrm flipH="1">
              <a:off x="3973" y="3253"/>
              <a:ext cx="43"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29" name="Line 329"/>
            <p:cNvSpPr>
              <a:spLocks noChangeShapeType="1"/>
            </p:cNvSpPr>
            <p:nvPr/>
          </p:nvSpPr>
          <p:spPr bwMode="auto">
            <a:xfrm>
              <a:off x="3966" y="2991"/>
              <a:ext cx="43"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30" name="Line 330"/>
            <p:cNvSpPr>
              <a:spLocks noChangeShapeType="1"/>
            </p:cNvSpPr>
            <p:nvPr/>
          </p:nvSpPr>
          <p:spPr bwMode="auto">
            <a:xfrm flipH="1">
              <a:off x="3966" y="2991"/>
              <a:ext cx="43"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31" name="Line 331"/>
            <p:cNvSpPr>
              <a:spLocks noChangeShapeType="1"/>
            </p:cNvSpPr>
            <p:nvPr/>
          </p:nvSpPr>
          <p:spPr bwMode="auto">
            <a:xfrm>
              <a:off x="3761" y="3225"/>
              <a:ext cx="42"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32" name="Line 332"/>
            <p:cNvSpPr>
              <a:spLocks noChangeShapeType="1"/>
            </p:cNvSpPr>
            <p:nvPr/>
          </p:nvSpPr>
          <p:spPr bwMode="auto">
            <a:xfrm flipH="1">
              <a:off x="3761" y="3225"/>
              <a:ext cx="42"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33" name="Line 333"/>
            <p:cNvSpPr>
              <a:spLocks noChangeShapeType="1"/>
            </p:cNvSpPr>
            <p:nvPr/>
          </p:nvSpPr>
          <p:spPr bwMode="auto">
            <a:xfrm>
              <a:off x="3761" y="3353"/>
              <a:ext cx="42"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34" name="Line 334"/>
            <p:cNvSpPr>
              <a:spLocks noChangeShapeType="1"/>
            </p:cNvSpPr>
            <p:nvPr/>
          </p:nvSpPr>
          <p:spPr bwMode="auto">
            <a:xfrm flipH="1">
              <a:off x="3761" y="3353"/>
              <a:ext cx="42"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35" name="Line 335"/>
            <p:cNvSpPr>
              <a:spLocks noChangeShapeType="1"/>
            </p:cNvSpPr>
            <p:nvPr/>
          </p:nvSpPr>
          <p:spPr bwMode="auto">
            <a:xfrm>
              <a:off x="3909" y="3594"/>
              <a:ext cx="43"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36" name="Line 336"/>
            <p:cNvSpPr>
              <a:spLocks noChangeShapeType="1"/>
            </p:cNvSpPr>
            <p:nvPr/>
          </p:nvSpPr>
          <p:spPr bwMode="auto">
            <a:xfrm flipH="1">
              <a:off x="3909" y="3594"/>
              <a:ext cx="43"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37" name="Line 337"/>
            <p:cNvSpPr>
              <a:spLocks noChangeShapeType="1"/>
            </p:cNvSpPr>
            <p:nvPr/>
          </p:nvSpPr>
          <p:spPr bwMode="auto">
            <a:xfrm>
              <a:off x="3754" y="3232"/>
              <a:ext cx="42"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38" name="Line 338"/>
            <p:cNvSpPr>
              <a:spLocks noChangeShapeType="1"/>
            </p:cNvSpPr>
            <p:nvPr/>
          </p:nvSpPr>
          <p:spPr bwMode="auto">
            <a:xfrm flipH="1">
              <a:off x="3754" y="3232"/>
              <a:ext cx="42"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39" name="Line 339"/>
            <p:cNvSpPr>
              <a:spLocks noChangeShapeType="1"/>
            </p:cNvSpPr>
            <p:nvPr/>
          </p:nvSpPr>
          <p:spPr bwMode="auto">
            <a:xfrm>
              <a:off x="3902" y="3090"/>
              <a:ext cx="43"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40" name="Line 340"/>
            <p:cNvSpPr>
              <a:spLocks noChangeShapeType="1"/>
            </p:cNvSpPr>
            <p:nvPr/>
          </p:nvSpPr>
          <p:spPr bwMode="auto">
            <a:xfrm flipH="1">
              <a:off x="3902" y="3090"/>
              <a:ext cx="43"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41" name="Line 341"/>
            <p:cNvSpPr>
              <a:spLocks noChangeShapeType="1"/>
            </p:cNvSpPr>
            <p:nvPr/>
          </p:nvSpPr>
          <p:spPr bwMode="auto">
            <a:xfrm>
              <a:off x="3711" y="3182"/>
              <a:ext cx="21" cy="2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42" name="Line 342"/>
            <p:cNvSpPr>
              <a:spLocks noChangeShapeType="1"/>
            </p:cNvSpPr>
            <p:nvPr/>
          </p:nvSpPr>
          <p:spPr bwMode="auto">
            <a:xfrm flipH="1">
              <a:off x="3711" y="3161"/>
              <a:ext cx="21" cy="21"/>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43" name="Line 343"/>
            <p:cNvSpPr>
              <a:spLocks noChangeShapeType="1"/>
            </p:cNvSpPr>
            <p:nvPr/>
          </p:nvSpPr>
          <p:spPr bwMode="auto">
            <a:xfrm>
              <a:off x="3945" y="2970"/>
              <a:ext cx="42"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44" name="Line 344"/>
            <p:cNvSpPr>
              <a:spLocks noChangeShapeType="1"/>
            </p:cNvSpPr>
            <p:nvPr/>
          </p:nvSpPr>
          <p:spPr bwMode="auto">
            <a:xfrm flipH="1">
              <a:off x="3945" y="2970"/>
              <a:ext cx="42" cy="42"/>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45" name="Line 345"/>
            <p:cNvSpPr>
              <a:spLocks noChangeShapeType="1"/>
            </p:cNvSpPr>
            <p:nvPr/>
          </p:nvSpPr>
          <p:spPr bwMode="auto">
            <a:xfrm>
              <a:off x="3888" y="3246"/>
              <a:ext cx="43"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46" name="Line 346"/>
            <p:cNvSpPr>
              <a:spLocks noChangeShapeType="1"/>
            </p:cNvSpPr>
            <p:nvPr/>
          </p:nvSpPr>
          <p:spPr bwMode="auto">
            <a:xfrm flipH="1">
              <a:off x="3888" y="3246"/>
              <a:ext cx="43"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47" name="Line 347"/>
            <p:cNvSpPr>
              <a:spLocks noChangeShapeType="1"/>
            </p:cNvSpPr>
            <p:nvPr/>
          </p:nvSpPr>
          <p:spPr bwMode="auto">
            <a:xfrm>
              <a:off x="3895" y="3494"/>
              <a:ext cx="43"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48" name="Line 348"/>
            <p:cNvSpPr>
              <a:spLocks noChangeShapeType="1"/>
            </p:cNvSpPr>
            <p:nvPr/>
          </p:nvSpPr>
          <p:spPr bwMode="auto">
            <a:xfrm flipH="1">
              <a:off x="3895" y="3494"/>
              <a:ext cx="43" cy="43"/>
            </a:xfrm>
            <a:prstGeom prst="line">
              <a:avLst/>
            </a:prstGeom>
            <a:noFill/>
            <a:ln w="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49" name="Oval 349"/>
            <p:cNvSpPr>
              <a:spLocks noChangeArrowheads="1"/>
            </p:cNvSpPr>
            <p:nvPr/>
          </p:nvSpPr>
          <p:spPr bwMode="auto">
            <a:xfrm>
              <a:off x="4561" y="3260"/>
              <a:ext cx="64" cy="64"/>
            </a:xfrm>
            <a:prstGeom prst="ellipse">
              <a:avLst/>
            </a:pr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50" name="Oval 350"/>
            <p:cNvSpPr>
              <a:spLocks noChangeArrowheads="1"/>
            </p:cNvSpPr>
            <p:nvPr/>
          </p:nvSpPr>
          <p:spPr bwMode="auto">
            <a:xfrm>
              <a:off x="4724" y="3126"/>
              <a:ext cx="64" cy="64"/>
            </a:xfrm>
            <a:prstGeom prst="ellipse">
              <a:avLst/>
            </a:pr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51" name="Oval 351"/>
            <p:cNvSpPr>
              <a:spLocks noChangeArrowheads="1"/>
            </p:cNvSpPr>
            <p:nvPr/>
          </p:nvSpPr>
          <p:spPr bwMode="auto">
            <a:xfrm>
              <a:off x="4682" y="2856"/>
              <a:ext cx="64" cy="64"/>
            </a:xfrm>
            <a:prstGeom prst="ellipse">
              <a:avLst/>
            </a:pr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52" name="Oval 352"/>
            <p:cNvSpPr>
              <a:spLocks noChangeArrowheads="1"/>
            </p:cNvSpPr>
            <p:nvPr/>
          </p:nvSpPr>
          <p:spPr bwMode="auto">
            <a:xfrm>
              <a:off x="4802" y="3161"/>
              <a:ext cx="64" cy="64"/>
            </a:xfrm>
            <a:prstGeom prst="ellipse">
              <a:avLst/>
            </a:pr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53" name="Oval 353"/>
            <p:cNvSpPr>
              <a:spLocks noChangeArrowheads="1"/>
            </p:cNvSpPr>
            <p:nvPr/>
          </p:nvSpPr>
          <p:spPr bwMode="auto">
            <a:xfrm>
              <a:off x="4866" y="3147"/>
              <a:ext cx="64" cy="64"/>
            </a:xfrm>
            <a:prstGeom prst="ellipse">
              <a:avLst/>
            </a:pr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54" name="Oval 354"/>
            <p:cNvSpPr>
              <a:spLocks noChangeArrowheads="1"/>
            </p:cNvSpPr>
            <p:nvPr/>
          </p:nvSpPr>
          <p:spPr bwMode="auto">
            <a:xfrm>
              <a:off x="4661" y="3183"/>
              <a:ext cx="63" cy="63"/>
            </a:xfrm>
            <a:prstGeom prst="ellipse">
              <a:avLst/>
            </a:pr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55" name="Oval 355"/>
            <p:cNvSpPr>
              <a:spLocks noChangeArrowheads="1"/>
            </p:cNvSpPr>
            <p:nvPr/>
          </p:nvSpPr>
          <p:spPr bwMode="auto">
            <a:xfrm>
              <a:off x="4887" y="3275"/>
              <a:ext cx="64" cy="63"/>
            </a:xfrm>
            <a:prstGeom prst="ellipse">
              <a:avLst/>
            </a:pr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56" name="Oval 356"/>
            <p:cNvSpPr>
              <a:spLocks noChangeArrowheads="1"/>
            </p:cNvSpPr>
            <p:nvPr/>
          </p:nvSpPr>
          <p:spPr bwMode="auto">
            <a:xfrm>
              <a:off x="4618" y="3090"/>
              <a:ext cx="64" cy="64"/>
            </a:xfrm>
            <a:prstGeom prst="ellipse">
              <a:avLst/>
            </a:pr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57" name="Oval 357"/>
            <p:cNvSpPr>
              <a:spLocks noChangeArrowheads="1"/>
            </p:cNvSpPr>
            <p:nvPr/>
          </p:nvSpPr>
          <p:spPr bwMode="auto">
            <a:xfrm>
              <a:off x="4675" y="3197"/>
              <a:ext cx="64" cy="63"/>
            </a:xfrm>
            <a:prstGeom prst="ellipse">
              <a:avLst/>
            </a:pr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58" name="Oval 358"/>
            <p:cNvSpPr>
              <a:spLocks noChangeArrowheads="1"/>
            </p:cNvSpPr>
            <p:nvPr/>
          </p:nvSpPr>
          <p:spPr bwMode="auto">
            <a:xfrm>
              <a:off x="4405" y="3133"/>
              <a:ext cx="64" cy="64"/>
            </a:xfrm>
            <a:prstGeom prst="ellipse">
              <a:avLst/>
            </a:pr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59" name="Oval 359"/>
            <p:cNvSpPr>
              <a:spLocks noChangeArrowheads="1"/>
            </p:cNvSpPr>
            <p:nvPr/>
          </p:nvSpPr>
          <p:spPr bwMode="auto">
            <a:xfrm>
              <a:off x="4724" y="3197"/>
              <a:ext cx="64" cy="63"/>
            </a:xfrm>
            <a:prstGeom prst="ellipse">
              <a:avLst/>
            </a:pr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60" name="Oval 360"/>
            <p:cNvSpPr>
              <a:spLocks noChangeArrowheads="1"/>
            </p:cNvSpPr>
            <p:nvPr/>
          </p:nvSpPr>
          <p:spPr bwMode="auto">
            <a:xfrm>
              <a:off x="4731" y="3027"/>
              <a:ext cx="64" cy="63"/>
            </a:xfrm>
            <a:prstGeom prst="ellipse">
              <a:avLst/>
            </a:pr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61" name="Oval 361"/>
            <p:cNvSpPr>
              <a:spLocks noChangeArrowheads="1"/>
            </p:cNvSpPr>
            <p:nvPr/>
          </p:nvSpPr>
          <p:spPr bwMode="auto">
            <a:xfrm>
              <a:off x="4753" y="3260"/>
              <a:ext cx="63" cy="64"/>
            </a:xfrm>
            <a:prstGeom prst="ellipse">
              <a:avLst/>
            </a:pr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62" name="Oval 362"/>
            <p:cNvSpPr>
              <a:spLocks noChangeArrowheads="1"/>
            </p:cNvSpPr>
            <p:nvPr/>
          </p:nvSpPr>
          <p:spPr bwMode="auto">
            <a:xfrm>
              <a:off x="4703" y="3275"/>
              <a:ext cx="64" cy="63"/>
            </a:xfrm>
            <a:prstGeom prst="ellipse">
              <a:avLst/>
            </a:pr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63" name="Oval 363"/>
            <p:cNvSpPr>
              <a:spLocks noChangeArrowheads="1"/>
            </p:cNvSpPr>
            <p:nvPr/>
          </p:nvSpPr>
          <p:spPr bwMode="auto">
            <a:xfrm>
              <a:off x="4739" y="3275"/>
              <a:ext cx="63" cy="63"/>
            </a:xfrm>
            <a:prstGeom prst="ellipse">
              <a:avLst/>
            </a:pr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64" name="Oval 364"/>
            <p:cNvSpPr>
              <a:spLocks noChangeArrowheads="1"/>
            </p:cNvSpPr>
            <p:nvPr/>
          </p:nvSpPr>
          <p:spPr bwMode="auto">
            <a:xfrm>
              <a:off x="4724" y="2998"/>
              <a:ext cx="64" cy="64"/>
            </a:xfrm>
            <a:prstGeom prst="ellipse">
              <a:avLst/>
            </a:pr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65" name="Oval 365"/>
            <p:cNvSpPr>
              <a:spLocks noChangeArrowheads="1"/>
            </p:cNvSpPr>
            <p:nvPr/>
          </p:nvSpPr>
          <p:spPr bwMode="auto">
            <a:xfrm>
              <a:off x="4533" y="3048"/>
              <a:ext cx="64" cy="64"/>
            </a:xfrm>
            <a:prstGeom prst="ellipse">
              <a:avLst/>
            </a:pr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66" name="Oval 366"/>
            <p:cNvSpPr>
              <a:spLocks noChangeArrowheads="1"/>
            </p:cNvSpPr>
            <p:nvPr/>
          </p:nvSpPr>
          <p:spPr bwMode="auto">
            <a:xfrm>
              <a:off x="4639" y="2814"/>
              <a:ext cx="64" cy="64"/>
            </a:xfrm>
            <a:prstGeom prst="ellipse">
              <a:avLst/>
            </a:pr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67" name="Oval 367"/>
            <p:cNvSpPr>
              <a:spLocks noChangeArrowheads="1"/>
            </p:cNvSpPr>
            <p:nvPr/>
          </p:nvSpPr>
          <p:spPr bwMode="auto">
            <a:xfrm>
              <a:off x="4632" y="3133"/>
              <a:ext cx="64" cy="64"/>
            </a:xfrm>
            <a:prstGeom prst="ellipse">
              <a:avLst/>
            </a:pr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68" name="Oval 368"/>
            <p:cNvSpPr>
              <a:spLocks noChangeArrowheads="1"/>
            </p:cNvSpPr>
            <p:nvPr/>
          </p:nvSpPr>
          <p:spPr bwMode="auto">
            <a:xfrm>
              <a:off x="4526" y="3126"/>
              <a:ext cx="64" cy="64"/>
            </a:xfrm>
            <a:prstGeom prst="ellipse">
              <a:avLst/>
            </a:pr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69" name="Oval 369"/>
            <p:cNvSpPr>
              <a:spLocks noChangeArrowheads="1"/>
            </p:cNvSpPr>
            <p:nvPr/>
          </p:nvSpPr>
          <p:spPr bwMode="auto">
            <a:xfrm>
              <a:off x="4568" y="3232"/>
              <a:ext cx="64" cy="64"/>
            </a:xfrm>
            <a:prstGeom prst="ellipse">
              <a:avLst/>
            </a:pr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70" name="Oval 370"/>
            <p:cNvSpPr>
              <a:spLocks noChangeArrowheads="1"/>
            </p:cNvSpPr>
            <p:nvPr/>
          </p:nvSpPr>
          <p:spPr bwMode="auto">
            <a:xfrm>
              <a:off x="4696" y="2920"/>
              <a:ext cx="64" cy="64"/>
            </a:xfrm>
            <a:prstGeom prst="ellipse">
              <a:avLst/>
            </a:pr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71" name="Oval 371"/>
            <p:cNvSpPr>
              <a:spLocks noChangeArrowheads="1"/>
            </p:cNvSpPr>
            <p:nvPr/>
          </p:nvSpPr>
          <p:spPr bwMode="auto">
            <a:xfrm>
              <a:off x="4653" y="3105"/>
              <a:ext cx="64" cy="63"/>
            </a:xfrm>
            <a:prstGeom prst="ellipse">
              <a:avLst/>
            </a:pr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72" name="Oval 372"/>
            <p:cNvSpPr>
              <a:spLocks noChangeArrowheads="1"/>
            </p:cNvSpPr>
            <p:nvPr/>
          </p:nvSpPr>
          <p:spPr bwMode="auto">
            <a:xfrm>
              <a:off x="4901" y="2977"/>
              <a:ext cx="64" cy="64"/>
            </a:xfrm>
            <a:prstGeom prst="ellipse">
              <a:avLst/>
            </a:pr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73" name="Oval 373"/>
            <p:cNvSpPr>
              <a:spLocks noChangeArrowheads="1"/>
            </p:cNvSpPr>
            <p:nvPr/>
          </p:nvSpPr>
          <p:spPr bwMode="auto">
            <a:xfrm>
              <a:off x="4739" y="3019"/>
              <a:ext cx="63" cy="64"/>
            </a:xfrm>
            <a:prstGeom prst="ellipse">
              <a:avLst/>
            </a:pr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74" name="Oval 374"/>
            <p:cNvSpPr>
              <a:spLocks noChangeArrowheads="1"/>
            </p:cNvSpPr>
            <p:nvPr/>
          </p:nvSpPr>
          <p:spPr bwMode="auto">
            <a:xfrm>
              <a:off x="4639" y="3126"/>
              <a:ext cx="64" cy="64"/>
            </a:xfrm>
            <a:prstGeom prst="ellipse">
              <a:avLst/>
            </a:pr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75" name="Oval 375"/>
            <p:cNvSpPr>
              <a:spLocks noChangeArrowheads="1"/>
            </p:cNvSpPr>
            <p:nvPr/>
          </p:nvSpPr>
          <p:spPr bwMode="auto">
            <a:xfrm>
              <a:off x="4491" y="3090"/>
              <a:ext cx="63" cy="64"/>
            </a:xfrm>
            <a:prstGeom prst="ellipse">
              <a:avLst/>
            </a:pr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76" name="Oval 376"/>
            <p:cNvSpPr>
              <a:spLocks noChangeArrowheads="1"/>
            </p:cNvSpPr>
            <p:nvPr/>
          </p:nvSpPr>
          <p:spPr bwMode="auto">
            <a:xfrm>
              <a:off x="4887" y="3097"/>
              <a:ext cx="64" cy="64"/>
            </a:xfrm>
            <a:prstGeom prst="ellipse">
              <a:avLst/>
            </a:pr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77" name="Oval 377"/>
            <p:cNvSpPr>
              <a:spLocks noChangeArrowheads="1"/>
            </p:cNvSpPr>
            <p:nvPr/>
          </p:nvSpPr>
          <p:spPr bwMode="auto">
            <a:xfrm>
              <a:off x="4639" y="3076"/>
              <a:ext cx="64" cy="64"/>
            </a:xfrm>
            <a:prstGeom prst="ellipse">
              <a:avLst/>
            </a:pr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78" name="Oval 378"/>
            <p:cNvSpPr>
              <a:spLocks noChangeArrowheads="1"/>
            </p:cNvSpPr>
            <p:nvPr/>
          </p:nvSpPr>
          <p:spPr bwMode="auto">
            <a:xfrm>
              <a:off x="4717" y="3218"/>
              <a:ext cx="64" cy="64"/>
            </a:xfrm>
            <a:prstGeom prst="ellipse">
              <a:avLst/>
            </a:pr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79" name="Oval 379"/>
            <p:cNvSpPr>
              <a:spLocks noChangeArrowheads="1"/>
            </p:cNvSpPr>
            <p:nvPr/>
          </p:nvSpPr>
          <p:spPr bwMode="auto">
            <a:xfrm>
              <a:off x="4710" y="3133"/>
              <a:ext cx="64" cy="64"/>
            </a:xfrm>
            <a:prstGeom prst="ellipse">
              <a:avLst/>
            </a:pr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80" name="Oval 380"/>
            <p:cNvSpPr>
              <a:spLocks noChangeArrowheads="1"/>
            </p:cNvSpPr>
            <p:nvPr/>
          </p:nvSpPr>
          <p:spPr bwMode="auto">
            <a:xfrm>
              <a:off x="4420" y="3055"/>
              <a:ext cx="63" cy="64"/>
            </a:xfrm>
            <a:prstGeom prst="ellipse">
              <a:avLst/>
            </a:pr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81" name="Oval 381"/>
            <p:cNvSpPr>
              <a:spLocks noChangeArrowheads="1"/>
            </p:cNvSpPr>
            <p:nvPr/>
          </p:nvSpPr>
          <p:spPr bwMode="auto">
            <a:xfrm>
              <a:off x="4646" y="3197"/>
              <a:ext cx="64" cy="63"/>
            </a:xfrm>
            <a:prstGeom prst="ellipse">
              <a:avLst/>
            </a:pr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82" name="Oval 382"/>
            <p:cNvSpPr>
              <a:spLocks noChangeArrowheads="1"/>
            </p:cNvSpPr>
            <p:nvPr/>
          </p:nvSpPr>
          <p:spPr bwMode="auto">
            <a:xfrm>
              <a:off x="4781" y="3168"/>
              <a:ext cx="64" cy="64"/>
            </a:xfrm>
            <a:prstGeom prst="ellipse">
              <a:avLst/>
            </a:pr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83" name="Oval 383"/>
            <p:cNvSpPr>
              <a:spLocks noChangeArrowheads="1"/>
            </p:cNvSpPr>
            <p:nvPr/>
          </p:nvSpPr>
          <p:spPr bwMode="auto">
            <a:xfrm>
              <a:off x="4653" y="2864"/>
              <a:ext cx="64" cy="63"/>
            </a:xfrm>
            <a:prstGeom prst="ellipse">
              <a:avLst/>
            </a:pr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84" name="Oval 384"/>
            <p:cNvSpPr>
              <a:spLocks noChangeArrowheads="1"/>
            </p:cNvSpPr>
            <p:nvPr/>
          </p:nvSpPr>
          <p:spPr bwMode="auto">
            <a:xfrm>
              <a:off x="4547" y="3204"/>
              <a:ext cx="64" cy="64"/>
            </a:xfrm>
            <a:prstGeom prst="ellipse">
              <a:avLst/>
            </a:pr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85" name="Oval 385"/>
            <p:cNvSpPr>
              <a:spLocks noChangeArrowheads="1"/>
            </p:cNvSpPr>
            <p:nvPr/>
          </p:nvSpPr>
          <p:spPr bwMode="auto">
            <a:xfrm>
              <a:off x="4611" y="3211"/>
              <a:ext cx="64" cy="64"/>
            </a:xfrm>
            <a:prstGeom prst="ellipse">
              <a:avLst/>
            </a:pr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86" name="Oval 386"/>
            <p:cNvSpPr>
              <a:spLocks noChangeArrowheads="1"/>
            </p:cNvSpPr>
            <p:nvPr/>
          </p:nvSpPr>
          <p:spPr bwMode="auto">
            <a:xfrm>
              <a:off x="4476" y="2998"/>
              <a:ext cx="64" cy="64"/>
            </a:xfrm>
            <a:prstGeom prst="ellipse">
              <a:avLst/>
            </a:pr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87" name="Oval 387"/>
            <p:cNvSpPr>
              <a:spLocks noChangeArrowheads="1"/>
            </p:cNvSpPr>
            <p:nvPr/>
          </p:nvSpPr>
          <p:spPr bwMode="auto">
            <a:xfrm>
              <a:off x="4611" y="3239"/>
              <a:ext cx="64" cy="64"/>
            </a:xfrm>
            <a:prstGeom prst="ellipse">
              <a:avLst/>
            </a:pr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88" name="Oval 388"/>
            <p:cNvSpPr>
              <a:spLocks noChangeArrowheads="1"/>
            </p:cNvSpPr>
            <p:nvPr/>
          </p:nvSpPr>
          <p:spPr bwMode="auto">
            <a:xfrm>
              <a:off x="4526" y="3268"/>
              <a:ext cx="64" cy="63"/>
            </a:xfrm>
            <a:prstGeom prst="ellipse">
              <a:avLst/>
            </a:pr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89" name="Oval 389"/>
            <p:cNvSpPr>
              <a:spLocks noChangeArrowheads="1"/>
            </p:cNvSpPr>
            <p:nvPr/>
          </p:nvSpPr>
          <p:spPr bwMode="auto">
            <a:xfrm>
              <a:off x="4703" y="3289"/>
              <a:ext cx="64" cy="64"/>
            </a:xfrm>
            <a:prstGeom prst="ellipse">
              <a:avLst/>
            </a:pr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90" name="Oval 390"/>
            <p:cNvSpPr>
              <a:spLocks noChangeArrowheads="1"/>
            </p:cNvSpPr>
            <p:nvPr/>
          </p:nvSpPr>
          <p:spPr bwMode="auto">
            <a:xfrm>
              <a:off x="4512" y="3076"/>
              <a:ext cx="64" cy="64"/>
            </a:xfrm>
            <a:prstGeom prst="ellipse">
              <a:avLst/>
            </a:pr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91" name="Oval 391"/>
            <p:cNvSpPr>
              <a:spLocks noChangeArrowheads="1"/>
            </p:cNvSpPr>
            <p:nvPr/>
          </p:nvSpPr>
          <p:spPr bwMode="auto">
            <a:xfrm>
              <a:off x="4547" y="3183"/>
              <a:ext cx="64" cy="63"/>
            </a:xfrm>
            <a:prstGeom prst="ellipse">
              <a:avLst/>
            </a:pr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92" name="Oval 392"/>
            <p:cNvSpPr>
              <a:spLocks noChangeArrowheads="1"/>
            </p:cNvSpPr>
            <p:nvPr/>
          </p:nvSpPr>
          <p:spPr bwMode="auto">
            <a:xfrm>
              <a:off x="4653" y="2814"/>
              <a:ext cx="64" cy="64"/>
            </a:xfrm>
            <a:prstGeom prst="ellipse">
              <a:avLst/>
            </a:pr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93" name="Oval 393"/>
            <p:cNvSpPr>
              <a:spLocks noChangeArrowheads="1"/>
            </p:cNvSpPr>
            <p:nvPr/>
          </p:nvSpPr>
          <p:spPr bwMode="auto">
            <a:xfrm>
              <a:off x="4434" y="3161"/>
              <a:ext cx="64" cy="64"/>
            </a:xfrm>
            <a:prstGeom prst="ellipse">
              <a:avLst/>
            </a:pr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94" name="Oval 394"/>
            <p:cNvSpPr>
              <a:spLocks noChangeArrowheads="1"/>
            </p:cNvSpPr>
            <p:nvPr/>
          </p:nvSpPr>
          <p:spPr bwMode="auto">
            <a:xfrm>
              <a:off x="4724" y="3119"/>
              <a:ext cx="64" cy="64"/>
            </a:xfrm>
            <a:prstGeom prst="ellipse">
              <a:avLst/>
            </a:pr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95" name="Oval 395"/>
            <p:cNvSpPr>
              <a:spLocks noChangeArrowheads="1"/>
            </p:cNvSpPr>
            <p:nvPr/>
          </p:nvSpPr>
          <p:spPr bwMode="auto">
            <a:xfrm>
              <a:off x="4576" y="3268"/>
              <a:ext cx="63" cy="63"/>
            </a:xfrm>
            <a:prstGeom prst="ellipse">
              <a:avLst/>
            </a:pr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96" name="Oval 396"/>
            <p:cNvSpPr>
              <a:spLocks noChangeArrowheads="1"/>
            </p:cNvSpPr>
            <p:nvPr/>
          </p:nvSpPr>
          <p:spPr bwMode="auto">
            <a:xfrm>
              <a:off x="4675" y="3246"/>
              <a:ext cx="64" cy="64"/>
            </a:xfrm>
            <a:prstGeom prst="ellipse">
              <a:avLst/>
            </a:pr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97" name="Oval 397"/>
            <p:cNvSpPr>
              <a:spLocks noChangeArrowheads="1"/>
            </p:cNvSpPr>
            <p:nvPr/>
          </p:nvSpPr>
          <p:spPr bwMode="auto">
            <a:xfrm>
              <a:off x="4597" y="2927"/>
              <a:ext cx="64" cy="64"/>
            </a:xfrm>
            <a:prstGeom prst="ellipse">
              <a:avLst/>
            </a:pr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98" name="Oval 398"/>
            <p:cNvSpPr>
              <a:spLocks noChangeArrowheads="1"/>
            </p:cNvSpPr>
            <p:nvPr/>
          </p:nvSpPr>
          <p:spPr bwMode="auto">
            <a:xfrm>
              <a:off x="4696" y="3232"/>
              <a:ext cx="64" cy="64"/>
            </a:xfrm>
            <a:prstGeom prst="ellipse">
              <a:avLst/>
            </a:pr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grpSp>
      <p:grpSp>
        <p:nvGrpSpPr>
          <p:cNvPr id="399" name="Group 399"/>
          <p:cNvGrpSpPr>
            <a:grpSpLocks/>
          </p:cNvGrpSpPr>
          <p:nvPr/>
        </p:nvGrpSpPr>
        <p:grpSpPr bwMode="auto">
          <a:xfrm>
            <a:off x="6286269" y="667554"/>
            <a:ext cx="1709738" cy="1790498"/>
            <a:chOff x="1305" y="2716"/>
            <a:chExt cx="1522" cy="1594"/>
          </a:xfrm>
        </p:grpSpPr>
        <p:sp>
          <p:nvSpPr>
            <p:cNvPr id="400" name="Rectangle 400"/>
            <p:cNvSpPr>
              <a:spLocks noChangeArrowheads="1"/>
            </p:cNvSpPr>
            <p:nvPr/>
          </p:nvSpPr>
          <p:spPr bwMode="auto">
            <a:xfrm>
              <a:off x="1467" y="2801"/>
              <a:ext cx="1339" cy="1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01" name="Rectangle 401"/>
            <p:cNvSpPr>
              <a:spLocks noChangeArrowheads="1"/>
            </p:cNvSpPr>
            <p:nvPr/>
          </p:nvSpPr>
          <p:spPr bwMode="auto">
            <a:xfrm>
              <a:off x="1467" y="2801"/>
              <a:ext cx="1339" cy="1241"/>
            </a:xfrm>
            <a:prstGeom prst="rect">
              <a:avLst/>
            </a:prstGeom>
            <a:noFill/>
            <a:ln w="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02" name="Line 402"/>
            <p:cNvSpPr>
              <a:spLocks noChangeShapeType="1"/>
            </p:cNvSpPr>
            <p:nvPr/>
          </p:nvSpPr>
          <p:spPr bwMode="auto">
            <a:xfrm>
              <a:off x="1467" y="2801"/>
              <a:ext cx="133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403" name="Freeform 403"/>
            <p:cNvSpPr>
              <a:spLocks/>
            </p:cNvSpPr>
            <p:nvPr/>
          </p:nvSpPr>
          <p:spPr bwMode="auto">
            <a:xfrm>
              <a:off x="1467" y="2801"/>
              <a:ext cx="1339" cy="1241"/>
            </a:xfrm>
            <a:custGeom>
              <a:avLst/>
              <a:gdLst>
                <a:gd name="T0" fmla="*/ 0 w 189"/>
                <a:gd name="T1" fmla="*/ 8800 h 175"/>
                <a:gd name="T2" fmla="*/ 9486 w 189"/>
                <a:gd name="T3" fmla="*/ 8800 h 175"/>
                <a:gd name="T4" fmla="*/ 9486 w 189"/>
                <a:gd name="T5" fmla="*/ 0 h 175"/>
                <a:gd name="T6" fmla="*/ 0 60000 65536"/>
                <a:gd name="T7" fmla="*/ 0 60000 65536"/>
                <a:gd name="T8" fmla="*/ 0 60000 65536"/>
                <a:gd name="T9" fmla="*/ 0 w 189"/>
                <a:gd name="T10" fmla="*/ 0 h 175"/>
                <a:gd name="T11" fmla="*/ 189 w 189"/>
                <a:gd name="T12" fmla="*/ 175 h 175"/>
              </a:gdLst>
              <a:ahLst/>
              <a:cxnLst>
                <a:cxn ang="T6">
                  <a:pos x="T0" y="T1"/>
                </a:cxn>
                <a:cxn ang="T7">
                  <a:pos x="T2" y="T3"/>
                </a:cxn>
                <a:cxn ang="T8">
                  <a:pos x="T4" y="T5"/>
                </a:cxn>
              </a:cxnLst>
              <a:rect l="T9" t="T10" r="T11" b="T12"/>
              <a:pathLst>
                <a:path w="189" h="175">
                  <a:moveTo>
                    <a:pt x="0" y="175"/>
                  </a:moveTo>
                  <a:lnTo>
                    <a:pt x="189" y="175"/>
                  </a:lnTo>
                  <a:lnTo>
                    <a:pt x="189"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050"/>
            </a:p>
          </p:txBody>
        </p:sp>
        <p:sp>
          <p:nvSpPr>
            <p:cNvPr id="404" name="Line 404"/>
            <p:cNvSpPr>
              <a:spLocks noChangeShapeType="1"/>
            </p:cNvSpPr>
            <p:nvPr/>
          </p:nvSpPr>
          <p:spPr bwMode="auto">
            <a:xfrm flipV="1">
              <a:off x="1467" y="2801"/>
              <a:ext cx="1" cy="124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405" name="Line 405"/>
            <p:cNvSpPr>
              <a:spLocks noChangeShapeType="1"/>
            </p:cNvSpPr>
            <p:nvPr/>
          </p:nvSpPr>
          <p:spPr bwMode="auto">
            <a:xfrm>
              <a:off x="1467" y="4042"/>
              <a:ext cx="133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406" name="Line 406"/>
            <p:cNvSpPr>
              <a:spLocks noChangeShapeType="1"/>
            </p:cNvSpPr>
            <p:nvPr/>
          </p:nvSpPr>
          <p:spPr bwMode="auto">
            <a:xfrm flipV="1">
              <a:off x="1467" y="2801"/>
              <a:ext cx="1" cy="124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407" name="Line 407"/>
            <p:cNvSpPr>
              <a:spLocks noChangeShapeType="1"/>
            </p:cNvSpPr>
            <p:nvPr/>
          </p:nvSpPr>
          <p:spPr bwMode="auto">
            <a:xfrm flipV="1">
              <a:off x="1679" y="4028"/>
              <a:ext cx="1"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408" name="Line 408"/>
            <p:cNvSpPr>
              <a:spLocks noChangeShapeType="1"/>
            </p:cNvSpPr>
            <p:nvPr/>
          </p:nvSpPr>
          <p:spPr bwMode="auto">
            <a:xfrm>
              <a:off x="1679" y="2801"/>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409" name="Rectangle 409"/>
            <p:cNvSpPr>
              <a:spLocks noChangeArrowheads="1"/>
            </p:cNvSpPr>
            <p:nvPr/>
          </p:nvSpPr>
          <p:spPr bwMode="auto">
            <a:xfrm>
              <a:off x="1669" y="4063"/>
              <a:ext cx="114"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pPr eaLnBrk="1" hangingPunct="1">
                <a:spcBef>
                  <a:spcPct val="20000"/>
                </a:spcBef>
                <a:buClrTx/>
              </a:pPr>
              <a:r>
                <a:rPr lang="en-US" altLang="zh-CN" sz="1800" b="0">
                  <a:solidFill>
                    <a:srgbClr val="000000"/>
                  </a:solidFill>
                  <a:latin typeface="Helvetica" panose="020B0504020202030204" pitchFamily="34" charset="0"/>
                </a:rPr>
                <a:t>0</a:t>
              </a:r>
              <a:endParaRPr lang="en-US" altLang="zh-CN" sz="1800" b="0">
                <a:latin typeface="Times New Roman" panose="02020603050405020304" pitchFamily="18" charset="0"/>
              </a:endParaRPr>
            </a:p>
          </p:txBody>
        </p:sp>
        <p:sp>
          <p:nvSpPr>
            <p:cNvPr id="410" name="Line 410"/>
            <p:cNvSpPr>
              <a:spLocks noChangeShapeType="1"/>
            </p:cNvSpPr>
            <p:nvPr/>
          </p:nvSpPr>
          <p:spPr bwMode="auto">
            <a:xfrm flipV="1">
              <a:off x="1913" y="4028"/>
              <a:ext cx="1"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411" name="Line 411"/>
            <p:cNvSpPr>
              <a:spLocks noChangeShapeType="1"/>
            </p:cNvSpPr>
            <p:nvPr/>
          </p:nvSpPr>
          <p:spPr bwMode="auto">
            <a:xfrm>
              <a:off x="1913" y="2801"/>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412" name="Rectangle 412"/>
            <p:cNvSpPr>
              <a:spLocks noChangeArrowheads="1"/>
            </p:cNvSpPr>
            <p:nvPr/>
          </p:nvSpPr>
          <p:spPr bwMode="auto">
            <a:xfrm>
              <a:off x="1903" y="4063"/>
              <a:ext cx="114"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pPr eaLnBrk="1" hangingPunct="1">
                <a:spcBef>
                  <a:spcPct val="20000"/>
                </a:spcBef>
                <a:buClrTx/>
              </a:pPr>
              <a:r>
                <a:rPr lang="en-US" altLang="zh-CN" sz="1800" b="0">
                  <a:solidFill>
                    <a:srgbClr val="000000"/>
                  </a:solidFill>
                  <a:latin typeface="Helvetica" panose="020B0504020202030204" pitchFamily="34" charset="0"/>
                </a:rPr>
                <a:t>2</a:t>
              </a:r>
              <a:endParaRPr lang="en-US" altLang="zh-CN" sz="1800" b="0">
                <a:latin typeface="Times New Roman" panose="02020603050405020304" pitchFamily="18" charset="0"/>
              </a:endParaRPr>
            </a:p>
          </p:txBody>
        </p:sp>
        <p:sp>
          <p:nvSpPr>
            <p:cNvPr id="413" name="Line 413"/>
            <p:cNvSpPr>
              <a:spLocks noChangeShapeType="1"/>
            </p:cNvSpPr>
            <p:nvPr/>
          </p:nvSpPr>
          <p:spPr bwMode="auto">
            <a:xfrm flipV="1">
              <a:off x="2140" y="4028"/>
              <a:ext cx="1"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414" name="Line 414"/>
            <p:cNvSpPr>
              <a:spLocks noChangeShapeType="1"/>
            </p:cNvSpPr>
            <p:nvPr/>
          </p:nvSpPr>
          <p:spPr bwMode="auto">
            <a:xfrm>
              <a:off x="2140" y="2801"/>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415" name="Rectangle 415"/>
            <p:cNvSpPr>
              <a:spLocks noChangeArrowheads="1"/>
            </p:cNvSpPr>
            <p:nvPr/>
          </p:nvSpPr>
          <p:spPr bwMode="auto">
            <a:xfrm>
              <a:off x="2129" y="4063"/>
              <a:ext cx="114"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pPr eaLnBrk="1" hangingPunct="1">
                <a:spcBef>
                  <a:spcPct val="20000"/>
                </a:spcBef>
                <a:buClrTx/>
              </a:pPr>
              <a:r>
                <a:rPr lang="en-US" altLang="zh-CN" sz="1800" b="0">
                  <a:solidFill>
                    <a:srgbClr val="000000"/>
                  </a:solidFill>
                  <a:latin typeface="Helvetica" panose="020B0504020202030204" pitchFamily="34" charset="0"/>
                </a:rPr>
                <a:t>4</a:t>
              </a:r>
              <a:endParaRPr lang="en-US" altLang="zh-CN" sz="1800" b="0">
                <a:latin typeface="Times New Roman" panose="02020603050405020304" pitchFamily="18" charset="0"/>
              </a:endParaRPr>
            </a:p>
          </p:txBody>
        </p:sp>
        <p:sp>
          <p:nvSpPr>
            <p:cNvPr id="416" name="Line 416"/>
            <p:cNvSpPr>
              <a:spLocks noChangeShapeType="1"/>
            </p:cNvSpPr>
            <p:nvPr/>
          </p:nvSpPr>
          <p:spPr bwMode="auto">
            <a:xfrm flipV="1">
              <a:off x="2367" y="4028"/>
              <a:ext cx="1"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417" name="Line 417"/>
            <p:cNvSpPr>
              <a:spLocks noChangeShapeType="1"/>
            </p:cNvSpPr>
            <p:nvPr/>
          </p:nvSpPr>
          <p:spPr bwMode="auto">
            <a:xfrm>
              <a:off x="2367" y="2801"/>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418" name="Rectangle 418"/>
            <p:cNvSpPr>
              <a:spLocks noChangeArrowheads="1"/>
            </p:cNvSpPr>
            <p:nvPr/>
          </p:nvSpPr>
          <p:spPr bwMode="auto">
            <a:xfrm>
              <a:off x="2355" y="4063"/>
              <a:ext cx="114"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pPr eaLnBrk="1" hangingPunct="1">
                <a:spcBef>
                  <a:spcPct val="20000"/>
                </a:spcBef>
                <a:buClrTx/>
              </a:pPr>
              <a:r>
                <a:rPr lang="en-US" altLang="zh-CN" sz="1800" b="0">
                  <a:solidFill>
                    <a:srgbClr val="000000"/>
                  </a:solidFill>
                  <a:latin typeface="Helvetica" panose="020B0504020202030204" pitchFamily="34" charset="0"/>
                </a:rPr>
                <a:t>6</a:t>
              </a:r>
              <a:endParaRPr lang="en-US" altLang="zh-CN" sz="1800" b="0">
                <a:latin typeface="Times New Roman" panose="02020603050405020304" pitchFamily="18" charset="0"/>
              </a:endParaRPr>
            </a:p>
          </p:txBody>
        </p:sp>
        <p:sp>
          <p:nvSpPr>
            <p:cNvPr id="419" name="Line 419"/>
            <p:cNvSpPr>
              <a:spLocks noChangeShapeType="1"/>
            </p:cNvSpPr>
            <p:nvPr/>
          </p:nvSpPr>
          <p:spPr bwMode="auto">
            <a:xfrm flipV="1">
              <a:off x="2593" y="4028"/>
              <a:ext cx="1"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420" name="Line 420"/>
            <p:cNvSpPr>
              <a:spLocks noChangeShapeType="1"/>
            </p:cNvSpPr>
            <p:nvPr/>
          </p:nvSpPr>
          <p:spPr bwMode="auto">
            <a:xfrm>
              <a:off x="2593" y="2801"/>
              <a:ext cx="1" cy="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421" name="Rectangle 421"/>
            <p:cNvSpPr>
              <a:spLocks noChangeArrowheads="1"/>
            </p:cNvSpPr>
            <p:nvPr/>
          </p:nvSpPr>
          <p:spPr bwMode="auto">
            <a:xfrm>
              <a:off x="2583" y="4063"/>
              <a:ext cx="114"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pPr eaLnBrk="1" hangingPunct="1">
                <a:spcBef>
                  <a:spcPct val="20000"/>
                </a:spcBef>
                <a:buClrTx/>
              </a:pPr>
              <a:r>
                <a:rPr lang="en-US" altLang="zh-CN" sz="1800" b="0">
                  <a:solidFill>
                    <a:srgbClr val="000000"/>
                  </a:solidFill>
                  <a:latin typeface="Helvetica" panose="020B0504020202030204" pitchFamily="34" charset="0"/>
                </a:rPr>
                <a:t>8</a:t>
              </a:r>
              <a:endParaRPr lang="en-US" altLang="zh-CN" sz="1800" b="0">
                <a:latin typeface="Times New Roman" panose="02020603050405020304" pitchFamily="18" charset="0"/>
              </a:endParaRPr>
            </a:p>
          </p:txBody>
        </p:sp>
        <p:sp>
          <p:nvSpPr>
            <p:cNvPr id="422" name="Line 422"/>
            <p:cNvSpPr>
              <a:spLocks noChangeShapeType="1"/>
            </p:cNvSpPr>
            <p:nvPr/>
          </p:nvSpPr>
          <p:spPr bwMode="auto">
            <a:xfrm>
              <a:off x="1467" y="3971"/>
              <a:ext cx="1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423" name="Line 423"/>
            <p:cNvSpPr>
              <a:spLocks noChangeShapeType="1"/>
            </p:cNvSpPr>
            <p:nvPr/>
          </p:nvSpPr>
          <p:spPr bwMode="auto">
            <a:xfrm flipH="1">
              <a:off x="2792" y="3971"/>
              <a:ext cx="1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424" name="Rectangle 424"/>
            <p:cNvSpPr>
              <a:spLocks noChangeArrowheads="1"/>
            </p:cNvSpPr>
            <p:nvPr/>
          </p:nvSpPr>
          <p:spPr bwMode="auto">
            <a:xfrm>
              <a:off x="1305" y="3858"/>
              <a:ext cx="183"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pPr eaLnBrk="1" hangingPunct="1">
                <a:spcBef>
                  <a:spcPct val="20000"/>
                </a:spcBef>
                <a:buClrTx/>
              </a:pPr>
              <a:r>
                <a:rPr lang="en-US" altLang="zh-CN" sz="1800" b="0">
                  <a:solidFill>
                    <a:srgbClr val="000000"/>
                  </a:solidFill>
                  <a:latin typeface="Helvetica" panose="020B0504020202030204" pitchFamily="34" charset="0"/>
                </a:rPr>
                <a:t>-6</a:t>
              </a:r>
              <a:endParaRPr lang="en-US" altLang="zh-CN" sz="1800" b="0">
                <a:latin typeface="Times New Roman" panose="02020603050405020304" pitchFamily="18" charset="0"/>
              </a:endParaRPr>
            </a:p>
          </p:txBody>
        </p:sp>
        <p:sp>
          <p:nvSpPr>
            <p:cNvPr id="425" name="Line 425"/>
            <p:cNvSpPr>
              <a:spLocks noChangeShapeType="1"/>
            </p:cNvSpPr>
            <p:nvPr/>
          </p:nvSpPr>
          <p:spPr bwMode="auto">
            <a:xfrm>
              <a:off x="1467" y="3744"/>
              <a:ext cx="1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426" name="Line 426"/>
            <p:cNvSpPr>
              <a:spLocks noChangeShapeType="1"/>
            </p:cNvSpPr>
            <p:nvPr/>
          </p:nvSpPr>
          <p:spPr bwMode="auto">
            <a:xfrm flipH="1">
              <a:off x="2792" y="3744"/>
              <a:ext cx="1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427" name="Rectangle 427"/>
            <p:cNvSpPr>
              <a:spLocks noChangeArrowheads="1"/>
            </p:cNvSpPr>
            <p:nvPr/>
          </p:nvSpPr>
          <p:spPr bwMode="auto">
            <a:xfrm>
              <a:off x="1305" y="3631"/>
              <a:ext cx="183"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pPr eaLnBrk="1" hangingPunct="1">
                <a:spcBef>
                  <a:spcPct val="20000"/>
                </a:spcBef>
                <a:buClrTx/>
              </a:pPr>
              <a:r>
                <a:rPr lang="en-US" altLang="zh-CN" sz="1800" b="0">
                  <a:solidFill>
                    <a:srgbClr val="000000"/>
                  </a:solidFill>
                  <a:latin typeface="Helvetica" panose="020B0504020202030204" pitchFamily="34" charset="0"/>
                </a:rPr>
                <a:t>-4</a:t>
              </a:r>
              <a:endParaRPr lang="en-US" altLang="zh-CN" sz="1800" b="0">
                <a:latin typeface="Times New Roman" panose="02020603050405020304" pitchFamily="18" charset="0"/>
              </a:endParaRPr>
            </a:p>
          </p:txBody>
        </p:sp>
        <p:sp>
          <p:nvSpPr>
            <p:cNvPr id="428" name="Line 428"/>
            <p:cNvSpPr>
              <a:spLocks noChangeShapeType="1"/>
            </p:cNvSpPr>
            <p:nvPr/>
          </p:nvSpPr>
          <p:spPr bwMode="auto">
            <a:xfrm>
              <a:off x="1467" y="3517"/>
              <a:ext cx="1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429" name="Line 429"/>
            <p:cNvSpPr>
              <a:spLocks noChangeShapeType="1"/>
            </p:cNvSpPr>
            <p:nvPr/>
          </p:nvSpPr>
          <p:spPr bwMode="auto">
            <a:xfrm flipH="1">
              <a:off x="2792" y="3517"/>
              <a:ext cx="1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430" name="Rectangle 430"/>
            <p:cNvSpPr>
              <a:spLocks noChangeArrowheads="1"/>
            </p:cNvSpPr>
            <p:nvPr/>
          </p:nvSpPr>
          <p:spPr bwMode="auto">
            <a:xfrm>
              <a:off x="1305" y="3404"/>
              <a:ext cx="183"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pPr eaLnBrk="1" hangingPunct="1">
                <a:spcBef>
                  <a:spcPct val="20000"/>
                </a:spcBef>
                <a:buClrTx/>
              </a:pPr>
              <a:r>
                <a:rPr lang="en-US" altLang="zh-CN" sz="1800" b="0">
                  <a:solidFill>
                    <a:srgbClr val="000000"/>
                  </a:solidFill>
                  <a:latin typeface="Helvetica" panose="020B0504020202030204" pitchFamily="34" charset="0"/>
                </a:rPr>
                <a:t>-2</a:t>
              </a:r>
              <a:endParaRPr lang="en-US" altLang="zh-CN" sz="1800" b="0">
                <a:latin typeface="Times New Roman" panose="02020603050405020304" pitchFamily="18" charset="0"/>
              </a:endParaRPr>
            </a:p>
          </p:txBody>
        </p:sp>
        <p:sp>
          <p:nvSpPr>
            <p:cNvPr id="431" name="Line 431"/>
            <p:cNvSpPr>
              <a:spLocks noChangeShapeType="1"/>
            </p:cNvSpPr>
            <p:nvPr/>
          </p:nvSpPr>
          <p:spPr bwMode="auto">
            <a:xfrm>
              <a:off x="1467" y="3283"/>
              <a:ext cx="1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432" name="Line 432"/>
            <p:cNvSpPr>
              <a:spLocks noChangeShapeType="1"/>
            </p:cNvSpPr>
            <p:nvPr/>
          </p:nvSpPr>
          <p:spPr bwMode="auto">
            <a:xfrm flipH="1">
              <a:off x="2792" y="3283"/>
              <a:ext cx="1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433" name="Rectangle 433"/>
            <p:cNvSpPr>
              <a:spLocks noChangeArrowheads="1"/>
            </p:cNvSpPr>
            <p:nvPr/>
          </p:nvSpPr>
          <p:spPr bwMode="auto">
            <a:xfrm>
              <a:off x="1370" y="3170"/>
              <a:ext cx="114"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pPr eaLnBrk="1" hangingPunct="1">
                <a:spcBef>
                  <a:spcPct val="20000"/>
                </a:spcBef>
                <a:buClrTx/>
              </a:pPr>
              <a:r>
                <a:rPr lang="en-US" altLang="zh-CN" sz="1800" b="0">
                  <a:solidFill>
                    <a:srgbClr val="000000"/>
                  </a:solidFill>
                  <a:latin typeface="Helvetica" panose="020B0504020202030204" pitchFamily="34" charset="0"/>
                </a:rPr>
                <a:t>0</a:t>
              </a:r>
              <a:endParaRPr lang="en-US" altLang="zh-CN" sz="1800" b="0">
                <a:latin typeface="Times New Roman" panose="02020603050405020304" pitchFamily="18" charset="0"/>
              </a:endParaRPr>
            </a:p>
          </p:txBody>
        </p:sp>
        <p:sp>
          <p:nvSpPr>
            <p:cNvPr id="434" name="Line 434"/>
            <p:cNvSpPr>
              <a:spLocks noChangeShapeType="1"/>
            </p:cNvSpPr>
            <p:nvPr/>
          </p:nvSpPr>
          <p:spPr bwMode="auto">
            <a:xfrm>
              <a:off x="1467" y="3057"/>
              <a:ext cx="1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435" name="Line 435"/>
            <p:cNvSpPr>
              <a:spLocks noChangeShapeType="1"/>
            </p:cNvSpPr>
            <p:nvPr/>
          </p:nvSpPr>
          <p:spPr bwMode="auto">
            <a:xfrm flipH="1">
              <a:off x="2792" y="3057"/>
              <a:ext cx="1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436" name="Rectangle 436"/>
            <p:cNvSpPr>
              <a:spLocks noChangeArrowheads="1"/>
            </p:cNvSpPr>
            <p:nvPr/>
          </p:nvSpPr>
          <p:spPr bwMode="auto">
            <a:xfrm>
              <a:off x="1370" y="2943"/>
              <a:ext cx="114"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pPr eaLnBrk="1" hangingPunct="1">
                <a:spcBef>
                  <a:spcPct val="20000"/>
                </a:spcBef>
                <a:buClrTx/>
              </a:pPr>
              <a:r>
                <a:rPr lang="en-US" altLang="zh-CN" sz="1800" b="0">
                  <a:solidFill>
                    <a:srgbClr val="000000"/>
                  </a:solidFill>
                  <a:latin typeface="Helvetica" panose="020B0504020202030204" pitchFamily="34" charset="0"/>
                </a:rPr>
                <a:t>2</a:t>
              </a:r>
              <a:endParaRPr lang="en-US" altLang="zh-CN" sz="1800" b="0">
                <a:latin typeface="Times New Roman" panose="02020603050405020304" pitchFamily="18" charset="0"/>
              </a:endParaRPr>
            </a:p>
          </p:txBody>
        </p:sp>
        <p:sp>
          <p:nvSpPr>
            <p:cNvPr id="437" name="Line 437"/>
            <p:cNvSpPr>
              <a:spLocks noChangeShapeType="1"/>
            </p:cNvSpPr>
            <p:nvPr/>
          </p:nvSpPr>
          <p:spPr bwMode="auto">
            <a:xfrm>
              <a:off x="1467" y="2830"/>
              <a:ext cx="1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438" name="Line 438"/>
            <p:cNvSpPr>
              <a:spLocks noChangeShapeType="1"/>
            </p:cNvSpPr>
            <p:nvPr/>
          </p:nvSpPr>
          <p:spPr bwMode="auto">
            <a:xfrm flipH="1">
              <a:off x="2792" y="2830"/>
              <a:ext cx="1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439" name="Rectangle 439"/>
            <p:cNvSpPr>
              <a:spLocks noChangeArrowheads="1"/>
            </p:cNvSpPr>
            <p:nvPr/>
          </p:nvSpPr>
          <p:spPr bwMode="auto">
            <a:xfrm>
              <a:off x="1370" y="2716"/>
              <a:ext cx="114"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pPr eaLnBrk="1" hangingPunct="1">
                <a:spcBef>
                  <a:spcPct val="20000"/>
                </a:spcBef>
                <a:buClrTx/>
              </a:pPr>
              <a:r>
                <a:rPr lang="en-US" altLang="zh-CN" sz="1800" b="0">
                  <a:solidFill>
                    <a:srgbClr val="000000"/>
                  </a:solidFill>
                  <a:latin typeface="Helvetica" panose="020B0504020202030204" pitchFamily="34" charset="0"/>
                </a:rPr>
                <a:t>4</a:t>
              </a:r>
              <a:endParaRPr lang="en-US" altLang="zh-CN" sz="1800" b="0">
                <a:latin typeface="Times New Roman" panose="02020603050405020304" pitchFamily="18" charset="0"/>
              </a:endParaRPr>
            </a:p>
          </p:txBody>
        </p:sp>
        <p:sp>
          <p:nvSpPr>
            <p:cNvPr id="440" name="Line 440"/>
            <p:cNvSpPr>
              <a:spLocks noChangeShapeType="1"/>
            </p:cNvSpPr>
            <p:nvPr/>
          </p:nvSpPr>
          <p:spPr bwMode="auto">
            <a:xfrm>
              <a:off x="1467" y="2801"/>
              <a:ext cx="133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441" name="Freeform 441"/>
            <p:cNvSpPr>
              <a:spLocks/>
            </p:cNvSpPr>
            <p:nvPr/>
          </p:nvSpPr>
          <p:spPr bwMode="auto">
            <a:xfrm>
              <a:off x="1467" y="2801"/>
              <a:ext cx="1339" cy="1241"/>
            </a:xfrm>
            <a:custGeom>
              <a:avLst/>
              <a:gdLst>
                <a:gd name="T0" fmla="*/ 0 w 189"/>
                <a:gd name="T1" fmla="*/ 8800 h 175"/>
                <a:gd name="T2" fmla="*/ 9486 w 189"/>
                <a:gd name="T3" fmla="*/ 8800 h 175"/>
                <a:gd name="T4" fmla="*/ 9486 w 189"/>
                <a:gd name="T5" fmla="*/ 0 h 175"/>
                <a:gd name="T6" fmla="*/ 0 60000 65536"/>
                <a:gd name="T7" fmla="*/ 0 60000 65536"/>
                <a:gd name="T8" fmla="*/ 0 60000 65536"/>
                <a:gd name="T9" fmla="*/ 0 w 189"/>
                <a:gd name="T10" fmla="*/ 0 h 175"/>
                <a:gd name="T11" fmla="*/ 189 w 189"/>
                <a:gd name="T12" fmla="*/ 175 h 175"/>
              </a:gdLst>
              <a:ahLst/>
              <a:cxnLst>
                <a:cxn ang="T6">
                  <a:pos x="T0" y="T1"/>
                </a:cxn>
                <a:cxn ang="T7">
                  <a:pos x="T2" y="T3"/>
                </a:cxn>
                <a:cxn ang="T8">
                  <a:pos x="T4" y="T5"/>
                </a:cxn>
              </a:cxnLst>
              <a:rect l="T9" t="T10" r="T11" b="T12"/>
              <a:pathLst>
                <a:path w="189" h="175">
                  <a:moveTo>
                    <a:pt x="0" y="175"/>
                  </a:moveTo>
                  <a:lnTo>
                    <a:pt x="189" y="175"/>
                  </a:lnTo>
                  <a:lnTo>
                    <a:pt x="189"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050"/>
            </a:p>
          </p:txBody>
        </p:sp>
        <p:sp>
          <p:nvSpPr>
            <p:cNvPr id="442" name="Line 442"/>
            <p:cNvSpPr>
              <a:spLocks noChangeShapeType="1"/>
            </p:cNvSpPr>
            <p:nvPr/>
          </p:nvSpPr>
          <p:spPr bwMode="auto">
            <a:xfrm flipV="1">
              <a:off x="1467" y="2801"/>
              <a:ext cx="1" cy="124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443" name="Oval 443"/>
            <p:cNvSpPr>
              <a:spLocks noChangeArrowheads="1"/>
            </p:cNvSpPr>
            <p:nvPr/>
          </p:nvSpPr>
          <p:spPr bwMode="auto">
            <a:xfrm>
              <a:off x="1821" y="3198"/>
              <a:ext cx="35"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44" name="Oval 444"/>
            <p:cNvSpPr>
              <a:spLocks noChangeArrowheads="1"/>
            </p:cNvSpPr>
            <p:nvPr/>
          </p:nvSpPr>
          <p:spPr bwMode="auto">
            <a:xfrm>
              <a:off x="1693" y="3177"/>
              <a:ext cx="36"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45" name="Oval 445"/>
            <p:cNvSpPr>
              <a:spLocks noChangeArrowheads="1"/>
            </p:cNvSpPr>
            <p:nvPr/>
          </p:nvSpPr>
          <p:spPr bwMode="auto">
            <a:xfrm>
              <a:off x="1474" y="2801"/>
              <a:ext cx="35"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46" name="Oval 446"/>
            <p:cNvSpPr>
              <a:spLocks noChangeArrowheads="1"/>
            </p:cNvSpPr>
            <p:nvPr/>
          </p:nvSpPr>
          <p:spPr bwMode="auto">
            <a:xfrm>
              <a:off x="1608" y="2787"/>
              <a:ext cx="36"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47" name="Oval 447"/>
            <p:cNvSpPr>
              <a:spLocks noChangeArrowheads="1"/>
            </p:cNvSpPr>
            <p:nvPr/>
          </p:nvSpPr>
          <p:spPr bwMode="auto">
            <a:xfrm>
              <a:off x="1665" y="3127"/>
              <a:ext cx="36"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48" name="Oval 448"/>
            <p:cNvSpPr>
              <a:spLocks noChangeArrowheads="1"/>
            </p:cNvSpPr>
            <p:nvPr/>
          </p:nvSpPr>
          <p:spPr bwMode="auto">
            <a:xfrm>
              <a:off x="1608" y="2901"/>
              <a:ext cx="36"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49" name="Oval 449"/>
            <p:cNvSpPr>
              <a:spLocks noChangeArrowheads="1"/>
            </p:cNvSpPr>
            <p:nvPr/>
          </p:nvSpPr>
          <p:spPr bwMode="auto">
            <a:xfrm>
              <a:off x="1679" y="3269"/>
              <a:ext cx="36"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50" name="Oval 450"/>
            <p:cNvSpPr>
              <a:spLocks noChangeArrowheads="1"/>
            </p:cNvSpPr>
            <p:nvPr/>
          </p:nvSpPr>
          <p:spPr bwMode="auto">
            <a:xfrm>
              <a:off x="1729" y="3014"/>
              <a:ext cx="35"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51" name="Oval 451"/>
            <p:cNvSpPr>
              <a:spLocks noChangeArrowheads="1"/>
            </p:cNvSpPr>
            <p:nvPr/>
          </p:nvSpPr>
          <p:spPr bwMode="auto">
            <a:xfrm>
              <a:off x="1552" y="3581"/>
              <a:ext cx="35"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52" name="Oval 452"/>
            <p:cNvSpPr>
              <a:spLocks noChangeArrowheads="1"/>
            </p:cNvSpPr>
            <p:nvPr/>
          </p:nvSpPr>
          <p:spPr bwMode="auto">
            <a:xfrm>
              <a:off x="1750" y="3205"/>
              <a:ext cx="36"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53" name="Oval 453"/>
            <p:cNvSpPr>
              <a:spLocks noChangeArrowheads="1"/>
            </p:cNvSpPr>
            <p:nvPr/>
          </p:nvSpPr>
          <p:spPr bwMode="auto">
            <a:xfrm>
              <a:off x="1467" y="3050"/>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54" name="Oval 454"/>
            <p:cNvSpPr>
              <a:spLocks noChangeArrowheads="1"/>
            </p:cNvSpPr>
            <p:nvPr/>
          </p:nvSpPr>
          <p:spPr bwMode="auto">
            <a:xfrm>
              <a:off x="1601" y="3163"/>
              <a:ext cx="36"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55" name="Oval 455"/>
            <p:cNvSpPr>
              <a:spLocks noChangeArrowheads="1"/>
            </p:cNvSpPr>
            <p:nvPr/>
          </p:nvSpPr>
          <p:spPr bwMode="auto">
            <a:xfrm>
              <a:off x="1800" y="3057"/>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56" name="Oval 456"/>
            <p:cNvSpPr>
              <a:spLocks noChangeArrowheads="1"/>
            </p:cNvSpPr>
            <p:nvPr/>
          </p:nvSpPr>
          <p:spPr bwMode="auto">
            <a:xfrm>
              <a:off x="1594" y="3283"/>
              <a:ext cx="36"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57" name="Oval 457"/>
            <p:cNvSpPr>
              <a:spLocks noChangeArrowheads="1"/>
            </p:cNvSpPr>
            <p:nvPr/>
          </p:nvSpPr>
          <p:spPr bwMode="auto">
            <a:xfrm>
              <a:off x="1771" y="2993"/>
              <a:ext cx="36"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58" name="Oval 458"/>
            <p:cNvSpPr>
              <a:spLocks noChangeArrowheads="1"/>
            </p:cNvSpPr>
            <p:nvPr/>
          </p:nvSpPr>
          <p:spPr bwMode="auto">
            <a:xfrm>
              <a:off x="1736" y="2922"/>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59" name="Oval 459"/>
            <p:cNvSpPr>
              <a:spLocks noChangeArrowheads="1"/>
            </p:cNvSpPr>
            <p:nvPr/>
          </p:nvSpPr>
          <p:spPr bwMode="auto">
            <a:xfrm>
              <a:off x="1771" y="3149"/>
              <a:ext cx="36"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60" name="Oval 460"/>
            <p:cNvSpPr>
              <a:spLocks noChangeArrowheads="1"/>
            </p:cNvSpPr>
            <p:nvPr/>
          </p:nvSpPr>
          <p:spPr bwMode="auto">
            <a:xfrm>
              <a:off x="1587" y="3205"/>
              <a:ext cx="36"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61" name="Oval 461"/>
            <p:cNvSpPr>
              <a:spLocks noChangeArrowheads="1"/>
            </p:cNvSpPr>
            <p:nvPr/>
          </p:nvSpPr>
          <p:spPr bwMode="auto">
            <a:xfrm>
              <a:off x="1757" y="3028"/>
              <a:ext cx="36"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62" name="Oval 462"/>
            <p:cNvSpPr>
              <a:spLocks noChangeArrowheads="1"/>
            </p:cNvSpPr>
            <p:nvPr/>
          </p:nvSpPr>
          <p:spPr bwMode="auto">
            <a:xfrm>
              <a:off x="1665" y="3298"/>
              <a:ext cx="36"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63" name="Oval 463"/>
            <p:cNvSpPr>
              <a:spLocks noChangeArrowheads="1"/>
            </p:cNvSpPr>
            <p:nvPr/>
          </p:nvSpPr>
          <p:spPr bwMode="auto">
            <a:xfrm>
              <a:off x="1793" y="2972"/>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64" name="Oval 464"/>
            <p:cNvSpPr>
              <a:spLocks noChangeArrowheads="1"/>
            </p:cNvSpPr>
            <p:nvPr/>
          </p:nvSpPr>
          <p:spPr bwMode="auto">
            <a:xfrm>
              <a:off x="1672" y="3432"/>
              <a:ext cx="36"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65" name="Oval 465"/>
            <p:cNvSpPr>
              <a:spLocks noChangeArrowheads="1"/>
            </p:cNvSpPr>
            <p:nvPr/>
          </p:nvSpPr>
          <p:spPr bwMode="auto">
            <a:xfrm>
              <a:off x="1672" y="3227"/>
              <a:ext cx="36"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66" name="Oval 466"/>
            <p:cNvSpPr>
              <a:spLocks noChangeArrowheads="1"/>
            </p:cNvSpPr>
            <p:nvPr/>
          </p:nvSpPr>
          <p:spPr bwMode="auto">
            <a:xfrm>
              <a:off x="1743" y="4028"/>
              <a:ext cx="36"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67" name="Oval 467"/>
            <p:cNvSpPr>
              <a:spLocks noChangeArrowheads="1"/>
            </p:cNvSpPr>
            <p:nvPr/>
          </p:nvSpPr>
          <p:spPr bwMode="auto">
            <a:xfrm>
              <a:off x="1835" y="3680"/>
              <a:ext cx="36"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68" name="Oval 468"/>
            <p:cNvSpPr>
              <a:spLocks noChangeArrowheads="1"/>
            </p:cNvSpPr>
            <p:nvPr/>
          </p:nvSpPr>
          <p:spPr bwMode="auto">
            <a:xfrm>
              <a:off x="1566" y="3631"/>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69" name="Oval 469"/>
            <p:cNvSpPr>
              <a:spLocks noChangeArrowheads="1"/>
            </p:cNvSpPr>
            <p:nvPr/>
          </p:nvSpPr>
          <p:spPr bwMode="auto">
            <a:xfrm>
              <a:off x="1573" y="3574"/>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70" name="Oval 470"/>
            <p:cNvSpPr>
              <a:spLocks noChangeArrowheads="1"/>
            </p:cNvSpPr>
            <p:nvPr/>
          </p:nvSpPr>
          <p:spPr bwMode="auto">
            <a:xfrm>
              <a:off x="1715" y="2943"/>
              <a:ext cx="35"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71" name="Oval 471"/>
            <p:cNvSpPr>
              <a:spLocks noChangeArrowheads="1"/>
            </p:cNvSpPr>
            <p:nvPr/>
          </p:nvSpPr>
          <p:spPr bwMode="auto">
            <a:xfrm>
              <a:off x="1566" y="3425"/>
              <a:ext cx="35"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72" name="Oval 472"/>
            <p:cNvSpPr>
              <a:spLocks noChangeArrowheads="1"/>
            </p:cNvSpPr>
            <p:nvPr/>
          </p:nvSpPr>
          <p:spPr bwMode="auto">
            <a:xfrm>
              <a:off x="1523" y="3113"/>
              <a:ext cx="36"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73" name="Oval 473"/>
            <p:cNvSpPr>
              <a:spLocks noChangeArrowheads="1"/>
            </p:cNvSpPr>
            <p:nvPr/>
          </p:nvSpPr>
          <p:spPr bwMode="auto">
            <a:xfrm>
              <a:off x="1531" y="3298"/>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74" name="Oval 474"/>
            <p:cNvSpPr>
              <a:spLocks noChangeArrowheads="1"/>
            </p:cNvSpPr>
            <p:nvPr/>
          </p:nvSpPr>
          <p:spPr bwMode="auto">
            <a:xfrm>
              <a:off x="1566" y="3361"/>
              <a:ext cx="35"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75" name="Oval 475"/>
            <p:cNvSpPr>
              <a:spLocks noChangeArrowheads="1"/>
            </p:cNvSpPr>
            <p:nvPr/>
          </p:nvSpPr>
          <p:spPr bwMode="auto">
            <a:xfrm>
              <a:off x="1701" y="3113"/>
              <a:ext cx="35"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76" name="Oval 476"/>
            <p:cNvSpPr>
              <a:spLocks noChangeArrowheads="1"/>
            </p:cNvSpPr>
            <p:nvPr/>
          </p:nvSpPr>
          <p:spPr bwMode="auto">
            <a:xfrm>
              <a:off x="1516" y="3517"/>
              <a:ext cx="36"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77" name="Oval 477"/>
            <p:cNvSpPr>
              <a:spLocks noChangeArrowheads="1"/>
            </p:cNvSpPr>
            <p:nvPr/>
          </p:nvSpPr>
          <p:spPr bwMode="auto">
            <a:xfrm>
              <a:off x="1580" y="3446"/>
              <a:ext cx="36"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78" name="Oval 478"/>
            <p:cNvSpPr>
              <a:spLocks noChangeArrowheads="1"/>
            </p:cNvSpPr>
            <p:nvPr/>
          </p:nvSpPr>
          <p:spPr bwMode="auto">
            <a:xfrm>
              <a:off x="1729" y="3411"/>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79" name="Oval 479"/>
            <p:cNvSpPr>
              <a:spLocks noChangeArrowheads="1"/>
            </p:cNvSpPr>
            <p:nvPr/>
          </p:nvSpPr>
          <p:spPr bwMode="auto">
            <a:xfrm>
              <a:off x="1566" y="3822"/>
              <a:ext cx="35"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80" name="Oval 480"/>
            <p:cNvSpPr>
              <a:spLocks noChangeArrowheads="1"/>
            </p:cNvSpPr>
            <p:nvPr/>
          </p:nvSpPr>
          <p:spPr bwMode="auto">
            <a:xfrm>
              <a:off x="1623" y="3170"/>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81" name="Oval 481"/>
            <p:cNvSpPr>
              <a:spLocks noChangeArrowheads="1"/>
            </p:cNvSpPr>
            <p:nvPr/>
          </p:nvSpPr>
          <p:spPr bwMode="auto">
            <a:xfrm>
              <a:off x="1771" y="3106"/>
              <a:ext cx="36"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82" name="Oval 482"/>
            <p:cNvSpPr>
              <a:spLocks noChangeArrowheads="1"/>
            </p:cNvSpPr>
            <p:nvPr/>
          </p:nvSpPr>
          <p:spPr bwMode="auto">
            <a:xfrm>
              <a:off x="1594" y="3454"/>
              <a:ext cx="36"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83" name="Oval 483"/>
            <p:cNvSpPr>
              <a:spLocks noChangeArrowheads="1"/>
            </p:cNvSpPr>
            <p:nvPr/>
          </p:nvSpPr>
          <p:spPr bwMode="auto">
            <a:xfrm>
              <a:off x="1821" y="3872"/>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84" name="Oval 484"/>
            <p:cNvSpPr>
              <a:spLocks noChangeArrowheads="1"/>
            </p:cNvSpPr>
            <p:nvPr/>
          </p:nvSpPr>
          <p:spPr bwMode="auto">
            <a:xfrm>
              <a:off x="1807" y="3241"/>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85" name="Oval 485"/>
            <p:cNvSpPr>
              <a:spLocks noChangeArrowheads="1"/>
            </p:cNvSpPr>
            <p:nvPr/>
          </p:nvSpPr>
          <p:spPr bwMode="auto">
            <a:xfrm>
              <a:off x="1559" y="3149"/>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86" name="Oval 486"/>
            <p:cNvSpPr>
              <a:spLocks noChangeArrowheads="1"/>
            </p:cNvSpPr>
            <p:nvPr/>
          </p:nvSpPr>
          <p:spPr bwMode="auto">
            <a:xfrm>
              <a:off x="1573" y="3000"/>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87" name="Oval 487"/>
            <p:cNvSpPr>
              <a:spLocks noChangeArrowheads="1"/>
            </p:cNvSpPr>
            <p:nvPr/>
          </p:nvSpPr>
          <p:spPr bwMode="auto">
            <a:xfrm>
              <a:off x="1871" y="2886"/>
              <a:ext cx="35"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88" name="Oval 488"/>
            <p:cNvSpPr>
              <a:spLocks noChangeArrowheads="1"/>
            </p:cNvSpPr>
            <p:nvPr/>
          </p:nvSpPr>
          <p:spPr bwMode="auto">
            <a:xfrm>
              <a:off x="1651" y="3475"/>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89" name="Oval 489"/>
            <p:cNvSpPr>
              <a:spLocks noChangeArrowheads="1"/>
            </p:cNvSpPr>
            <p:nvPr/>
          </p:nvSpPr>
          <p:spPr bwMode="auto">
            <a:xfrm>
              <a:off x="1566" y="3510"/>
              <a:ext cx="35"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90" name="Oval 490"/>
            <p:cNvSpPr>
              <a:spLocks noChangeArrowheads="1"/>
            </p:cNvSpPr>
            <p:nvPr/>
          </p:nvSpPr>
          <p:spPr bwMode="auto">
            <a:xfrm>
              <a:off x="1594" y="3780"/>
              <a:ext cx="36"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91" name="Oval 491"/>
            <p:cNvSpPr>
              <a:spLocks noChangeArrowheads="1"/>
            </p:cNvSpPr>
            <p:nvPr/>
          </p:nvSpPr>
          <p:spPr bwMode="auto">
            <a:xfrm>
              <a:off x="1715" y="3135"/>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92" name="Oval 492"/>
            <p:cNvSpPr>
              <a:spLocks noChangeArrowheads="1"/>
            </p:cNvSpPr>
            <p:nvPr/>
          </p:nvSpPr>
          <p:spPr bwMode="auto">
            <a:xfrm>
              <a:off x="1644" y="3468"/>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93" name="Oval 493"/>
            <p:cNvSpPr>
              <a:spLocks noChangeArrowheads="1"/>
            </p:cNvSpPr>
            <p:nvPr/>
          </p:nvSpPr>
          <p:spPr bwMode="auto">
            <a:xfrm>
              <a:off x="1672" y="3411"/>
              <a:ext cx="36"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94" name="Oval 494"/>
            <p:cNvSpPr>
              <a:spLocks noChangeArrowheads="1"/>
            </p:cNvSpPr>
            <p:nvPr/>
          </p:nvSpPr>
          <p:spPr bwMode="auto">
            <a:xfrm>
              <a:off x="1630" y="3142"/>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95" name="Oval 495"/>
            <p:cNvSpPr>
              <a:spLocks noChangeArrowheads="1"/>
            </p:cNvSpPr>
            <p:nvPr/>
          </p:nvSpPr>
          <p:spPr bwMode="auto">
            <a:xfrm>
              <a:off x="1736" y="3567"/>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96" name="Oval 496"/>
            <p:cNvSpPr>
              <a:spLocks noChangeArrowheads="1"/>
            </p:cNvSpPr>
            <p:nvPr/>
          </p:nvSpPr>
          <p:spPr bwMode="auto">
            <a:xfrm>
              <a:off x="1779" y="3411"/>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97" name="Oval 497"/>
            <p:cNvSpPr>
              <a:spLocks noChangeArrowheads="1"/>
            </p:cNvSpPr>
            <p:nvPr/>
          </p:nvSpPr>
          <p:spPr bwMode="auto">
            <a:xfrm>
              <a:off x="1531" y="3872"/>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98" name="Oval 498"/>
            <p:cNvSpPr>
              <a:spLocks noChangeArrowheads="1"/>
            </p:cNvSpPr>
            <p:nvPr/>
          </p:nvSpPr>
          <p:spPr bwMode="auto">
            <a:xfrm>
              <a:off x="1509" y="3269"/>
              <a:ext cx="36"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499" name="Oval 499"/>
            <p:cNvSpPr>
              <a:spLocks noChangeArrowheads="1"/>
            </p:cNvSpPr>
            <p:nvPr/>
          </p:nvSpPr>
          <p:spPr bwMode="auto">
            <a:xfrm>
              <a:off x="1587" y="3695"/>
              <a:ext cx="36"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00" name="Oval 500"/>
            <p:cNvSpPr>
              <a:spLocks noChangeArrowheads="1"/>
            </p:cNvSpPr>
            <p:nvPr/>
          </p:nvSpPr>
          <p:spPr bwMode="auto">
            <a:xfrm>
              <a:off x="1786" y="2901"/>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01" name="Oval 501"/>
            <p:cNvSpPr>
              <a:spLocks noChangeArrowheads="1"/>
            </p:cNvSpPr>
            <p:nvPr/>
          </p:nvSpPr>
          <p:spPr bwMode="auto">
            <a:xfrm>
              <a:off x="1651" y="3191"/>
              <a:ext cx="35"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02" name="Oval 502"/>
            <p:cNvSpPr>
              <a:spLocks noChangeArrowheads="1"/>
            </p:cNvSpPr>
            <p:nvPr/>
          </p:nvSpPr>
          <p:spPr bwMode="auto">
            <a:xfrm>
              <a:off x="1821" y="3390"/>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03" name="Oval 503"/>
            <p:cNvSpPr>
              <a:spLocks noChangeArrowheads="1"/>
            </p:cNvSpPr>
            <p:nvPr/>
          </p:nvSpPr>
          <p:spPr bwMode="auto">
            <a:xfrm>
              <a:off x="1587" y="3127"/>
              <a:ext cx="36"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04" name="Oval 504"/>
            <p:cNvSpPr>
              <a:spLocks noChangeArrowheads="1"/>
            </p:cNvSpPr>
            <p:nvPr/>
          </p:nvSpPr>
          <p:spPr bwMode="auto">
            <a:xfrm>
              <a:off x="1658" y="3361"/>
              <a:ext cx="35"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05" name="Oval 505"/>
            <p:cNvSpPr>
              <a:spLocks noChangeArrowheads="1"/>
            </p:cNvSpPr>
            <p:nvPr/>
          </p:nvSpPr>
          <p:spPr bwMode="auto">
            <a:xfrm>
              <a:off x="1623" y="3241"/>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06" name="Oval 506"/>
            <p:cNvSpPr>
              <a:spLocks noChangeArrowheads="1"/>
            </p:cNvSpPr>
            <p:nvPr/>
          </p:nvSpPr>
          <p:spPr bwMode="auto">
            <a:xfrm>
              <a:off x="1793" y="3163"/>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07" name="Oval 507"/>
            <p:cNvSpPr>
              <a:spLocks noChangeArrowheads="1"/>
            </p:cNvSpPr>
            <p:nvPr/>
          </p:nvSpPr>
          <p:spPr bwMode="auto">
            <a:xfrm>
              <a:off x="1814" y="3000"/>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08" name="Oval 508"/>
            <p:cNvSpPr>
              <a:spLocks noChangeArrowheads="1"/>
            </p:cNvSpPr>
            <p:nvPr/>
          </p:nvSpPr>
          <p:spPr bwMode="auto">
            <a:xfrm>
              <a:off x="1693" y="3376"/>
              <a:ext cx="36"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09" name="Oval 509"/>
            <p:cNvSpPr>
              <a:spLocks noChangeArrowheads="1"/>
            </p:cNvSpPr>
            <p:nvPr/>
          </p:nvSpPr>
          <p:spPr bwMode="auto">
            <a:xfrm>
              <a:off x="1587" y="3170"/>
              <a:ext cx="36"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10" name="Oval 510"/>
            <p:cNvSpPr>
              <a:spLocks noChangeArrowheads="1"/>
            </p:cNvSpPr>
            <p:nvPr/>
          </p:nvSpPr>
          <p:spPr bwMode="auto">
            <a:xfrm>
              <a:off x="1779" y="3177"/>
              <a:ext cx="35"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11" name="Oval 511"/>
            <p:cNvSpPr>
              <a:spLocks noChangeArrowheads="1"/>
            </p:cNvSpPr>
            <p:nvPr/>
          </p:nvSpPr>
          <p:spPr bwMode="auto">
            <a:xfrm>
              <a:off x="1729" y="3446"/>
              <a:ext cx="35"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12" name="Oval 512"/>
            <p:cNvSpPr>
              <a:spLocks noChangeArrowheads="1"/>
            </p:cNvSpPr>
            <p:nvPr/>
          </p:nvSpPr>
          <p:spPr bwMode="auto">
            <a:xfrm>
              <a:off x="1566" y="3794"/>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13" name="Oval 513"/>
            <p:cNvSpPr>
              <a:spLocks noChangeArrowheads="1"/>
            </p:cNvSpPr>
            <p:nvPr/>
          </p:nvSpPr>
          <p:spPr bwMode="auto">
            <a:xfrm>
              <a:off x="1856" y="3503"/>
              <a:ext cx="36"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14" name="Oval 514"/>
            <p:cNvSpPr>
              <a:spLocks noChangeArrowheads="1"/>
            </p:cNvSpPr>
            <p:nvPr/>
          </p:nvSpPr>
          <p:spPr bwMode="auto">
            <a:xfrm>
              <a:off x="1708" y="2993"/>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15" name="Oval 515"/>
            <p:cNvSpPr>
              <a:spLocks noChangeArrowheads="1"/>
            </p:cNvSpPr>
            <p:nvPr/>
          </p:nvSpPr>
          <p:spPr bwMode="auto">
            <a:xfrm>
              <a:off x="1672" y="3631"/>
              <a:ext cx="36"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16" name="Oval 516"/>
            <p:cNvSpPr>
              <a:spLocks noChangeArrowheads="1"/>
            </p:cNvSpPr>
            <p:nvPr/>
          </p:nvSpPr>
          <p:spPr bwMode="auto">
            <a:xfrm>
              <a:off x="1460" y="2979"/>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17" name="Oval 517"/>
            <p:cNvSpPr>
              <a:spLocks noChangeArrowheads="1"/>
            </p:cNvSpPr>
            <p:nvPr/>
          </p:nvSpPr>
          <p:spPr bwMode="auto">
            <a:xfrm>
              <a:off x="1559" y="3205"/>
              <a:ext cx="35"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18" name="Oval 518"/>
            <p:cNvSpPr>
              <a:spLocks noChangeArrowheads="1"/>
            </p:cNvSpPr>
            <p:nvPr/>
          </p:nvSpPr>
          <p:spPr bwMode="auto">
            <a:xfrm>
              <a:off x="1771" y="2972"/>
              <a:ext cx="36"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19" name="Oval 519"/>
            <p:cNvSpPr>
              <a:spLocks noChangeArrowheads="1"/>
            </p:cNvSpPr>
            <p:nvPr/>
          </p:nvSpPr>
          <p:spPr bwMode="auto">
            <a:xfrm>
              <a:off x="1708" y="3156"/>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20" name="Oval 520"/>
            <p:cNvSpPr>
              <a:spLocks noChangeArrowheads="1"/>
            </p:cNvSpPr>
            <p:nvPr/>
          </p:nvSpPr>
          <p:spPr bwMode="auto">
            <a:xfrm>
              <a:off x="1672" y="3234"/>
              <a:ext cx="36"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21" name="Oval 521"/>
            <p:cNvSpPr>
              <a:spLocks noChangeArrowheads="1"/>
            </p:cNvSpPr>
            <p:nvPr/>
          </p:nvSpPr>
          <p:spPr bwMode="auto">
            <a:xfrm>
              <a:off x="1616" y="3397"/>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22" name="Oval 522"/>
            <p:cNvSpPr>
              <a:spLocks noChangeArrowheads="1"/>
            </p:cNvSpPr>
            <p:nvPr/>
          </p:nvSpPr>
          <p:spPr bwMode="auto">
            <a:xfrm>
              <a:off x="1651" y="3368"/>
              <a:ext cx="35"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23" name="Oval 523"/>
            <p:cNvSpPr>
              <a:spLocks noChangeArrowheads="1"/>
            </p:cNvSpPr>
            <p:nvPr/>
          </p:nvSpPr>
          <p:spPr bwMode="auto">
            <a:xfrm>
              <a:off x="1679" y="3142"/>
              <a:ext cx="36"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24" name="Oval 524"/>
            <p:cNvSpPr>
              <a:spLocks noChangeArrowheads="1"/>
            </p:cNvSpPr>
            <p:nvPr/>
          </p:nvSpPr>
          <p:spPr bwMode="auto">
            <a:xfrm>
              <a:off x="1672" y="3071"/>
              <a:ext cx="36"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25" name="Oval 525"/>
            <p:cNvSpPr>
              <a:spLocks noChangeArrowheads="1"/>
            </p:cNvSpPr>
            <p:nvPr/>
          </p:nvSpPr>
          <p:spPr bwMode="auto">
            <a:xfrm>
              <a:off x="1637" y="2979"/>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26" name="Oval 526"/>
            <p:cNvSpPr>
              <a:spLocks noChangeArrowheads="1"/>
            </p:cNvSpPr>
            <p:nvPr/>
          </p:nvSpPr>
          <p:spPr bwMode="auto">
            <a:xfrm>
              <a:off x="1552" y="3248"/>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27" name="Oval 527"/>
            <p:cNvSpPr>
              <a:spLocks noChangeArrowheads="1"/>
            </p:cNvSpPr>
            <p:nvPr/>
          </p:nvSpPr>
          <p:spPr bwMode="auto">
            <a:xfrm>
              <a:off x="1516" y="3454"/>
              <a:ext cx="36"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28" name="Oval 528"/>
            <p:cNvSpPr>
              <a:spLocks noChangeArrowheads="1"/>
            </p:cNvSpPr>
            <p:nvPr/>
          </p:nvSpPr>
          <p:spPr bwMode="auto">
            <a:xfrm>
              <a:off x="1559" y="3163"/>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29" name="Oval 529"/>
            <p:cNvSpPr>
              <a:spLocks noChangeArrowheads="1"/>
            </p:cNvSpPr>
            <p:nvPr/>
          </p:nvSpPr>
          <p:spPr bwMode="auto">
            <a:xfrm>
              <a:off x="1630" y="3454"/>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30" name="Oval 530"/>
            <p:cNvSpPr>
              <a:spLocks noChangeArrowheads="1"/>
            </p:cNvSpPr>
            <p:nvPr/>
          </p:nvSpPr>
          <p:spPr bwMode="auto">
            <a:xfrm>
              <a:off x="1679" y="3283"/>
              <a:ext cx="36"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31" name="Oval 531"/>
            <p:cNvSpPr>
              <a:spLocks noChangeArrowheads="1"/>
            </p:cNvSpPr>
            <p:nvPr/>
          </p:nvSpPr>
          <p:spPr bwMode="auto">
            <a:xfrm>
              <a:off x="1623" y="3553"/>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32" name="Oval 532"/>
            <p:cNvSpPr>
              <a:spLocks noChangeArrowheads="1"/>
            </p:cNvSpPr>
            <p:nvPr/>
          </p:nvSpPr>
          <p:spPr bwMode="auto">
            <a:xfrm>
              <a:off x="1743" y="3234"/>
              <a:ext cx="36"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33" name="Oval 533"/>
            <p:cNvSpPr>
              <a:spLocks noChangeArrowheads="1"/>
            </p:cNvSpPr>
            <p:nvPr/>
          </p:nvSpPr>
          <p:spPr bwMode="auto">
            <a:xfrm>
              <a:off x="1743" y="2964"/>
              <a:ext cx="36"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34" name="Oval 534"/>
            <p:cNvSpPr>
              <a:spLocks noChangeArrowheads="1"/>
            </p:cNvSpPr>
            <p:nvPr/>
          </p:nvSpPr>
          <p:spPr bwMode="auto">
            <a:xfrm>
              <a:off x="1523" y="3213"/>
              <a:ext cx="36"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35" name="Oval 535"/>
            <p:cNvSpPr>
              <a:spLocks noChangeArrowheads="1"/>
            </p:cNvSpPr>
            <p:nvPr/>
          </p:nvSpPr>
          <p:spPr bwMode="auto">
            <a:xfrm>
              <a:off x="1531" y="3340"/>
              <a:ext cx="35"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36" name="Oval 536"/>
            <p:cNvSpPr>
              <a:spLocks noChangeArrowheads="1"/>
            </p:cNvSpPr>
            <p:nvPr/>
          </p:nvSpPr>
          <p:spPr bwMode="auto">
            <a:xfrm>
              <a:off x="1679" y="3595"/>
              <a:ext cx="36"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37" name="Oval 537"/>
            <p:cNvSpPr>
              <a:spLocks noChangeArrowheads="1"/>
            </p:cNvSpPr>
            <p:nvPr/>
          </p:nvSpPr>
          <p:spPr bwMode="auto">
            <a:xfrm>
              <a:off x="1516" y="3220"/>
              <a:ext cx="36"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38" name="Oval 538"/>
            <p:cNvSpPr>
              <a:spLocks noChangeArrowheads="1"/>
            </p:cNvSpPr>
            <p:nvPr/>
          </p:nvSpPr>
          <p:spPr bwMode="auto">
            <a:xfrm>
              <a:off x="1679" y="3064"/>
              <a:ext cx="36"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39" name="Oval 539"/>
            <p:cNvSpPr>
              <a:spLocks noChangeArrowheads="1"/>
            </p:cNvSpPr>
            <p:nvPr/>
          </p:nvSpPr>
          <p:spPr bwMode="auto">
            <a:xfrm>
              <a:off x="1453" y="3142"/>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40" name="Oval 540"/>
            <p:cNvSpPr>
              <a:spLocks noChangeArrowheads="1"/>
            </p:cNvSpPr>
            <p:nvPr/>
          </p:nvSpPr>
          <p:spPr bwMode="auto">
            <a:xfrm>
              <a:off x="1722" y="2936"/>
              <a:ext cx="35"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41" name="Oval 541"/>
            <p:cNvSpPr>
              <a:spLocks noChangeArrowheads="1"/>
            </p:cNvSpPr>
            <p:nvPr/>
          </p:nvSpPr>
          <p:spPr bwMode="auto">
            <a:xfrm>
              <a:off x="1665" y="3234"/>
              <a:ext cx="36"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42" name="Oval 542"/>
            <p:cNvSpPr>
              <a:spLocks noChangeArrowheads="1"/>
            </p:cNvSpPr>
            <p:nvPr/>
          </p:nvSpPr>
          <p:spPr bwMode="auto">
            <a:xfrm>
              <a:off x="1672" y="3489"/>
              <a:ext cx="36"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43" name="Oval 543"/>
            <p:cNvSpPr>
              <a:spLocks noChangeArrowheads="1"/>
            </p:cNvSpPr>
            <p:nvPr/>
          </p:nvSpPr>
          <p:spPr bwMode="auto">
            <a:xfrm>
              <a:off x="2523" y="3609"/>
              <a:ext cx="35"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44" name="Oval 544"/>
            <p:cNvSpPr>
              <a:spLocks noChangeArrowheads="1"/>
            </p:cNvSpPr>
            <p:nvPr/>
          </p:nvSpPr>
          <p:spPr bwMode="auto">
            <a:xfrm>
              <a:off x="2367" y="3255"/>
              <a:ext cx="35"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45" name="Oval 545"/>
            <p:cNvSpPr>
              <a:spLocks noChangeArrowheads="1"/>
            </p:cNvSpPr>
            <p:nvPr/>
          </p:nvSpPr>
          <p:spPr bwMode="auto">
            <a:xfrm>
              <a:off x="2544" y="3106"/>
              <a:ext cx="35"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46" name="Oval 546"/>
            <p:cNvSpPr>
              <a:spLocks noChangeArrowheads="1"/>
            </p:cNvSpPr>
            <p:nvPr/>
          </p:nvSpPr>
          <p:spPr bwMode="auto">
            <a:xfrm>
              <a:off x="2494" y="2830"/>
              <a:ext cx="36"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47" name="Oval 547"/>
            <p:cNvSpPr>
              <a:spLocks noChangeArrowheads="1"/>
            </p:cNvSpPr>
            <p:nvPr/>
          </p:nvSpPr>
          <p:spPr bwMode="auto">
            <a:xfrm>
              <a:off x="2636" y="3454"/>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48" name="Oval 548"/>
            <p:cNvSpPr>
              <a:spLocks noChangeArrowheads="1"/>
            </p:cNvSpPr>
            <p:nvPr/>
          </p:nvSpPr>
          <p:spPr bwMode="auto">
            <a:xfrm>
              <a:off x="2622" y="3149"/>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49" name="Oval 549"/>
            <p:cNvSpPr>
              <a:spLocks noChangeArrowheads="1"/>
            </p:cNvSpPr>
            <p:nvPr/>
          </p:nvSpPr>
          <p:spPr bwMode="auto">
            <a:xfrm>
              <a:off x="2685" y="3135"/>
              <a:ext cx="36"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50" name="Oval 550"/>
            <p:cNvSpPr>
              <a:spLocks noChangeArrowheads="1"/>
            </p:cNvSpPr>
            <p:nvPr/>
          </p:nvSpPr>
          <p:spPr bwMode="auto">
            <a:xfrm>
              <a:off x="2473" y="3170"/>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51" name="Oval 551"/>
            <p:cNvSpPr>
              <a:spLocks noChangeArrowheads="1"/>
            </p:cNvSpPr>
            <p:nvPr/>
          </p:nvSpPr>
          <p:spPr bwMode="auto">
            <a:xfrm>
              <a:off x="2707" y="3262"/>
              <a:ext cx="35"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52" name="Oval 552"/>
            <p:cNvSpPr>
              <a:spLocks noChangeArrowheads="1"/>
            </p:cNvSpPr>
            <p:nvPr/>
          </p:nvSpPr>
          <p:spPr bwMode="auto">
            <a:xfrm>
              <a:off x="2204" y="3695"/>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53" name="Oval 553"/>
            <p:cNvSpPr>
              <a:spLocks noChangeArrowheads="1"/>
            </p:cNvSpPr>
            <p:nvPr/>
          </p:nvSpPr>
          <p:spPr bwMode="auto">
            <a:xfrm>
              <a:off x="2352" y="3588"/>
              <a:ext cx="36"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54" name="Oval 554"/>
            <p:cNvSpPr>
              <a:spLocks noChangeArrowheads="1"/>
            </p:cNvSpPr>
            <p:nvPr/>
          </p:nvSpPr>
          <p:spPr bwMode="auto">
            <a:xfrm>
              <a:off x="2381" y="3361"/>
              <a:ext cx="35"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55" name="Oval 555"/>
            <p:cNvSpPr>
              <a:spLocks noChangeArrowheads="1"/>
            </p:cNvSpPr>
            <p:nvPr/>
          </p:nvSpPr>
          <p:spPr bwMode="auto">
            <a:xfrm>
              <a:off x="2388" y="3652"/>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56" name="Oval 556"/>
            <p:cNvSpPr>
              <a:spLocks noChangeArrowheads="1"/>
            </p:cNvSpPr>
            <p:nvPr/>
          </p:nvSpPr>
          <p:spPr bwMode="auto">
            <a:xfrm>
              <a:off x="2423" y="3078"/>
              <a:ext cx="36"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57" name="Oval 557"/>
            <p:cNvSpPr>
              <a:spLocks noChangeArrowheads="1"/>
            </p:cNvSpPr>
            <p:nvPr/>
          </p:nvSpPr>
          <p:spPr bwMode="auto">
            <a:xfrm>
              <a:off x="2430" y="3524"/>
              <a:ext cx="36"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58" name="Oval 558"/>
            <p:cNvSpPr>
              <a:spLocks noChangeArrowheads="1"/>
            </p:cNvSpPr>
            <p:nvPr/>
          </p:nvSpPr>
          <p:spPr bwMode="auto">
            <a:xfrm>
              <a:off x="2487" y="3340"/>
              <a:ext cx="36"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59" name="Oval 559"/>
            <p:cNvSpPr>
              <a:spLocks noChangeArrowheads="1"/>
            </p:cNvSpPr>
            <p:nvPr/>
          </p:nvSpPr>
          <p:spPr bwMode="auto">
            <a:xfrm>
              <a:off x="2487" y="3184"/>
              <a:ext cx="36"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60" name="Oval 560"/>
            <p:cNvSpPr>
              <a:spLocks noChangeArrowheads="1"/>
            </p:cNvSpPr>
            <p:nvPr/>
          </p:nvSpPr>
          <p:spPr bwMode="auto">
            <a:xfrm>
              <a:off x="2211" y="3120"/>
              <a:ext cx="35"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61" name="Oval 561"/>
            <p:cNvSpPr>
              <a:spLocks noChangeArrowheads="1"/>
            </p:cNvSpPr>
            <p:nvPr/>
          </p:nvSpPr>
          <p:spPr bwMode="auto">
            <a:xfrm>
              <a:off x="2508" y="3404"/>
              <a:ext cx="36"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62" name="Oval 562"/>
            <p:cNvSpPr>
              <a:spLocks noChangeArrowheads="1"/>
            </p:cNvSpPr>
            <p:nvPr/>
          </p:nvSpPr>
          <p:spPr bwMode="auto">
            <a:xfrm>
              <a:off x="2537" y="3184"/>
              <a:ext cx="35"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63" name="Oval 563"/>
            <p:cNvSpPr>
              <a:spLocks noChangeArrowheads="1"/>
            </p:cNvSpPr>
            <p:nvPr/>
          </p:nvSpPr>
          <p:spPr bwMode="auto">
            <a:xfrm>
              <a:off x="2537" y="3588"/>
              <a:ext cx="35"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64" name="Oval 564"/>
            <p:cNvSpPr>
              <a:spLocks noChangeArrowheads="1"/>
            </p:cNvSpPr>
            <p:nvPr/>
          </p:nvSpPr>
          <p:spPr bwMode="auto">
            <a:xfrm>
              <a:off x="2395" y="3418"/>
              <a:ext cx="35"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65" name="Oval 565"/>
            <p:cNvSpPr>
              <a:spLocks noChangeArrowheads="1"/>
            </p:cNvSpPr>
            <p:nvPr/>
          </p:nvSpPr>
          <p:spPr bwMode="auto">
            <a:xfrm>
              <a:off x="2360" y="3298"/>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66" name="Oval 566"/>
            <p:cNvSpPr>
              <a:spLocks noChangeArrowheads="1"/>
            </p:cNvSpPr>
            <p:nvPr/>
          </p:nvSpPr>
          <p:spPr bwMode="auto">
            <a:xfrm>
              <a:off x="2544" y="3007"/>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67" name="Oval 567"/>
            <p:cNvSpPr>
              <a:spLocks noChangeArrowheads="1"/>
            </p:cNvSpPr>
            <p:nvPr/>
          </p:nvSpPr>
          <p:spPr bwMode="auto">
            <a:xfrm>
              <a:off x="2565" y="3255"/>
              <a:ext cx="35"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68" name="Oval 568"/>
            <p:cNvSpPr>
              <a:spLocks noChangeArrowheads="1"/>
            </p:cNvSpPr>
            <p:nvPr/>
          </p:nvSpPr>
          <p:spPr bwMode="auto">
            <a:xfrm>
              <a:off x="2338" y="3319"/>
              <a:ext cx="36"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69" name="Oval 569"/>
            <p:cNvSpPr>
              <a:spLocks noChangeArrowheads="1"/>
            </p:cNvSpPr>
            <p:nvPr/>
          </p:nvSpPr>
          <p:spPr bwMode="auto">
            <a:xfrm>
              <a:off x="2515" y="3262"/>
              <a:ext cx="36"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70" name="Oval 570"/>
            <p:cNvSpPr>
              <a:spLocks noChangeArrowheads="1"/>
            </p:cNvSpPr>
            <p:nvPr/>
          </p:nvSpPr>
          <p:spPr bwMode="auto">
            <a:xfrm>
              <a:off x="2480" y="3468"/>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71" name="Oval 571"/>
            <p:cNvSpPr>
              <a:spLocks noChangeArrowheads="1"/>
            </p:cNvSpPr>
            <p:nvPr/>
          </p:nvSpPr>
          <p:spPr bwMode="auto">
            <a:xfrm>
              <a:off x="2275" y="3319"/>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72" name="Oval 572"/>
            <p:cNvSpPr>
              <a:spLocks noChangeArrowheads="1"/>
            </p:cNvSpPr>
            <p:nvPr/>
          </p:nvSpPr>
          <p:spPr bwMode="auto">
            <a:xfrm>
              <a:off x="2551" y="3269"/>
              <a:ext cx="35"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73" name="Oval 573"/>
            <p:cNvSpPr>
              <a:spLocks noChangeArrowheads="1"/>
            </p:cNvSpPr>
            <p:nvPr/>
          </p:nvSpPr>
          <p:spPr bwMode="auto">
            <a:xfrm>
              <a:off x="2523" y="3283"/>
              <a:ext cx="35"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74" name="Oval 574"/>
            <p:cNvSpPr>
              <a:spLocks noChangeArrowheads="1"/>
            </p:cNvSpPr>
            <p:nvPr/>
          </p:nvSpPr>
          <p:spPr bwMode="auto">
            <a:xfrm>
              <a:off x="2537" y="2979"/>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75" name="Oval 575"/>
            <p:cNvSpPr>
              <a:spLocks noChangeArrowheads="1"/>
            </p:cNvSpPr>
            <p:nvPr/>
          </p:nvSpPr>
          <p:spPr bwMode="auto">
            <a:xfrm>
              <a:off x="2338" y="3546"/>
              <a:ext cx="36"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76" name="Oval 576"/>
            <p:cNvSpPr>
              <a:spLocks noChangeArrowheads="1"/>
            </p:cNvSpPr>
            <p:nvPr/>
          </p:nvSpPr>
          <p:spPr bwMode="auto">
            <a:xfrm>
              <a:off x="2338" y="3035"/>
              <a:ext cx="36"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77" name="Oval 577"/>
            <p:cNvSpPr>
              <a:spLocks noChangeArrowheads="1"/>
            </p:cNvSpPr>
            <p:nvPr/>
          </p:nvSpPr>
          <p:spPr bwMode="auto">
            <a:xfrm>
              <a:off x="2558" y="3446"/>
              <a:ext cx="35"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78" name="Oval 578"/>
            <p:cNvSpPr>
              <a:spLocks noChangeArrowheads="1"/>
            </p:cNvSpPr>
            <p:nvPr/>
          </p:nvSpPr>
          <p:spPr bwMode="auto">
            <a:xfrm>
              <a:off x="2508" y="3567"/>
              <a:ext cx="36"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79" name="Oval 579"/>
            <p:cNvSpPr>
              <a:spLocks noChangeArrowheads="1"/>
            </p:cNvSpPr>
            <p:nvPr/>
          </p:nvSpPr>
          <p:spPr bwMode="auto">
            <a:xfrm>
              <a:off x="2452" y="2787"/>
              <a:ext cx="35"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80" name="Oval 580"/>
            <p:cNvSpPr>
              <a:spLocks noChangeArrowheads="1"/>
            </p:cNvSpPr>
            <p:nvPr/>
          </p:nvSpPr>
          <p:spPr bwMode="auto">
            <a:xfrm>
              <a:off x="2445" y="3120"/>
              <a:ext cx="35"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81" name="Oval 581"/>
            <p:cNvSpPr>
              <a:spLocks noChangeArrowheads="1"/>
            </p:cNvSpPr>
            <p:nvPr/>
          </p:nvSpPr>
          <p:spPr bwMode="auto">
            <a:xfrm>
              <a:off x="2508" y="3326"/>
              <a:ext cx="36"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82" name="Oval 582"/>
            <p:cNvSpPr>
              <a:spLocks noChangeArrowheads="1"/>
            </p:cNvSpPr>
            <p:nvPr/>
          </p:nvSpPr>
          <p:spPr bwMode="auto">
            <a:xfrm>
              <a:off x="2345" y="3709"/>
              <a:ext cx="36"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83" name="Oval 583"/>
            <p:cNvSpPr>
              <a:spLocks noChangeArrowheads="1"/>
            </p:cNvSpPr>
            <p:nvPr/>
          </p:nvSpPr>
          <p:spPr bwMode="auto">
            <a:xfrm>
              <a:off x="2423" y="3454"/>
              <a:ext cx="36"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84" name="Oval 584"/>
            <p:cNvSpPr>
              <a:spLocks noChangeArrowheads="1"/>
            </p:cNvSpPr>
            <p:nvPr/>
          </p:nvSpPr>
          <p:spPr bwMode="auto">
            <a:xfrm>
              <a:off x="2331" y="3113"/>
              <a:ext cx="36"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85" name="Oval 585"/>
            <p:cNvSpPr>
              <a:spLocks noChangeArrowheads="1"/>
            </p:cNvSpPr>
            <p:nvPr/>
          </p:nvSpPr>
          <p:spPr bwMode="auto">
            <a:xfrm>
              <a:off x="2381" y="3227"/>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86" name="Oval 586"/>
            <p:cNvSpPr>
              <a:spLocks noChangeArrowheads="1"/>
            </p:cNvSpPr>
            <p:nvPr/>
          </p:nvSpPr>
          <p:spPr bwMode="auto">
            <a:xfrm>
              <a:off x="2515" y="3340"/>
              <a:ext cx="36"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87" name="Oval 587"/>
            <p:cNvSpPr>
              <a:spLocks noChangeArrowheads="1"/>
            </p:cNvSpPr>
            <p:nvPr/>
          </p:nvSpPr>
          <p:spPr bwMode="auto">
            <a:xfrm>
              <a:off x="2515" y="2894"/>
              <a:ext cx="36"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88" name="Oval 588"/>
            <p:cNvSpPr>
              <a:spLocks noChangeArrowheads="1"/>
            </p:cNvSpPr>
            <p:nvPr/>
          </p:nvSpPr>
          <p:spPr bwMode="auto">
            <a:xfrm>
              <a:off x="2303" y="3411"/>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89" name="Oval 589"/>
            <p:cNvSpPr>
              <a:spLocks noChangeArrowheads="1"/>
            </p:cNvSpPr>
            <p:nvPr/>
          </p:nvSpPr>
          <p:spPr bwMode="auto">
            <a:xfrm>
              <a:off x="2409" y="3617"/>
              <a:ext cx="36"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90" name="Oval 590"/>
            <p:cNvSpPr>
              <a:spLocks noChangeArrowheads="1"/>
            </p:cNvSpPr>
            <p:nvPr/>
          </p:nvSpPr>
          <p:spPr bwMode="auto">
            <a:xfrm>
              <a:off x="2466" y="3092"/>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91" name="Oval 591"/>
            <p:cNvSpPr>
              <a:spLocks noChangeArrowheads="1"/>
            </p:cNvSpPr>
            <p:nvPr/>
          </p:nvSpPr>
          <p:spPr bwMode="auto">
            <a:xfrm>
              <a:off x="2721" y="2957"/>
              <a:ext cx="35"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92" name="Oval 592"/>
            <p:cNvSpPr>
              <a:spLocks noChangeArrowheads="1"/>
            </p:cNvSpPr>
            <p:nvPr/>
          </p:nvSpPr>
          <p:spPr bwMode="auto">
            <a:xfrm>
              <a:off x="2600" y="3517"/>
              <a:ext cx="36"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93" name="Oval 593"/>
            <p:cNvSpPr>
              <a:spLocks noChangeArrowheads="1"/>
            </p:cNvSpPr>
            <p:nvPr/>
          </p:nvSpPr>
          <p:spPr bwMode="auto">
            <a:xfrm>
              <a:off x="2558" y="3000"/>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94" name="Oval 594"/>
            <p:cNvSpPr>
              <a:spLocks noChangeArrowheads="1"/>
            </p:cNvSpPr>
            <p:nvPr/>
          </p:nvSpPr>
          <p:spPr bwMode="auto">
            <a:xfrm>
              <a:off x="2452" y="3113"/>
              <a:ext cx="35"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95" name="Oval 595"/>
            <p:cNvSpPr>
              <a:spLocks noChangeArrowheads="1"/>
            </p:cNvSpPr>
            <p:nvPr/>
          </p:nvSpPr>
          <p:spPr bwMode="auto">
            <a:xfrm>
              <a:off x="2296" y="3071"/>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96" name="Oval 596"/>
            <p:cNvSpPr>
              <a:spLocks noChangeArrowheads="1"/>
            </p:cNvSpPr>
            <p:nvPr/>
          </p:nvSpPr>
          <p:spPr bwMode="auto">
            <a:xfrm>
              <a:off x="2260" y="3638"/>
              <a:ext cx="36"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97" name="Oval 597"/>
            <p:cNvSpPr>
              <a:spLocks noChangeArrowheads="1"/>
            </p:cNvSpPr>
            <p:nvPr/>
          </p:nvSpPr>
          <p:spPr bwMode="auto">
            <a:xfrm>
              <a:off x="2395" y="3298"/>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98" name="Oval 598"/>
            <p:cNvSpPr>
              <a:spLocks noChangeArrowheads="1"/>
            </p:cNvSpPr>
            <p:nvPr/>
          </p:nvSpPr>
          <p:spPr bwMode="auto">
            <a:xfrm>
              <a:off x="2707" y="3085"/>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599" name="Oval 599"/>
            <p:cNvSpPr>
              <a:spLocks noChangeArrowheads="1"/>
            </p:cNvSpPr>
            <p:nvPr/>
          </p:nvSpPr>
          <p:spPr bwMode="auto">
            <a:xfrm>
              <a:off x="2452" y="3064"/>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600" name="Oval 600"/>
            <p:cNvSpPr>
              <a:spLocks noChangeArrowheads="1"/>
            </p:cNvSpPr>
            <p:nvPr/>
          </p:nvSpPr>
          <p:spPr bwMode="auto">
            <a:xfrm>
              <a:off x="2480" y="3411"/>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601" name="Oval 601"/>
            <p:cNvSpPr>
              <a:spLocks noChangeArrowheads="1"/>
            </p:cNvSpPr>
            <p:nvPr/>
          </p:nvSpPr>
          <p:spPr bwMode="auto">
            <a:xfrm>
              <a:off x="2423" y="3312"/>
              <a:ext cx="36"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602" name="Oval 602"/>
            <p:cNvSpPr>
              <a:spLocks noChangeArrowheads="1"/>
            </p:cNvSpPr>
            <p:nvPr/>
          </p:nvSpPr>
          <p:spPr bwMode="auto">
            <a:xfrm>
              <a:off x="2530" y="3205"/>
              <a:ext cx="35"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603" name="Oval 603"/>
            <p:cNvSpPr>
              <a:spLocks noChangeArrowheads="1"/>
            </p:cNvSpPr>
            <p:nvPr/>
          </p:nvSpPr>
          <p:spPr bwMode="auto">
            <a:xfrm>
              <a:off x="2530" y="3120"/>
              <a:ext cx="35"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604" name="Oval 604"/>
            <p:cNvSpPr>
              <a:spLocks noChangeArrowheads="1"/>
            </p:cNvSpPr>
            <p:nvPr/>
          </p:nvSpPr>
          <p:spPr bwMode="auto">
            <a:xfrm>
              <a:off x="2225" y="3042"/>
              <a:ext cx="35"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605" name="Oval 605"/>
            <p:cNvSpPr>
              <a:spLocks noChangeArrowheads="1"/>
            </p:cNvSpPr>
            <p:nvPr/>
          </p:nvSpPr>
          <p:spPr bwMode="auto">
            <a:xfrm>
              <a:off x="2459" y="3184"/>
              <a:ext cx="35"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606" name="Oval 606"/>
            <p:cNvSpPr>
              <a:spLocks noChangeArrowheads="1"/>
            </p:cNvSpPr>
            <p:nvPr/>
          </p:nvSpPr>
          <p:spPr bwMode="auto">
            <a:xfrm>
              <a:off x="2600" y="3156"/>
              <a:ext cx="36"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607" name="Oval 607"/>
            <p:cNvSpPr>
              <a:spLocks noChangeArrowheads="1"/>
            </p:cNvSpPr>
            <p:nvPr/>
          </p:nvSpPr>
          <p:spPr bwMode="auto">
            <a:xfrm>
              <a:off x="2466" y="2837"/>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608" name="Oval 608"/>
            <p:cNvSpPr>
              <a:spLocks noChangeArrowheads="1"/>
            </p:cNvSpPr>
            <p:nvPr/>
          </p:nvSpPr>
          <p:spPr bwMode="auto">
            <a:xfrm>
              <a:off x="2565" y="3376"/>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609" name="Oval 609"/>
            <p:cNvSpPr>
              <a:spLocks noChangeArrowheads="1"/>
            </p:cNvSpPr>
            <p:nvPr/>
          </p:nvSpPr>
          <p:spPr bwMode="auto">
            <a:xfrm>
              <a:off x="2523" y="3312"/>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610" name="Oval 610"/>
            <p:cNvSpPr>
              <a:spLocks noChangeArrowheads="1"/>
            </p:cNvSpPr>
            <p:nvPr/>
          </p:nvSpPr>
          <p:spPr bwMode="auto">
            <a:xfrm>
              <a:off x="2792" y="3454"/>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611" name="Oval 611"/>
            <p:cNvSpPr>
              <a:spLocks noChangeArrowheads="1"/>
            </p:cNvSpPr>
            <p:nvPr/>
          </p:nvSpPr>
          <p:spPr bwMode="auto">
            <a:xfrm>
              <a:off x="2657" y="3425"/>
              <a:ext cx="36"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612" name="Oval 612"/>
            <p:cNvSpPr>
              <a:spLocks noChangeArrowheads="1"/>
            </p:cNvSpPr>
            <p:nvPr/>
          </p:nvSpPr>
          <p:spPr bwMode="auto">
            <a:xfrm>
              <a:off x="2388" y="3390"/>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613" name="Oval 613"/>
            <p:cNvSpPr>
              <a:spLocks noChangeArrowheads="1"/>
            </p:cNvSpPr>
            <p:nvPr/>
          </p:nvSpPr>
          <p:spPr bwMode="auto">
            <a:xfrm>
              <a:off x="2352" y="3191"/>
              <a:ext cx="36"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614" name="Oval 614"/>
            <p:cNvSpPr>
              <a:spLocks noChangeArrowheads="1"/>
            </p:cNvSpPr>
            <p:nvPr/>
          </p:nvSpPr>
          <p:spPr bwMode="auto">
            <a:xfrm>
              <a:off x="2416" y="3198"/>
              <a:ext cx="36"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615" name="Oval 615"/>
            <p:cNvSpPr>
              <a:spLocks noChangeArrowheads="1"/>
            </p:cNvSpPr>
            <p:nvPr/>
          </p:nvSpPr>
          <p:spPr bwMode="auto">
            <a:xfrm>
              <a:off x="2565" y="3702"/>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616" name="Oval 616"/>
            <p:cNvSpPr>
              <a:spLocks noChangeArrowheads="1"/>
            </p:cNvSpPr>
            <p:nvPr/>
          </p:nvSpPr>
          <p:spPr bwMode="auto">
            <a:xfrm>
              <a:off x="2282" y="2979"/>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617" name="Oval 617"/>
            <p:cNvSpPr>
              <a:spLocks noChangeArrowheads="1"/>
            </p:cNvSpPr>
            <p:nvPr/>
          </p:nvSpPr>
          <p:spPr bwMode="auto">
            <a:xfrm>
              <a:off x="2409" y="3489"/>
              <a:ext cx="36"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618" name="Oval 618"/>
            <p:cNvSpPr>
              <a:spLocks noChangeArrowheads="1"/>
            </p:cNvSpPr>
            <p:nvPr/>
          </p:nvSpPr>
          <p:spPr bwMode="auto">
            <a:xfrm>
              <a:off x="2423" y="3234"/>
              <a:ext cx="36"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619" name="Oval 619"/>
            <p:cNvSpPr>
              <a:spLocks noChangeArrowheads="1"/>
            </p:cNvSpPr>
            <p:nvPr/>
          </p:nvSpPr>
          <p:spPr bwMode="auto">
            <a:xfrm>
              <a:off x="2331" y="3262"/>
              <a:ext cx="36"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620" name="Oval 620"/>
            <p:cNvSpPr>
              <a:spLocks noChangeArrowheads="1"/>
            </p:cNvSpPr>
            <p:nvPr/>
          </p:nvSpPr>
          <p:spPr bwMode="auto">
            <a:xfrm>
              <a:off x="2515" y="3276"/>
              <a:ext cx="36"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621" name="Oval 621"/>
            <p:cNvSpPr>
              <a:spLocks noChangeArrowheads="1"/>
            </p:cNvSpPr>
            <p:nvPr/>
          </p:nvSpPr>
          <p:spPr bwMode="auto">
            <a:xfrm>
              <a:off x="2459" y="3602"/>
              <a:ext cx="35"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622" name="Oval 622"/>
            <p:cNvSpPr>
              <a:spLocks noChangeArrowheads="1"/>
            </p:cNvSpPr>
            <p:nvPr/>
          </p:nvSpPr>
          <p:spPr bwMode="auto">
            <a:xfrm>
              <a:off x="2388" y="3539"/>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623" name="Oval 623"/>
            <p:cNvSpPr>
              <a:spLocks noChangeArrowheads="1"/>
            </p:cNvSpPr>
            <p:nvPr/>
          </p:nvSpPr>
          <p:spPr bwMode="auto">
            <a:xfrm>
              <a:off x="2480" y="3347"/>
              <a:ext cx="35"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624" name="Oval 624"/>
            <p:cNvSpPr>
              <a:spLocks noChangeArrowheads="1"/>
            </p:cNvSpPr>
            <p:nvPr/>
          </p:nvSpPr>
          <p:spPr bwMode="auto">
            <a:xfrm>
              <a:off x="2416" y="3418"/>
              <a:ext cx="36"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625" name="Oval 625"/>
            <p:cNvSpPr>
              <a:spLocks noChangeArrowheads="1"/>
            </p:cNvSpPr>
            <p:nvPr/>
          </p:nvSpPr>
          <p:spPr bwMode="auto">
            <a:xfrm>
              <a:off x="2430" y="3482"/>
              <a:ext cx="36"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626" name="Oval 626"/>
            <p:cNvSpPr>
              <a:spLocks noChangeArrowheads="1"/>
            </p:cNvSpPr>
            <p:nvPr/>
          </p:nvSpPr>
          <p:spPr bwMode="auto">
            <a:xfrm>
              <a:off x="2423" y="3609"/>
              <a:ext cx="36"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627" name="Oval 627"/>
            <p:cNvSpPr>
              <a:spLocks noChangeArrowheads="1"/>
            </p:cNvSpPr>
            <p:nvPr/>
          </p:nvSpPr>
          <p:spPr bwMode="auto">
            <a:xfrm>
              <a:off x="2487" y="3496"/>
              <a:ext cx="36"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628" name="Oval 628"/>
            <p:cNvSpPr>
              <a:spLocks noChangeArrowheads="1"/>
            </p:cNvSpPr>
            <p:nvPr/>
          </p:nvSpPr>
          <p:spPr bwMode="auto">
            <a:xfrm>
              <a:off x="2317" y="3064"/>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629" name="Oval 629"/>
            <p:cNvSpPr>
              <a:spLocks noChangeArrowheads="1"/>
            </p:cNvSpPr>
            <p:nvPr/>
          </p:nvSpPr>
          <p:spPr bwMode="auto">
            <a:xfrm>
              <a:off x="2352" y="3170"/>
              <a:ext cx="36"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630" name="Oval 630"/>
            <p:cNvSpPr>
              <a:spLocks noChangeArrowheads="1"/>
            </p:cNvSpPr>
            <p:nvPr/>
          </p:nvSpPr>
          <p:spPr bwMode="auto">
            <a:xfrm>
              <a:off x="2466" y="2787"/>
              <a:ext cx="35"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631" name="Oval 631"/>
            <p:cNvSpPr>
              <a:spLocks noChangeArrowheads="1"/>
            </p:cNvSpPr>
            <p:nvPr/>
          </p:nvSpPr>
          <p:spPr bwMode="auto">
            <a:xfrm>
              <a:off x="2239" y="3149"/>
              <a:ext cx="36"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632" name="Oval 632"/>
            <p:cNvSpPr>
              <a:spLocks noChangeArrowheads="1"/>
            </p:cNvSpPr>
            <p:nvPr/>
          </p:nvSpPr>
          <p:spPr bwMode="auto">
            <a:xfrm>
              <a:off x="2537" y="3106"/>
              <a:ext cx="35"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633" name="Oval 633"/>
            <p:cNvSpPr>
              <a:spLocks noChangeArrowheads="1"/>
            </p:cNvSpPr>
            <p:nvPr/>
          </p:nvSpPr>
          <p:spPr bwMode="auto">
            <a:xfrm>
              <a:off x="2473" y="3298"/>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634" name="Oval 634"/>
            <p:cNvSpPr>
              <a:spLocks noChangeArrowheads="1"/>
            </p:cNvSpPr>
            <p:nvPr/>
          </p:nvSpPr>
          <p:spPr bwMode="auto">
            <a:xfrm>
              <a:off x="2600" y="3496"/>
              <a:ext cx="36"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635" name="Oval 635"/>
            <p:cNvSpPr>
              <a:spLocks noChangeArrowheads="1"/>
            </p:cNvSpPr>
            <p:nvPr/>
          </p:nvSpPr>
          <p:spPr bwMode="auto">
            <a:xfrm>
              <a:off x="2381" y="3262"/>
              <a:ext cx="35" cy="3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636" name="Oval 636"/>
            <p:cNvSpPr>
              <a:spLocks noChangeArrowheads="1"/>
            </p:cNvSpPr>
            <p:nvPr/>
          </p:nvSpPr>
          <p:spPr bwMode="auto">
            <a:xfrm>
              <a:off x="2508" y="3695"/>
              <a:ext cx="36"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637" name="Oval 637"/>
            <p:cNvSpPr>
              <a:spLocks noChangeArrowheads="1"/>
            </p:cNvSpPr>
            <p:nvPr/>
          </p:nvSpPr>
          <p:spPr bwMode="auto">
            <a:xfrm>
              <a:off x="2487" y="3241"/>
              <a:ext cx="36"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638" name="Oval 638"/>
            <p:cNvSpPr>
              <a:spLocks noChangeArrowheads="1"/>
            </p:cNvSpPr>
            <p:nvPr/>
          </p:nvSpPr>
          <p:spPr bwMode="auto">
            <a:xfrm>
              <a:off x="2459" y="3312"/>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639" name="Oval 639"/>
            <p:cNvSpPr>
              <a:spLocks noChangeArrowheads="1"/>
            </p:cNvSpPr>
            <p:nvPr/>
          </p:nvSpPr>
          <p:spPr bwMode="auto">
            <a:xfrm>
              <a:off x="2409" y="2908"/>
              <a:ext cx="36"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640" name="Oval 640"/>
            <p:cNvSpPr>
              <a:spLocks noChangeArrowheads="1"/>
            </p:cNvSpPr>
            <p:nvPr/>
          </p:nvSpPr>
          <p:spPr bwMode="auto">
            <a:xfrm>
              <a:off x="2657" y="3468"/>
              <a:ext cx="36"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641" name="Oval 641"/>
            <p:cNvSpPr>
              <a:spLocks noChangeArrowheads="1"/>
            </p:cNvSpPr>
            <p:nvPr/>
          </p:nvSpPr>
          <p:spPr bwMode="auto">
            <a:xfrm>
              <a:off x="2508" y="3227"/>
              <a:ext cx="36"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642" name="Oval 642"/>
            <p:cNvSpPr>
              <a:spLocks noChangeArrowheads="1"/>
            </p:cNvSpPr>
            <p:nvPr/>
          </p:nvSpPr>
          <p:spPr bwMode="auto">
            <a:xfrm>
              <a:off x="2565" y="3291"/>
              <a:ext cx="35" cy="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400" b="1">
                  <a:solidFill>
                    <a:schemeClr val="tx1"/>
                  </a:solidFill>
                  <a:latin typeface="Arial" panose="020B0604020202020204" pitchFamily="34" charset="0"/>
                  <a:ea typeface="宋体" panose="02010600030101010101" pitchFamily="2" charset="-122"/>
                </a:defRPr>
              </a:lvl1pPr>
              <a:lvl2pPr marL="742950" indent="-285750">
                <a:defRPr sz="1400" b="1">
                  <a:solidFill>
                    <a:schemeClr val="tx1"/>
                  </a:solidFill>
                  <a:latin typeface="Arial" panose="020B0604020202020204" pitchFamily="34" charset="0"/>
                  <a:ea typeface="宋体" panose="02010600030101010101" pitchFamily="2" charset="-122"/>
                </a:defRPr>
              </a:lvl2pPr>
              <a:lvl3pPr marL="1143000" indent="-228600">
                <a:defRPr sz="1400" b="1">
                  <a:solidFill>
                    <a:schemeClr val="tx1"/>
                  </a:solidFill>
                  <a:latin typeface="Arial" panose="020B0604020202020204" pitchFamily="34" charset="0"/>
                  <a:ea typeface="宋体" panose="02010600030101010101" pitchFamily="2" charset="-122"/>
                </a:defRPr>
              </a:lvl3pPr>
              <a:lvl4pPr marL="1600200" indent="-228600">
                <a:defRPr sz="1400" b="1">
                  <a:solidFill>
                    <a:schemeClr val="tx1"/>
                  </a:solidFill>
                  <a:latin typeface="Arial" panose="020B0604020202020204" pitchFamily="34" charset="0"/>
                  <a:ea typeface="宋体" panose="02010600030101010101" pitchFamily="2" charset="-122"/>
                </a:defRPr>
              </a:lvl4pPr>
              <a:lvl5pPr marL="2057400" indent="-228600">
                <a:defRPr sz="14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Clr>
                  <a:srgbClr val="006B61"/>
                </a:buClr>
                <a:defRPr sz="1400" b="1">
                  <a:solidFill>
                    <a:schemeClr val="tx1"/>
                  </a:solidFill>
                  <a:latin typeface="Arial" panose="020B0604020202020204" pitchFamily="34" charset="0"/>
                  <a:ea typeface="宋体" panose="02010600030101010101" pitchFamily="2" charset="-122"/>
                </a:defRPr>
              </a:lvl9pPr>
            </a:lstStyle>
            <a:p>
              <a:endParaRPr lang="zh-CN" altLang="en-US" sz="1050"/>
            </a:p>
          </p:txBody>
        </p:sp>
      </p:grpSp>
    </p:spTree>
    <p:extLst>
      <p:ext uri="{BB962C8B-B14F-4D97-AF65-F5344CB8AC3E}">
        <p14:creationId xmlns:p14="http://schemas.microsoft.com/office/powerpoint/2010/main" val="8422987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Thuật</a:t>
            </a:r>
            <a:r>
              <a:rPr lang="en-US" dirty="0"/>
              <a:t> </a:t>
            </a:r>
            <a:r>
              <a:rPr lang="en-US" dirty="0" err="1"/>
              <a:t>toán</a:t>
            </a:r>
            <a:r>
              <a:rPr lang="en-US" dirty="0"/>
              <a:t> K-means</a:t>
            </a:r>
          </a:p>
        </p:txBody>
      </p:sp>
      <p:sp>
        <p:nvSpPr>
          <p:cNvPr id="3" name="Content Placeholder 2"/>
          <p:cNvSpPr>
            <a:spLocks noGrp="1"/>
          </p:cNvSpPr>
          <p:nvPr>
            <p:ph idx="1"/>
          </p:nvPr>
        </p:nvSpPr>
        <p:spPr/>
        <p:txBody>
          <a:bodyPr/>
          <a:lstStyle/>
          <a:p>
            <a:r>
              <a:rPr lang="en-US" dirty="0" err="1">
                <a:solidFill>
                  <a:srgbClr val="002060"/>
                </a:solidFill>
                <a:latin typeface="Times New Roman" panose="02020603050405020304" pitchFamily="18" charset="0"/>
                <a:cs typeface="Times New Roman" panose="02020603050405020304" pitchFamily="18" charset="0"/>
              </a:rPr>
              <a:t>Bước</a:t>
            </a:r>
            <a:r>
              <a:rPr lang="en-US" dirty="0">
                <a:solidFill>
                  <a:srgbClr val="002060"/>
                </a:solidFill>
                <a:latin typeface="Times New Roman" panose="02020603050405020304" pitchFamily="18" charset="0"/>
                <a:cs typeface="Times New Roman" panose="02020603050405020304" pitchFamily="18" charset="0"/>
              </a:rPr>
              <a:t> 1: </a:t>
            </a:r>
            <a:r>
              <a:rPr lang="en-US" dirty="0" err="1">
                <a:solidFill>
                  <a:srgbClr val="002060"/>
                </a:solidFill>
                <a:latin typeface="Times New Roman" panose="02020603050405020304" pitchFamily="18" charset="0"/>
                <a:cs typeface="Times New Roman" panose="02020603050405020304" pitchFamily="18" charset="0"/>
              </a:rPr>
              <a:t>chọn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ngẫu</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nhiên</a:t>
            </a:r>
            <a:r>
              <a:rPr lang="en-US" dirty="0">
                <a:solidFill>
                  <a:srgbClr val="002060"/>
                </a:solidFill>
                <a:latin typeface="Times New Roman" panose="02020603050405020304" pitchFamily="18" charset="0"/>
                <a:cs typeface="Times New Roman" panose="02020603050405020304" pitchFamily="18" charset="0"/>
              </a:rPr>
              <a:t> K </a:t>
            </a:r>
            <a:r>
              <a:rPr lang="en-US" dirty="0" err="1">
                <a:solidFill>
                  <a:srgbClr val="002060"/>
                </a:solidFill>
                <a:latin typeface="Times New Roman" panose="02020603050405020304" pitchFamily="18" charset="0"/>
                <a:cs typeface="Times New Roman" panose="02020603050405020304" pitchFamily="18" charset="0"/>
              </a:rPr>
              <a:t>tâm</a:t>
            </a:r>
            <a:r>
              <a:rPr lang="en-US" dirty="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cụm</a:t>
            </a:r>
            <a:endParaRPr lang="en-US" dirty="0" smtClean="0">
              <a:solidFill>
                <a:srgbClr val="002060"/>
              </a:solidFill>
              <a:latin typeface="Times New Roman" panose="02020603050405020304" pitchFamily="18" charset="0"/>
              <a:cs typeface="Times New Roman" panose="02020603050405020304" pitchFamily="18" charset="0"/>
            </a:endParaRPr>
          </a:p>
          <a:p>
            <a:endParaRPr lang="en-US" dirty="0">
              <a:solidFill>
                <a:srgbClr val="002060"/>
              </a:solidFill>
              <a:latin typeface="Times New Roman" panose="02020603050405020304" pitchFamily="18" charset="0"/>
              <a:cs typeface="Times New Roman" panose="02020603050405020304" pitchFamily="18" charset="0"/>
            </a:endParaRPr>
          </a:p>
          <a:p>
            <a:r>
              <a:rPr lang="en-US" dirty="0" err="1">
                <a:solidFill>
                  <a:srgbClr val="002060"/>
                </a:solidFill>
                <a:latin typeface="Times New Roman" panose="02020603050405020304" pitchFamily="18" charset="0"/>
                <a:cs typeface="Times New Roman" panose="02020603050405020304" pitchFamily="18" charset="0"/>
              </a:rPr>
              <a:t>Bước</a:t>
            </a:r>
            <a:r>
              <a:rPr lang="en-US" dirty="0">
                <a:solidFill>
                  <a:srgbClr val="002060"/>
                </a:solidFill>
                <a:latin typeface="Times New Roman" panose="02020603050405020304" pitchFamily="18" charset="0"/>
                <a:cs typeface="Times New Roman" panose="02020603050405020304" pitchFamily="18" charset="0"/>
              </a:rPr>
              <a:t> 2: </a:t>
            </a:r>
            <a:r>
              <a:rPr lang="en-US" dirty="0" err="1">
                <a:solidFill>
                  <a:srgbClr val="002060"/>
                </a:solidFill>
                <a:latin typeface="Times New Roman" panose="02020603050405020304" pitchFamily="18" charset="0"/>
                <a:cs typeface="Times New Roman" panose="02020603050405020304" pitchFamily="18" charset="0"/>
              </a:rPr>
              <a:t>Tính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toán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khoảng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cách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từ</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các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đối</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tượng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đến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các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tâm</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cụm</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để</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phân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hoạch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dữ</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liệu</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bằng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cách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gán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mỗi</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đối</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tượng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vào</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cụm</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nó</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gần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nhất</a:t>
            </a:r>
            <a:r>
              <a:rPr lang="en-US" dirty="0" smtClean="0">
                <a:solidFill>
                  <a:srgbClr val="002060"/>
                </a:solidFill>
                <a:latin typeface="Times New Roman" panose="02020603050405020304" pitchFamily="18" charset="0"/>
                <a:cs typeface="Times New Roman" panose="02020603050405020304" pitchFamily="18" charset="0"/>
              </a:rPr>
              <a:t>)</a:t>
            </a:r>
          </a:p>
          <a:p>
            <a:endParaRPr lang="en-US" dirty="0">
              <a:solidFill>
                <a:srgbClr val="002060"/>
              </a:solidFill>
              <a:latin typeface="Times New Roman" panose="02020603050405020304" pitchFamily="18" charset="0"/>
              <a:cs typeface="Times New Roman" panose="02020603050405020304" pitchFamily="18" charset="0"/>
            </a:endParaRPr>
          </a:p>
          <a:p>
            <a:r>
              <a:rPr lang="en-US" dirty="0" err="1">
                <a:solidFill>
                  <a:srgbClr val="002060"/>
                </a:solidFill>
                <a:latin typeface="Times New Roman" panose="02020603050405020304" pitchFamily="18" charset="0"/>
                <a:cs typeface="Times New Roman" panose="02020603050405020304" pitchFamily="18" charset="0"/>
              </a:rPr>
              <a:t>Bước</a:t>
            </a:r>
            <a:r>
              <a:rPr lang="en-US" dirty="0">
                <a:solidFill>
                  <a:srgbClr val="002060"/>
                </a:solidFill>
                <a:latin typeface="Times New Roman" panose="02020603050405020304" pitchFamily="18" charset="0"/>
                <a:cs typeface="Times New Roman" panose="02020603050405020304" pitchFamily="18" charset="0"/>
              </a:rPr>
              <a:t> 3: </a:t>
            </a:r>
            <a:r>
              <a:rPr lang="en-US" dirty="0" err="1">
                <a:solidFill>
                  <a:srgbClr val="002060"/>
                </a:solidFill>
                <a:latin typeface="Times New Roman" panose="02020603050405020304" pitchFamily="18" charset="0"/>
                <a:cs typeface="Times New Roman" panose="02020603050405020304" pitchFamily="18" charset="0"/>
              </a:rPr>
              <a:t>Tính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lại</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các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tâm</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cụm</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mới</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trong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mỗi</a:t>
            </a:r>
            <a:r>
              <a:rPr lang="en-US" dirty="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cụm</a:t>
            </a:r>
            <a:endParaRPr lang="en-US" dirty="0" smtClean="0">
              <a:solidFill>
                <a:srgbClr val="002060"/>
              </a:solidFill>
              <a:latin typeface="Times New Roman" panose="02020603050405020304" pitchFamily="18" charset="0"/>
              <a:cs typeface="Times New Roman" panose="02020603050405020304" pitchFamily="18" charset="0"/>
            </a:endParaRPr>
          </a:p>
          <a:p>
            <a:endParaRPr lang="en-US" dirty="0">
              <a:solidFill>
                <a:srgbClr val="002060"/>
              </a:solidFill>
              <a:latin typeface="Times New Roman" panose="02020603050405020304" pitchFamily="18" charset="0"/>
              <a:cs typeface="Times New Roman" panose="02020603050405020304" pitchFamily="18" charset="0"/>
            </a:endParaRPr>
          </a:p>
          <a:p>
            <a:r>
              <a:rPr lang="en-US" dirty="0" err="1">
                <a:solidFill>
                  <a:srgbClr val="002060"/>
                </a:solidFill>
                <a:latin typeface="Times New Roman" panose="02020603050405020304" pitchFamily="18" charset="0"/>
                <a:cs typeface="Times New Roman" panose="02020603050405020304" pitchFamily="18" charset="0"/>
              </a:rPr>
              <a:t>Bước</a:t>
            </a:r>
            <a:r>
              <a:rPr lang="en-US" dirty="0">
                <a:solidFill>
                  <a:srgbClr val="002060"/>
                </a:solidFill>
                <a:latin typeface="Times New Roman" panose="02020603050405020304" pitchFamily="18" charset="0"/>
                <a:cs typeface="Times New Roman" panose="02020603050405020304" pitchFamily="18" charset="0"/>
              </a:rPr>
              <a:t> 4: </a:t>
            </a:r>
            <a:r>
              <a:rPr lang="en-US" dirty="0" err="1">
                <a:solidFill>
                  <a:srgbClr val="002060"/>
                </a:solidFill>
                <a:latin typeface="Times New Roman" panose="02020603050405020304" pitchFamily="18" charset="0"/>
                <a:cs typeface="Times New Roman" panose="02020603050405020304" pitchFamily="18" charset="0"/>
              </a:rPr>
              <a:t>Lặp</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lại</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Bước</a:t>
            </a:r>
            <a:r>
              <a:rPr lang="en-US" dirty="0">
                <a:solidFill>
                  <a:srgbClr val="002060"/>
                </a:solidFill>
                <a:latin typeface="Times New Roman" panose="02020603050405020304" pitchFamily="18" charset="0"/>
                <a:cs typeface="Times New Roman" panose="02020603050405020304" pitchFamily="18" charset="0"/>
              </a:rPr>
              <a:t> 2 </a:t>
            </a:r>
            <a:r>
              <a:rPr lang="en-US" dirty="0" err="1">
                <a:solidFill>
                  <a:srgbClr val="002060"/>
                </a:solidFill>
                <a:latin typeface="Times New Roman" panose="02020603050405020304" pitchFamily="18" charset="0"/>
                <a:cs typeface="Times New Roman" panose="02020603050405020304" pitchFamily="18" charset="0"/>
              </a:rPr>
              <a:t>và</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Bước</a:t>
            </a:r>
            <a:r>
              <a:rPr lang="en-US" dirty="0">
                <a:solidFill>
                  <a:srgbClr val="002060"/>
                </a:solidFill>
                <a:latin typeface="Times New Roman" panose="02020603050405020304" pitchFamily="18" charset="0"/>
                <a:cs typeface="Times New Roman" panose="02020603050405020304" pitchFamily="18" charset="0"/>
              </a:rPr>
              <a:t> 3 </a:t>
            </a:r>
            <a:r>
              <a:rPr lang="en-US" dirty="0" err="1">
                <a:solidFill>
                  <a:srgbClr val="002060"/>
                </a:solidFill>
                <a:latin typeface="Times New Roman" panose="02020603050405020304" pitchFamily="18" charset="0"/>
                <a:cs typeface="Times New Roman" panose="02020603050405020304" pitchFamily="18" charset="0"/>
              </a:rPr>
              <a:t>cho</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đến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khi</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thỏa</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mãn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điều</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kiện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Tâm</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cụm</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ổn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định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và</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các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đối</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tượng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không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dịch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chuyển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giữa</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các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cụm</a:t>
            </a:r>
            <a:r>
              <a:rPr lang="en-US" dirty="0">
                <a:solidFill>
                  <a:srgbClr val="00206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9405922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err="1">
                <a:solidFill>
                  <a:srgbClr val="002060"/>
                </a:solidFill>
              </a:rPr>
              <a:t>Khởi</a:t>
            </a:r>
            <a:r>
              <a:rPr lang="en-US" dirty="0">
                <a:solidFill>
                  <a:srgbClr val="002060"/>
                </a:solidFill>
              </a:rPr>
              <a:t> </a:t>
            </a:r>
            <a:r>
              <a:rPr lang="en-US" dirty="0" err="1">
                <a:solidFill>
                  <a:srgbClr val="002060"/>
                </a:solidFill>
              </a:rPr>
              <a:t>tạo</a:t>
            </a:r>
            <a:r>
              <a:rPr lang="en-US" dirty="0">
                <a:solidFill>
                  <a:srgbClr val="002060"/>
                </a:solidFill>
              </a:rPr>
              <a:t> </a:t>
            </a:r>
            <a:r>
              <a:rPr lang="en-US" dirty="0" err="1">
                <a:solidFill>
                  <a:srgbClr val="002060"/>
                </a:solidFill>
              </a:rPr>
              <a:t>tâm</a:t>
            </a:r>
            <a:r>
              <a:rPr lang="en-US" dirty="0">
                <a:solidFill>
                  <a:srgbClr val="002060"/>
                </a:solidFill>
              </a:rPr>
              <a:t> </a:t>
            </a:r>
            <a:r>
              <a:rPr lang="en-US" dirty="0" err="1">
                <a:solidFill>
                  <a:srgbClr val="002060"/>
                </a:solidFill>
              </a:rPr>
              <a:t>cụm</a:t>
            </a:r>
            <a:endParaRPr lang="en-US" dirty="0">
              <a:solidFill>
                <a:srgbClr val="002060"/>
              </a:solidFill>
            </a:endParaRPr>
          </a:p>
        </p:txBody>
      </p:sp>
      <p:pic>
        <p:nvPicPr>
          <p:cNvPr id="4" name="Picture 3"/>
          <p:cNvPicPr>
            <a:picLocks noChangeAspect="1"/>
          </p:cNvPicPr>
          <p:nvPr/>
        </p:nvPicPr>
        <p:blipFill>
          <a:blip r:embed="rId2"/>
          <a:stretch>
            <a:fillRect/>
          </a:stretch>
        </p:blipFill>
        <p:spPr>
          <a:xfrm>
            <a:off x="3416270" y="1203928"/>
            <a:ext cx="5373278" cy="4001485"/>
          </a:xfrm>
          <a:prstGeom prst="rect">
            <a:avLst/>
          </a:prstGeom>
        </p:spPr>
      </p:pic>
      <p:sp>
        <p:nvSpPr>
          <p:cNvPr id="5" name="Title 1"/>
          <p:cNvSpPr>
            <a:spLocks noGrp="1"/>
          </p:cNvSpPr>
          <p:nvPr>
            <p:ph type="title"/>
          </p:nvPr>
        </p:nvSpPr>
        <p:spPr>
          <a:xfrm>
            <a:off x="311700" y="445025"/>
            <a:ext cx="8520600" cy="707400"/>
          </a:xfrm>
        </p:spPr>
        <p:txBody>
          <a:bodyPr>
            <a:normAutofit fontScale="90000"/>
          </a:bodyPr>
          <a:lstStyle/>
          <a:p>
            <a:r>
              <a:rPr lang="en-US" dirty="0" err="1"/>
              <a:t>Thuật</a:t>
            </a:r>
            <a:r>
              <a:rPr lang="en-US" dirty="0"/>
              <a:t> </a:t>
            </a:r>
            <a:r>
              <a:rPr lang="en-US" dirty="0" err="1"/>
              <a:t>toán</a:t>
            </a:r>
            <a:r>
              <a:rPr lang="en-US" dirty="0"/>
              <a:t> K-means</a:t>
            </a:r>
          </a:p>
        </p:txBody>
      </p:sp>
    </p:spTree>
    <p:extLst>
      <p:ext uri="{BB962C8B-B14F-4D97-AF65-F5344CB8AC3E}">
        <p14:creationId xmlns:p14="http://schemas.microsoft.com/office/powerpoint/2010/main" val="7299198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1" y="1369219"/>
            <a:ext cx="3012851" cy="3180243"/>
          </a:xfrm>
        </p:spPr>
        <p:txBody>
          <a:bodyPr/>
          <a:lstStyle/>
          <a:p>
            <a:r>
              <a:rPr lang="en-US" dirty="0" err="1">
                <a:solidFill>
                  <a:srgbClr val="002060"/>
                </a:solidFill>
              </a:rPr>
              <a:t>Khởi</a:t>
            </a:r>
            <a:r>
              <a:rPr lang="en-US" dirty="0">
                <a:solidFill>
                  <a:srgbClr val="002060"/>
                </a:solidFill>
              </a:rPr>
              <a:t> </a:t>
            </a:r>
            <a:r>
              <a:rPr lang="en-US" dirty="0" err="1">
                <a:solidFill>
                  <a:srgbClr val="002060"/>
                </a:solidFill>
              </a:rPr>
              <a:t>tạo</a:t>
            </a:r>
            <a:r>
              <a:rPr lang="en-US" dirty="0">
                <a:solidFill>
                  <a:srgbClr val="002060"/>
                </a:solidFill>
              </a:rPr>
              <a:t> </a:t>
            </a:r>
            <a:r>
              <a:rPr lang="en-US" dirty="0" err="1">
                <a:solidFill>
                  <a:srgbClr val="002060"/>
                </a:solidFill>
              </a:rPr>
              <a:t>tâm</a:t>
            </a:r>
            <a:r>
              <a:rPr lang="en-US" dirty="0">
                <a:solidFill>
                  <a:srgbClr val="002060"/>
                </a:solidFill>
              </a:rPr>
              <a:t> </a:t>
            </a:r>
            <a:r>
              <a:rPr lang="en-US" dirty="0" err="1">
                <a:solidFill>
                  <a:srgbClr val="002060"/>
                </a:solidFill>
              </a:rPr>
              <a:t>cụm</a:t>
            </a:r>
            <a:endParaRPr lang="en-US" dirty="0">
              <a:solidFill>
                <a:srgbClr val="002060"/>
              </a:solidFill>
            </a:endParaRPr>
          </a:p>
          <a:p>
            <a:r>
              <a:rPr lang="en-US" dirty="0" err="1">
                <a:solidFill>
                  <a:srgbClr val="002060"/>
                </a:solidFill>
              </a:rPr>
              <a:t>Gán</a:t>
            </a:r>
            <a:r>
              <a:rPr lang="en-US" dirty="0">
                <a:solidFill>
                  <a:srgbClr val="002060"/>
                </a:solidFill>
              </a:rPr>
              <a:t> </a:t>
            </a:r>
            <a:r>
              <a:rPr lang="en-US" dirty="0" err="1">
                <a:solidFill>
                  <a:srgbClr val="002060"/>
                </a:solidFill>
              </a:rPr>
              <a:t>các</a:t>
            </a:r>
            <a:r>
              <a:rPr lang="en-US" dirty="0">
                <a:solidFill>
                  <a:srgbClr val="002060"/>
                </a:solidFill>
              </a:rPr>
              <a:t> </a:t>
            </a:r>
            <a:r>
              <a:rPr lang="en-US" dirty="0" err="1">
                <a:solidFill>
                  <a:srgbClr val="002060"/>
                </a:solidFill>
              </a:rPr>
              <a:t>đối</a:t>
            </a:r>
            <a:r>
              <a:rPr lang="en-US" dirty="0">
                <a:solidFill>
                  <a:srgbClr val="002060"/>
                </a:solidFill>
              </a:rPr>
              <a:t> </a:t>
            </a:r>
            <a:r>
              <a:rPr lang="en-US" dirty="0" err="1">
                <a:solidFill>
                  <a:srgbClr val="002060"/>
                </a:solidFill>
              </a:rPr>
              <a:t>tượng</a:t>
            </a:r>
            <a:r>
              <a:rPr lang="en-US" dirty="0">
                <a:solidFill>
                  <a:srgbClr val="002060"/>
                </a:solidFill>
              </a:rPr>
              <a:t> </a:t>
            </a:r>
            <a:r>
              <a:rPr lang="en-US" dirty="0" err="1">
                <a:solidFill>
                  <a:srgbClr val="002060"/>
                </a:solidFill>
              </a:rPr>
              <a:t>cho</a:t>
            </a:r>
            <a:r>
              <a:rPr lang="en-US" dirty="0">
                <a:solidFill>
                  <a:srgbClr val="002060"/>
                </a:solidFill>
              </a:rPr>
              <a:t> </a:t>
            </a:r>
            <a:r>
              <a:rPr lang="en-US" dirty="0" err="1">
                <a:solidFill>
                  <a:srgbClr val="002060"/>
                </a:solidFill>
              </a:rPr>
              <a:t>cụm</a:t>
            </a:r>
            <a:r>
              <a:rPr lang="en-US" dirty="0">
                <a:solidFill>
                  <a:srgbClr val="002060"/>
                </a:solidFill>
              </a:rPr>
              <a:t> </a:t>
            </a:r>
            <a:r>
              <a:rPr lang="en-US" dirty="0" err="1">
                <a:solidFill>
                  <a:srgbClr val="002060"/>
                </a:solidFill>
              </a:rPr>
              <a:t>gần</a:t>
            </a:r>
            <a:r>
              <a:rPr lang="en-US" dirty="0">
                <a:solidFill>
                  <a:srgbClr val="002060"/>
                </a:solidFill>
              </a:rPr>
              <a:t> </a:t>
            </a:r>
            <a:r>
              <a:rPr lang="en-US" dirty="0" err="1">
                <a:solidFill>
                  <a:srgbClr val="002060"/>
                </a:solidFill>
              </a:rPr>
              <a:t>nhất</a:t>
            </a:r>
            <a:endParaRPr lang="en-US" dirty="0">
              <a:solidFill>
                <a:srgbClr val="002060"/>
              </a:solidFill>
            </a:endParaRPr>
          </a:p>
        </p:txBody>
      </p:sp>
      <p:pic>
        <p:nvPicPr>
          <p:cNvPr id="4" name="Picture 3"/>
          <p:cNvPicPr>
            <a:picLocks noChangeAspect="1"/>
          </p:cNvPicPr>
          <p:nvPr/>
        </p:nvPicPr>
        <p:blipFill>
          <a:blip r:embed="rId2"/>
          <a:stretch>
            <a:fillRect/>
          </a:stretch>
        </p:blipFill>
        <p:spPr>
          <a:xfrm>
            <a:off x="3449880" y="1000228"/>
            <a:ext cx="5335169" cy="4001485"/>
          </a:xfrm>
          <a:prstGeom prst="rect">
            <a:avLst/>
          </a:prstGeom>
        </p:spPr>
      </p:pic>
      <p:sp>
        <p:nvSpPr>
          <p:cNvPr id="13" name="Freeform: Shape 12">
            <a:extLst>
              <a:ext uri="{FF2B5EF4-FFF2-40B4-BE49-F238E27FC236}">
                <a16:creationId xmlns:a16="http://schemas.microsoft.com/office/drawing/2014/main" id="{6280EB80-5851-4323-9173-11AC94E83D0D}"/>
              </a:ext>
            </a:extLst>
          </p:cNvPr>
          <p:cNvSpPr/>
          <p:nvPr/>
        </p:nvSpPr>
        <p:spPr>
          <a:xfrm>
            <a:off x="4293111" y="1357313"/>
            <a:ext cx="3410794" cy="1964531"/>
          </a:xfrm>
          <a:custGeom>
            <a:avLst/>
            <a:gdLst>
              <a:gd name="connsiteX0" fmla="*/ 378 w 4547725"/>
              <a:gd name="connsiteY0" fmla="*/ 981075 h 2619375"/>
              <a:gd name="connsiteX1" fmla="*/ 38478 w 4547725"/>
              <a:gd name="connsiteY1" fmla="*/ 1162050 h 2619375"/>
              <a:gd name="connsiteX2" fmla="*/ 105153 w 4547725"/>
              <a:gd name="connsiteY2" fmla="*/ 1219200 h 2619375"/>
              <a:gd name="connsiteX3" fmla="*/ 143253 w 4547725"/>
              <a:gd name="connsiteY3" fmla="*/ 1285875 h 2619375"/>
              <a:gd name="connsiteX4" fmla="*/ 181353 w 4547725"/>
              <a:gd name="connsiteY4" fmla="*/ 1343025 h 2619375"/>
              <a:gd name="connsiteX5" fmla="*/ 286128 w 4547725"/>
              <a:gd name="connsiteY5" fmla="*/ 1552575 h 2619375"/>
              <a:gd name="connsiteX6" fmla="*/ 409953 w 4547725"/>
              <a:gd name="connsiteY6" fmla="*/ 1666875 h 2619375"/>
              <a:gd name="connsiteX7" fmla="*/ 552828 w 4547725"/>
              <a:gd name="connsiteY7" fmla="*/ 1828800 h 2619375"/>
              <a:gd name="connsiteX8" fmla="*/ 638553 w 4547725"/>
              <a:gd name="connsiteY8" fmla="*/ 1905000 h 2619375"/>
              <a:gd name="connsiteX9" fmla="*/ 667128 w 4547725"/>
              <a:gd name="connsiteY9" fmla="*/ 1943100 h 2619375"/>
              <a:gd name="connsiteX10" fmla="*/ 771903 w 4547725"/>
              <a:gd name="connsiteY10" fmla="*/ 2019300 h 2619375"/>
              <a:gd name="connsiteX11" fmla="*/ 848103 w 4547725"/>
              <a:gd name="connsiteY11" fmla="*/ 2076450 h 2619375"/>
              <a:gd name="connsiteX12" fmla="*/ 914778 w 4547725"/>
              <a:gd name="connsiteY12" fmla="*/ 2114550 h 2619375"/>
              <a:gd name="connsiteX13" fmla="*/ 981453 w 4547725"/>
              <a:gd name="connsiteY13" fmla="*/ 2171700 h 2619375"/>
              <a:gd name="connsiteX14" fmla="*/ 1229103 w 4547725"/>
              <a:gd name="connsiteY14" fmla="*/ 2228850 h 2619375"/>
              <a:gd name="connsiteX15" fmla="*/ 1448178 w 4547725"/>
              <a:gd name="connsiteY15" fmla="*/ 2276475 h 2619375"/>
              <a:gd name="connsiteX16" fmla="*/ 1619628 w 4547725"/>
              <a:gd name="connsiteY16" fmla="*/ 2314575 h 2619375"/>
              <a:gd name="connsiteX17" fmla="*/ 1724403 w 4547725"/>
              <a:gd name="connsiteY17" fmla="*/ 2352675 h 2619375"/>
              <a:gd name="connsiteX18" fmla="*/ 2438778 w 4547725"/>
              <a:gd name="connsiteY18" fmla="*/ 2466975 h 2619375"/>
              <a:gd name="connsiteX19" fmla="*/ 3019803 w 4547725"/>
              <a:gd name="connsiteY19" fmla="*/ 2552700 h 2619375"/>
              <a:gd name="connsiteX20" fmla="*/ 3210303 w 4547725"/>
              <a:gd name="connsiteY20" fmla="*/ 2571750 h 2619375"/>
              <a:gd name="connsiteX21" fmla="*/ 3562728 w 4547725"/>
              <a:gd name="connsiteY21" fmla="*/ 2590800 h 2619375"/>
              <a:gd name="connsiteX22" fmla="*/ 4048503 w 4547725"/>
              <a:gd name="connsiteY22" fmla="*/ 2619375 h 2619375"/>
              <a:gd name="connsiteX23" fmla="*/ 4172328 w 4547725"/>
              <a:gd name="connsiteY23" fmla="*/ 2590800 h 2619375"/>
              <a:gd name="connsiteX24" fmla="*/ 4219953 w 4547725"/>
              <a:gd name="connsiteY24" fmla="*/ 2562225 h 2619375"/>
              <a:gd name="connsiteX25" fmla="*/ 4353303 w 4547725"/>
              <a:gd name="connsiteY25" fmla="*/ 2476500 h 2619375"/>
              <a:gd name="connsiteX26" fmla="*/ 4410453 w 4547725"/>
              <a:gd name="connsiteY26" fmla="*/ 2438400 h 2619375"/>
              <a:gd name="connsiteX27" fmla="*/ 4458078 w 4547725"/>
              <a:gd name="connsiteY27" fmla="*/ 2409825 h 2619375"/>
              <a:gd name="connsiteX28" fmla="*/ 4524753 w 4547725"/>
              <a:gd name="connsiteY28" fmla="*/ 2314575 h 2619375"/>
              <a:gd name="connsiteX29" fmla="*/ 4534278 w 4547725"/>
              <a:gd name="connsiteY29" fmla="*/ 2057400 h 2619375"/>
              <a:gd name="connsiteX30" fmla="*/ 4458078 w 4547725"/>
              <a:gd name="connsiteY30" fmla="*/ 1924050 h 2619375"/>
              <a:gd name="connsiteX31" fmla="*/ 4315203 w 4547725"/>
              <a:gd name="connsiteY31" fmla="*/ 1762125 h 2619375"/>
              <a:gd name="connsiteX32" fmla="*/ 3991353 w 4547725"/>
              <a:gd name="connsiteY32" fmla="*/ 1419225 h 2619375"/>
              <a:gd name="connsiteX33" fmla="*/ 3829428 w 4547725"/>
              <a:gd name="connsiteY33" fmla="*/ 1247775 h 2619375"/>
              <a:gd name="connsiteX34" fmla="*/ 3000753 w 4547725"/>
              <a:gd name="connsiteY34" fmla="*/ 790575 h 2619375"/>
              <a:gd name="connsiteX35" fmla="*/ 2114928 w 4547725"/>
              <a:gd name="connsiteY35" fmla="*/ 476250 h 2619375"/>
              <a:gd name="connsiteX36" fmla="*/ 1724403 w 4547725"/>
              <a:gd name="connsiteY36" fmla="*/ 266700 h 2619375"/>
              <a:gd name="connsiteX37" fmla="*/ 1495803 w 4547725"/>
              <a:gd name="connsiteY37" fmla="*/ 161925 h 2619375"/>
              <a:gd name="connsiteX38" fmla="*/ 1286253 w 4547725"/>
              <a:gd name="connsiteY38" fmla="*/ 76200 h 2619375"/>
              <a:gd name="connsiteX39" fmla="*/ 1029078 w 4547725"/>
              <a:gd name="connsiteY39" fmla="*/ 0 h 2619375"/>
              <a:gd name="connsiteX40" fmla="*/ 857628 w 4547725"/>
              <a:gd name="connsiteY40" fmla="*/ 28575 h 2619375"/>
              <a:gd name="connsiteX41" fmla="*/ 829053 w 4547725"/>
              <a:gd name="connsiteY41" fmla="*/ 38100 h 2619375"/>
              <a:gd name="connsiteX42" fmla="*/ 400428 w 4547725"/>
              <a:gd name="connsiteY42" fmla="*/ 257175 h 2619375"/>
              <a:gd name="connsiteX43" fmla="*/ 305178 w 4547725"/>
              <a:gd name="connsiteY43" fmla="*/ 352425 h 2619375"/>
              <a:gd name="connsiteX44" fmla="*/ 190878 w 4547725"/>
              <a:gd name="connsiteY44" fmla="*/ 495300 h 2619375"/>
              <a:gd name="connsiteX45" fmla="*/ 143253 w 4547725"/>
              <a:gd name="connsiteY45" fmla="*/ 628650 h 2619375"/>
              <a:gd name="connsiteX46" fmla="*/ 124203 w 4547725"/>
              <a:gd name="connsiteY46" fmla="*/ 733425 h 2619375"/>
              <a:gd name="connsiteX47" fmla="*/ 105153 w 4547725"/>
              <a:gd name="connsiteY47" fmla="*/ 771525 h 2619375"/>
              <a:gd name="connsiteX48" fmla="*/ 95628 w 4547725"/>
              <a:gd name="connsiteY48" fmla="*/ 800100 h 2619375"/>
              <a:gd name="connsiteX49" fmla="*/ 38478 w 4547725"/>
              <a:gd name="connsiteY49" fmla="*/ 857250 h 2619375"/>
              <a:gd name="connsiteX50" fmla="*/ 28953 w 4547725"/>
              <a:gd name="connsiteY50" fmla="*/ 904875 h 2619375"/>
              <a:gd name="connsiteX51" fmla="*/ 378 w 4547725"/>
              <a:gd name="connsiteY51" fmla="*/ 981075 h 2619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547725" h="2619375">
                <a:moveTo>
                  <a:pt x="378" y="981075"/>
                </a:moveTo>
                <a:cubicBezTo>
                  <a:pt x="1965" y="1023937"/>
                  <a:pt x="-10762" y="1107886"/>
                  <a:pt x="38478" y="1162050"/>
                </a:cubicBezTo>
                <a:cubicBezTo>
                  <a:pt x="58169" y="1183710"/>
                  <a:pt x="82928" y="1200150"/>
                  <a:pt x="105153" y="1219200"/>
                </a:cubicBezTo>
                <a:cubicBezTo>
                  <a:pt x="117853" y="1241425"/>
                  <a:pt x="129837" y="1264075"/>
                  <a:pt x="143253" y="1285875"/>
                </a:cubicBezTo>
                <a:cubicBezTo>
                  <a:pt x="155252" y="1305374"/>
                  <a:pt x="170641" y="1322790"/>
                  <a:pt x="181353" y="1343025"/>
                </a:cubicBezTo>
                <a:cubicBezTo>
                  <a:pt x="207969" y="1393300"/>
                  <a:pt x="249464" y="1508193"/>
                  <a:pt x="286128" y="1552575"/>
                </a:cubicBezTo>
                <a:cubicBezTo>
                  <a:pt x="321903" y="1595881"/>
                  <a:pt x="370937" y="1626465"/>
                  <a:pt x="409953" y="1666875"/>
                </a:cubicBezTo>
                <a:cubicBezTo>
                  <a:pt x="459951" y="1718659"/>
                  <a:pt x="499028" y="1780978"/>
                  <a:pt x="552828" y="1828800"/>
                </a:cubicBezTo>
                <a:cubicBezTo>
                  <a:pt x="581403" y="1854200"/>
                  <a:pt x="611519" y="1877966"/>
                  <a:pt x="638553" y="1905000"/>
                </a:cubicBezTo>
                <a:cubicBezTo>
                  <a:pt x="649778" y="1916225"/>
                  <a:pt x="655075" y="1932769"/>
                  <a:pt x="667128" y="1943100"/>
                </a:cubicBezTo>
                <a:cubicBezTo>
                  <a:pt x="699916" y="1971204"/>
                  <a:pt x="737137" y="1993683"/>
                  <a:pt x="771903" y="2019300"/>
                </a:cubicBezTo>
                <a:cubicBezTo>
                  <a:pt x="797464" y="2038134"/>
                  <a:pt x="820536" y="2060698"/>
                  <a:pt x="848103" y="2076450"/>
                </a:cubicBezTo>
                <a:cubicBezTo>
                  <a:pt x="870328" y="2089150"/>
                  <a:pt x="893948" y="2099672"/>
                  <a:pt x="914778" y="2114550"/>
                </a:cubicBezTo>
                <a:cubicBezTo>
                  <a:pt x="938598" y="2131564"/>
                  <a:pt x="955271" y="2158609"/>
                  <a:pt x="981453" y="2171700"/>
                </a:cubicBezTo>
                <a:cubicBezTo>
                  <a:pt x="1017361" y="2189654"/>
                  <a:pt x="1205990" y="2224570"/>
                  <a:pt x="1229103" y="2228850"/>
                </a:cubicBezTo>
                <a:cubicBezTo>
                  <a:pt x="1513090" y="2281440"/>
                  <a:pt x="1180571" y="2211880"/>
                  <a:pt x="1448178" y="2276475"/>
                </a:cubicBezTo>
                <a:cubicBezTo>
                  <a:pt x="1505088" y="2290212"/>
                  <a:pt x="1563192" y="2299006"/>
                  <a:pt x="1619628" y="2314575"/>
                </a:cubicBezTo>
                <a:cubicBezTo>
                  <a:pt x="1655452" y="2324458"/>
                  <a:pt x="1688126" y="2344613"/>
                  <a:pt x="1724403" y="2352675"/>
                </a:cubicBezTo>
                <a:cubicBezTo>
                  <a:pt x="1932215" y="2398855"/>
                  <a:pt x="2234552" y="2434558"/>
                  <a:pt x="2438778" y="2466975"/>
                </a:cubicBezTo>
                <a:cubicBezTo>
                  <a:pt x="2902649" y="2540605"/>
                  <a:pt x="2346686" y="2472839"/>
                  <a:pt x="3019803" y="2552700"/>
                </a:cubicBezTo>
                <a:cubicBezTo>
                  <a:pt x="3083175" y="2560219"/>
                  <a:pt x="3146656" y="2567093"/>
                  <a:pt x="3210303" y="2571750"/>
                </a:cubicBezTo>
                <a:cubicBezTo>
                  <a:pt x="3336487" y="2580983"/>
                  <a:pt x="3438781" y="2579180"/>
                  <a:pt x="3562728" y="2590800"/>
                </a:cubicBezTo>
                <a:cubicBezTo>
                  <a:pt x="3951398" y="2627238"/>
                  <a:pt x="3390437" y="2600573"/>
                  <a:pt x="4048503" y="2619375"/>
                </a:cubicBezTo>
                <a:cubicBezTo>
                  <a:pt x="4089778" y="2609850"/>
                  <a:pt x="4132142" y="2604195"/>
                  <a:pt x="4172328" y="2590800"/>
                </a:cubicBezTo>
                <a:cubicBezTo>
                  <a:pt x="4189891" y="2584946"/>
                  <a:pt x="4204300" y="2572111"/>
                  <a:pt x="4219953" y="2562225"/>
                </a:cubicBezTo>
                <a:cubicBezTo>
                  <a:pt x="4264631" y="2534007"/>
                  <a:pt x="4308998" y="2505299"/>
                  <a:pt x="4353303" y="2476500"/>
                </a:cubicBezTo>
                <a:cubicBezTo>
                  <a:pt x="4372499" y="2464022"/>
                  <a:pt x="4391137" y="2450692"/>
                  <a:pt x="4410453" y="2438400"/>
                </a:cubicBezTo>
                <a:cubicBezTo>
                  <a:pt x="4426072" y="2428461"/>
                  <a:pt x="4458078" y="2409825"/>
                  <a:pt x="4458078" y="2409825"/>
                </a:cubicBezTo>
                <a:cubicBezTo>
                  <a:pt x="4480303" y="2378075"/>
                  <a:pt x="4506620" y="2348827"/>
                  <a:pt x="4524753" y="2314575"/>
                </a:cubicBezTo>
                <a:cubicBezTo>
                  <a:pt x="4560537" y="2246983"/>
                  <a:pt x="4546972" y="2105354"/>
                  <a:pt x="4534278" y="2057400"/>
                </a:cubicBezTo>
                <a:cubicBezTo>
                  <a:pt x="4521177" y="2007909"/>
                  <a:pt x="4488583" y="1965165"/>
                  <a:pt x="4458078" y="1924050"/>
                </a:cubicBezTo>
                <a:cubicBezTo>
                  <a:pt x="4415188" y="1866241"/>
                  <a:pt x="4362756" y="1816163"/>
                  <a:pt x="4315203" y="1762125"/>
                </a:cubicBezTo>
                <a:cubicBezTo>
                  <a:pt x="4149532" y="1573862"/>
                  <a:pt x="4336620" y="1780186"/>
                  <a:pt x="3991353" y="1419225"/>
                </a:cubicBezTo>
                <a:cubicBezTo>
                  <a:pt x="3937016" y="1362419"/>
                  <a:pt x="3896470" y="1288821"/>
                  <a:pt x="3829428" y="1247775"/>
                </a:cubicBezTo>
                <a:cubicBezTo>
                  <a:pt x="3539218" y="1070095"/>
                  <a:pt x="3315054" y="910009"/>
                  <a:pt x="3000753" y="790575"/>
                </a:cubicBezTo>
                <a:cubicBezTo>
                  <a:pt x="2526664" y="610421"/>
                  <a:pt x="2488441" y="657819"/>
                  <a:pt x="2114928" y="476250"/>
                </a:cubicBezTo>
                <a:cubicBezTo>
                  <a:pt x="1982063" y="411663"/>
                  <a:pt x="1858700" y="328253"/>
                  <a:pt x="1724403" y="266700"/>
                </a:cubicBezTo>
                <a:cubicBezTo>
                  <a:pt x="1648203" y="231775"/>
                  <a:pt x="1572674" y="195347"/>
                  <a:pt x="1495803" y="161925"/>
                </a:cubicBezTo>
                <a:cubicBezTo>
                  <a:pt x="1426593" y="131834"/>
                  <a:pt x="1354539" y="108334"/>
                  <a:pt x="1286253" y="76200"/>
                </a:cubicBezTo>
                <a:cubicBezTo>
                  <a:pt x="1087312" y="-17419"/>
                  <a:pt x="1262941" y="15591"/>
                  <a:pt x="1029078" y="0"/>
                </a:cubicBezTo>
                <a:cubicBezTo>
                  <a:pt x="971928" y="9525"/>
                  <a:pt x="914543" y="17734"/>
                  <a:pt x="857628" y="28575"/>
                </a:cubicBezTo>
                <a:cubicBezTo>
                  <a:pt x="847765" y="30454"/>
                  <a:pt x="838033" y="33610"/>
                  <a:pt x="829053" y="38100"/>
                </a:cubicBezTo>
                <a:cubicBezTo>
                  <a:pt x="685537" y="109858"/>
                  <a:pt x="513887" y="143716"/>
                  <a:pt x="400428" y="257175"/>
                </a:cubicBezTo>
                <a:cubicBezTo>
                  <a:pt x="368678" y="288925"/>
                  <a:pt x="334399" y="318333"/>
                  <a:pt x="305178" y="352425"/>
                </a:cubicBezTo>
                <a:cubicBezTo>
                  <a:pt x="109959" y="580180"/>
                  <a:pt x="304621" y="381557"/>
                  <a:pt x="190878" y="495300"/>
                </a:cubicBezTo>
                <a:cubicBezTo>
                  <a:pt x="173501" y="538742"/>
                  <a:pt x="154580" y="583341"/>
                  <a:pt x="143253" y="628650"/>
                </a:cubicBezTo>
                <a:cubicBezTo>
                  <a:pt x="134644" y="663088"/>
                  <a:pt x="133349" y="699126"/>
                  <a:pt x="124203" y="733425"/>
                </a:cubicBezTo>
                <a:cubicBezTo>
                  <a:pt x="120544" y="747145"/>
                  <a:pt x="110746" y="758474"/>
                  <a:pt x="105153" y="771525"/>
                </a:cubicBezTo>
                <a:cubicBezTo>
                  <a:pt x="101198" y="780753"/>
                  <a:pt x="101792" y="792175"/>
                  <a:pt x="95628" y="800100"/>
                </a:cubicBezTo>
                <a:cubicBezTo>
                  <a:pt x="79088" y="821366"/>
                  <a:pt x="38478" y="857250"/>
                  <a:pt x="38478" y="857250"/>
                </a:cubicBezTo>
                <a:cubicBezTo>
                  <a:pt x="35303" y="873125"/>
                  <a:pt x="32465" y="889071"/>
                  <a:pt x="28953" y="904875"/>
                </a:cubicBezTo>
                <a:cubicBezTo>
                  <a:pt x="18658" y="951203"/>
                  <a:pt x="-1209" y="938213"/>
                  <a:pt x="378" y="981075"/>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Title 1"/>
          <p:cNvSpPr>
            <a:spLocks noGrp="1"/>
          </p:cNvSpPr>
          <p:nvPr>
            <p:ph type="title"/>
          </p:nvPr>
        </p:nvSpPr>
        <p:spPr>
          <a:xfrm>
            <a:off x="311700" y="445025"/>
            <a:ext cx="8520600" cy="707400"/>
          </a:xfrm>
        </p:spPr>
        <p:txBody>
          <a:bodyPr>
            <a:normAutofit fontScale="90000"/>
          </a:bodyPr>
          <a:lstStyle/>
          <a:p>
            <a:r>
              <a:rPr lang="en-US" dirty="0" err="1"/>
              <a:t>Thuật</a:t>
            </a:r>
            <a:r>
              <a:rPr lang="en-US" dirty="0"/>
              <a:t> </a:t>
            </a:r>
            <a:r>
              <a:rPr lang="en-US" dirty="0" err="1"/>
              <a:t>toán</a:t>
            </a:r>
            <a:r>
              <a:rPr lang="en-US" dirty="0"/>
              <a:t> K-means</a:t>
            </a:r>
          </a:p>
        </p:txBody>
      </p:sp>
    </p:spTree>
    <p:extLst>
      <p:ext uri="{BB962C8B-B14F-4D97-AF65-F5344CB8AC3E}">
        <p14:creationId xmlns:p14="http://schemas.microsoft.com/office/powerpoint/2010/main" val="31472131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4445" y="1503112"/>
            <a:ext cx="3350922" cy="3263504"/>
          </a:xfrm>
        </p:spPr>
        <p:txBody>
          <a:bodyPr>
            <a:normAutofit/>
          </a:bodyPr>
          <a:lstStyle/>
          <a:p>
            <a:r>
              <a:rPr lang="en-US" dirty="0" err="1">
                <a:solidFill>
                  <a:srgbClr val="002060"/>
                </a:solidFill>
              </a:rPr>
              <a:t>Khởi</a:t>
            </a:r>
            <a:r>
              <a:rPr lang="en-US" dirty="0">
                <a:solidFill>
                  <a:srgbClr val="002060"/>
                </a:solidFill>
              </a:rPr>
              <a:t> </a:t>
            </a:r>
            <a:r>
              <a:rPr lang="en-US" dirty="0" err="1">
                <a:solidFill>
                  <a:srgbClr val="002060"/>
                </a:solidFill>
              </a:rPr>
              <a:t>tạo</a:t>
            </a:r>
            <a:r>
              <a:rPr lang="en-US" dirty="0">
                <a:solidFill>
                  <a:srgbClr val="002060"/>
                </a:solidFill>
              </a:rPr>
              <a:t> </a:t>
            </a:r>
            <a:r>
              <a:rPr lang="en-US" dirty="0" err="1">
                <a:solidFill>
                  <a:srgbClr val="002060"/>
                </a:solidFill>
              </a:rPr>
              <a:t>tâm</a:t>
            </a:r>
            <a:r>
              <a:rPr lang="en-US" dirty="0">
                <a:solidFill>
                  <a:srgbClr val="002060"/>
                </a:solidFill>
              </a:rPr>
              <a:t> </a:t>
            </a:r>
            <a:r>
              <a:rPr lang="en-US" dirty="0" err="1">
                <a:solidFill>
                  <a:srgbClr val="002060"/>
                </a:solidFill>
              </a:rPr>
              <a:t>cụm</a:t>
            </a:r>
            <a:endParaRPr lang="en-US" dirty="0">
              <a:solidFill>
                <a:srgbClr val="002060"/>
              </a:solidFill>
            </a:endParaRPr>
          </a:p>
          <a:p>
            <a:r>
              <a:rPr lang="en-US" dirty="0" err="1">
                <a:solidFill>
                  <a:srgbClr val="002060"/>
                </a:solidFill>
              </a:rPr>
              <a:t>Gán</a:t>
            </a:r>
            <a:r>
              <a:rPr lang="en-US" dirty="0">
                <a:solidFill>
                  <a:srgbClr val="002060"/>
                </a:solidFill>
              </a:rPr>
              <a:t> </a:t>
            </a:r>
            <a:r>
              <a:rPr lang="en-US" dirty="0" err="1">
                <a:solidFill>
                  <a:srgbClr val="002060"/>
                </a:solidFill>
              </a:rPr>
              <a:t>các</a:t>
            </a:r>
            <a:r>
              <a:rPr lang="en-US" dirty="0">
                <a:solidFill>
                  <a:srgbClr val="002060"/>
                </a:solidFill>
              </a:rPr>
              <a:t> </a:t>
            </a:r>
            <a:r>
              <a:rPr lang="en-US" dirty="0" err="1">
                <a:solidFill>
                  <a:srgbClr val="002060"/>
                </a:solidFill>
              </a:rPr>
              <a:t>đối</a:t>
            </a:r>
            <a:r>
              <a:rPr lang="en-US" dirty="0">
                <a:solidFill>
                  <a:srgbClr val="002060"/>
                </a:solidFill>
              </a:rPr>
              <a:t> </a:t>
            </a:r>
            <a:r>
              <a:rPr lang="en-US" dirty="0" err="1">
                <a:solidFill>
                  <a:srgbClr val="002060"/>
                </a:solidFill>
              </a:rPr>
              <a:t>tượng</a:t>
            </a:r>
            <a:r>
              <a:rPr lang="en-US" dirty="0">
                <a:solidFill>
                  <a:srgbClr val="002060"/>
                </a:solidFill>
              </a:rPr>
              <a:t> </a:t>
            </a:r>
            <a:r>
              <a:rPr lang="en-US" dirty="0" err="1">
                <a:solidFill>
                  <a:srgbClr val="002060"/>
                </a:solidFill>
              </a:rPr>
              <a:t>cho</a:t>
            </a:r>
            <a:r>
              <a:rPr lang="en-US" dirty="0">
                <a:solidFill>
                  <a:srgbClr val="002060"/>
                </a:solidFill>
              </a:rPr>
              <a:t> </a:t>
            </a:r>
            <a:r>
              <a:rPr lang="en-US" dirty="0" err="1">
                <a:solidFill>
                  <a:srgbClr val="002060"/>
                </a:solidFill>
              </a:rPr>
              <a:t>cụm</a:t>
            </a:r>
            <a:r>
              <a:rPr lang="en-US" dirty="0">
                <a:solidFill>
                  <a:srgbClr val="002060"/>
                </a:solidFill>
              </a:rPr>
              <a:t> </a:t>
            </a:r>
            <a:r>
              <a:rPr lang="en-US" dirty="0" err="1">
                <a:solidFill>
                  <a:srgbClr val="002060"/>
                </a:solidFill>
              </a:rPr>
              <a:t>gần</a:t>
            </a:r>
            <a:r>
              <a:rPr lang="en-US" dirty="0">
                <a:solidFill>
                  <a:srgbClr val="002060"/>
                </a:solidFill>
              </a:rPr>
              <a:t> </a:t>
            </a:r>
            <a:r>
              <a:rPr lang="en-US" dirty="0" err="1">
                <a:solidFill>
                  <a:srgbClr val="002060"/>
                </a:solidFill>
              </a:rPr>
              <a:t>nhất</a:t>
            </a:r>
            <a:endParaRPr lang="en-US" dirty="0">
              <a:solidFill>
                <a:srgbClr val="002060"/>
              </a:solidFill>
            </a:endParaRPr>
          </a:p>
          <a:p>
            <a:r>
              <a:rPr lang="en-US" dirty="0" err="1">
                <a:solidFill>
                  <a:srgbClr val="002060"/>
                </a:solidFill>
              </a:rPr>
              <a:t>Tính</a:t>
            </a:r>
            <a:r>
              <a:rPr lang="en-US" dirty="0">
                <a:solidFill>
                  <a:srgbClr val="002060"/>
                </a:solidFill>
              </a:rPr>
              <a:t> </a:t>
            </a:r>
            <a:r>
              <a:rPr lang="en-US" dirty="0" err="1">
                <a:solidFill>
                  <a:srgbClr val="002060"/>
                </a:solidFill>
              </a:rPr>
              <a:t>lại</a:t>
            </a:r>
            <a:r>
              <a:rPr lang="en-US" dirty="0">
                <a:solidFill>
                  <a:srgbClr val="002060"/>
                </a:solidFill>
              </a:rPr>
              <a:t> </a:t>
            </a:r>
            <a:r>
              <a:rPr lang="en-US" dirty="0" err="1">
                <a:solidFill>
                  <a:srgbClr val="002060"/>
                </a:solidFill>
              </a:rPr>
              <a:t>giá</a:t>
            </a:r>
            <a:r>
              <a:rPr lang="en-US" dirty="0">
                <a:solidFill>
                  <a:srgbClr val="002060"/>
                </a:solidFill>
              </a:rPr>
              <a:t> </a:t>
            </a:r>
            <a:r>
              <a:rPr lang="en-US" dirty="0" err="1">
                <a:solidFill>
                  <a:srgbClr val="002060"/>
                </a:solidFill>
              </a:rPr>
              <a:t>trị</a:t>
            </a:r>
            <a:r>
              <a:rPr lang="en-US" dirty="0">
                <a:solidFill>
                  <a:srgbClr val="002060"/>
                </a:solidFill>
              </a:rPr>
              <a:t>/</a:t>
            </a:r>
            <a:r>
              <a:rPr lang="en-US" dirty="0" err="1">
                <a:solidFill>
                  <a:srgbClr val="002060"/>
                </a:solidFill>
              </a:rPr>
              <a:t>vị</a:t>
            </a:r>
            <a:r>
              <a:rPr lang="en-US" dirty="0">
                <a:solidFill>
                  <a:srgbClr val="002060"/>
                </a:solidFill>
              </a:rPr>
              <a:t> </a:t>
            </a:r>
            <a:r>
              <a:rPr lang="en-US" dirty="0" err="1">
                <a:solidFill>
                  <a:srgbClr val="002060"/>
                </a:solidFill>
              </a:rPr>
              <a:t>trí</a:t>
            </a:r>
            <a:r>
              <a:rPr lang="en-US" dirty="0">
                <a:solidFill>
                  <a:srgbClr val="002060"/>
                </a:solidFill>
              </a:rPr>
              <a:t> </a:t>
            </a:r>
            <a:r>
              <a:rPr lang="en-US" dirty="0" err="1">
                <a:solidFill>
                  <a:srgbClr val="002060"/>
                </a:solidFill>
              </a:rPr>
              <a:t>tâm</a:t>
            </a:r>
            <a:r>
              <a:rPr lang="en-US" dirty="0">
                <a:solidFill>
                  <a:srgbClr val="002060"/>
                </a:solidFill>
              </a:rPr>
              <a:t> </a:t>
            </a:r>
            <a:r>
              <a:rPr lang="en-US" dirty="0" err="1">
                <a:solidFill>
                  <a:srgbClr val="002060"/>
                </a:solidFill>
              </a:rPr>
              <a:t>cụm</a:t>
            </a:r>
            <a:endParaRPr lang="en-US" dirty="0">
              <a:solidFill>
                <a:srgbClr val="002060"/>
              </a:solidFill>
            </a:endParaRPr>
          </a:p>
        </p:txBody>
      </p:sp>
      <p:pic>
        <p:nvPicPr>
          <p:cNvPr id="4" name="Picture 3"/>
          <p:cNvPicPr>
            <a:picLocks noChangeAspect="1"/>
          </p:cNvPicPr>
          <p:nvPr/>
        </p:nvPicPr>
        <p:blipFill>
          <a:blip r:embed="rId2"/>
          <a:stretch>
            <a:fillRect/>
          </a:stretch>
        </p:blipFill>
        <p:spPr>
          <a:xfrm>
            <a:off x="3314652" y="1000228"/>
            <a:ext cx="5335169" cy="4001485"/>
          </a:xfrm>
          <a:prstGeom prst="rect">
            <a:avLst/>
          </a:prstGeom>
        </p:spPr>
      </p:pic>
      <p:sp>
        <p:nvSpPr>
          <p:cNvPr id="5" name="Freeform: Shape 4">
            <a:extLst>
              <a:ext uri="{FF2B5EF4-FFF2-40B4-BE49-F238E27FC236}">
                <a16:creationId xmlns:a16="http://schemas.microsoft.com/office/drawing/2014/main" id="{0916E54D-896D-47EA-A7F7-B29A1D11B88E}"/>
              </a:ext>
            </a:extLst>
          </p:cNvPr>
          <p:cNvSpPr/>
          <p:nvPr/>
        </p:nvSpPr>
        <p:spPr>
          <a:xfrm>
            <a:off x="6400801" y="3100388"/>
            <a:ext cx="1107281" cy="135731"/>
          </a:xfrm>
          <a:custGeom>
            <a:avLst/>
            <a:gdLst>
              <a:gd name="connsiteX0" fmla="*/ 0 w 1476375"/>
              <a:gd name="connsiteY0" fmla="*/ 85725 h 180975"/>
              <a:gd name="connsiteX1" fmla="*/ 342900 w 1476375"/>
              <a:gd name="connsiteY1" fmla="*/ 171450 h 180975"/>
              <a:gd name="connsiteX2" fmla="*/ 371475 w 1476375"/>
              <a:gd name="connsiteY2" fmla="*/ 180975 h 180975"/>
              <a:gd name="connsiteX3" fmla="*/ 733425 w 1476375"/>
              <a:gd name="connsiteY3" fmla="*/ 171450 h 180975"/>
              <a:gd name="connsiteX4" fmla="*/ 790575 w 1476375"/>
              <a:gd name="connsiteY4" fmla="*/ 161925 h 180975"/>
              <a:gd name="connsiteX5" fmla="*/ 1000125 w 1476375"/>
              <a:gd name="connsiteY5" fmla="*/ 142875 h 180975"/>
              <a:gd name="connsiteX6" fmla="*/ 1047750 w 1476375"/>
              <a:gd name="connsiteY6" fmla="*/ 133350 h 180975"/>
              <a:gd name="connsiteX7" fmla="*/ 1123950 w 1476375"/>
              <a:gd name="connsiteY7" fmla="*/ 123825 h 180975"/>
              <a:gd name="connsiteX8" fmla="*/ 1162050 w 1476375"/>
              <a:gd name="connsiteY8" fmla="*/ 104775 h 180975"/>
              <a:gd name="connsiteX9" fmla="*/ 1238250 w 1476375"/>
              <a:gd name="connsiteY9" fmla="*/ 85725 h 180975"/>
              <a:gd name="connsiteX10" fmla="*/ 1314450 w 1476375"/>
              <a:gd name="connsiteY10" fmla="*/ 57150 h 180975"/>
              <a:gd name="connsiteX11" fmla="*/ 1362075 w 1476375"/>
              <a:gd name="connsiteY11" fmla="*/ 47625 h 180975"/>
              <a:gd name="connsiteX12" fmla="*/ 1447800 w 1476375"/>
              <a:gd name="connsiteY12" fmla="*/ 9525 h 180975"/>
              <a:gd name="connsiteX13" fmla="*/ 1476375 w 1476375"/>
              <a:gd name="connsiteY13" fmla="*/ 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6375" h="180975">
                <a:moveTo>
                  <a:pt x="0" y="85725"/>
                </a:moveTo>
                <a:cubicBezTo>
                  <a:pt x="141159" y="119798"/>
                  <a:pt x="223593" y="135658"/>
                  <a:pt x="342900" y="171450"/>
                </a:cubicBezTo>
                <a:cubicBezTo>
                  <a:pt x="352517" y="174335"/>
                  <a:pt x="361950" y="177800"/>
                  <a:pt x="371475" y="180975"/>
                </a:cubicBezTo>
                <a:lnTo>
                  <a:pt x="733425" y="171450"/>
                </a:lnTo>
                <a:cubicBezTo>
                  <a:pt x="752718" y="170573"/>
                  <a:pt x="771372" y="163982"/>
                  <a:pt x="790575" y="161925"/>
                </a:cubicBezTo>
                <a:cubicBezTo>
                  <a:pt x="860314" y="154453"/>
                  <a:pt x="1000125" y="142875"/>
                  <a:pt x="1000125" y="142875"/>
                </a:cubicBezTo>
                <a:cubicBezTo>
                  <a:pt x="1016000" y="139700"/>
                  <a:pt x="1031749" y="135812"/>
                  <a:pt x="1047750" y="133350"/>
                </a:cubicBezTo>
                <a:cubicBezTo>
                  <a:pt x="1073050" y="129458"/>
                  <a:pt x="1099117" y="130033"/>
                  <a:pt x="1123950" y="123825"/>
                </a:cubicBezTo>
                <a:cubicBezTo>
                  <a:pt x="1137725" y="120381"/>
                  <a:pt x="1148580" y="109265"/>
                  <a:pt x="1162050" y="104775"/>
                </a:cubicBezTo>
                <a:cubicBezTo>
                  <a:pt x="1186888" y="96496"/>
                  <a:pt x="1213226" y="93425"/>
                  <a:pt x="1238250" y="85725"/>
                </a:cubicBezTo>
                <a:cubicBezTo>
                  <a:pt x="1276125" y="74071"/>
                  <a:pt x="1280854" y="65549"/>
                  <a:pt x="1314450" y="57150"/>
                </a:cubicBezTo>
                <a:cubicBezTo>
                  <a:pt x="1330156" y="53223"/>
                  <a:pt x="1346200" y="50800"/>
                  <a:pt x="1362075" y="47625"/>
                </a:cubicBezTo>
                <a:cubicBezTo>
                  <a:pt x="1405368" y="25978"/>
                  <a:pt x="1399153" y="27768"/>
                  <a:pt x="1447800" y="9525"/>
                </a:cubicBezTo>
                <a:cubicBezTo>
                  <a:pt x="1457201" y="6000"/>
                  <a:pt x="1476375" y="0"/>
                  <a:pt x="147637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Title 1"/>
          <p:cNvSpPr>
            <a:spLocks noGrp="1"/>
          </p:cNvSpPr>
          <p:nvPr>
            <p:ph type="title"/>
          </p:nvPr>
        </p:nvSpPr>
        <p:spPr>
          <a:xfrm>
            <a:off x="311700" y="445025"/>
            <a:ext cx="8520600" cy="707400"/>
          </a:xfrm>
        </p:spPr>
        <p:txBody>
          <a:bodyPr>
            <a:normAutofit fontScale="90000"/>
          </a:bodyPr>
          <a:lstStyle/>
          <a:p>
            <a:r>
              <a:rPr lang="en-US" dirty="0" err="1"/>
              <a:t>Thuật</a:t>
            </a:r>
            <a:r>
              <a:rPr lang="en-US" dirty="0"/>
              <a:t> </a:t>
            </a:r>
            <a:r>
              <a:rPr lang="en-US" dirty="0" err="1"/>
              <a:t>toán</a:t>
            </a:r>
            <a:r>
              <a:rPr lang="en-US" dirty="0"/>
              <a:t> K-means</a:t>
            </a:r>
          </a:p>
        </p:txBody>
      </p:sp>
    </p:spTree>
    <p:extLst>
      <p:ext uri="{BB962C8B-B14F-4D97-AF65-F5344CB8AC3E}">
        <p14:creationId xmlns:p14="http://schemas.microsoft.com/office/powerpoint/2010/main" val="16546975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369219"/>
            <a:ext cx="3831838" cy="3116342"/>
          </a:xfrm>
        </p:spPr>
        <p:txBody>
          <a:bodyPr>
            <a:normAutofit/>
          </a:bodyPr>
          <a:lstStyle/>
          <a:p>
            <a:r>
              <a:rPr lang="en-US" dirty="0" err="1">
                <a:solidFill>
                  <a:srgbClr val="002060"/>
                </a:solidFill>
              </a:rPr>
              <a:t>Khởi</a:t>
            </a:r>
            <a:r>
              <a:rPr lang="en-US" dirty="0">
                <a:solidFill>
                  <a:srgbClr val="002060"/>
                </a:solidFill>
              </a:rPr>
              <a:t> </a:t>
            </a:r>
            <a:r>
              <a:rPr lang="en-US" dirty="0" err="1">
                <a:solidFill>
                  <a:srgbClr val="002060"/>
                </a:solidFill>
              </a:rPr>
              <a:t>tạo</a:t>
            </a:r>
            <a:r>
              <a:rPr lang="en-US" dirty="0">
                <a:solidFill>
                  <a:srgbClr val="002060"/>
                </a:solidFill>
              </a:rPr>
              <a:t> </a:t>
            </a:r>
            <a:r>
              <a:rPr lang="en-US" dirty="0" err="1">
                <a:solidFill>
                  <a:srgbClr val="002060"/>
                </a:solidFill>
              </a:rPr>
              <a:t>tâm</a:t>
            </a:r>
            <a:r>
              <a:rPr lang="en-US" dirty="0">
                <a:solidFill>
                  <a:srgbClr val="002060"/>
                </a:solidFill>
              </a:rPr>
              <a:t> </a:t>
            </a:r>
            <a:r>
              <a:rPr lang="en-US" dirty="0" err="1">
                <a:solidFill>
                  <a:srgbClr val="002060"/>
                </a:solidFill>
              </a:rPr>
              <a:t>cụm</a:t>
            </a:r>
            <a:endParaRPr lang="en-US" dirty="0">
              <a:solidFill>
                <a:srgbClr val="002060"/>
              </a:solidFill>
            </a:endParaRPr>
          </a:p>
          <a:p>
            <a:r>
              <a:rPr lang="en-US" dirty="0" err="1">
                <a:solidFill>
                  <a:srgbClr val="002060"/>
                </a:solidFill>
              </a:rPr>
              <a:t>Gán</a:t>
            </a:r>
            <a:r>
              <a:rPr lang="en-US" dirty="0">
                <a:solidFill>
                  <a:srgbClr val="002060"/>
                </a:solidFill>
              </a:rPr>
              <a:t> </a:t>
            </a:r>
            <a:r>
              <a:rPr lang="en-US" dirty="0" err="1">
                <a:solidFill>
                  <a:srgbClr val="002060"/>
                </a:solidFill>
              </a:rPr>
              <a:t>các</a:t>
            </a:r>
            <a:r>
              <a:rPr lang="en-US" dirty="0">
                <a:solidFill>
                  <a:srgbClr val="002060"/>
                </a:solidFill>
              </a:rPr>
              <a:t> </a:t>
            </a:r>
            <a:r>
              <a:rPr lang="en-US" dirty="0" err="1">
                <a:solidFill>
                  <a:srgbClr val="002060"/>
                </a:solidFill>
              </a:rPr>
              <a:t>đối</a:t>
            </a:r>
            <a:r>
              <a:rPr lang="en-US" dirty="0">
                <a:solidFill>
                  <a:srgbClr val="002060"/>
                </a:solidFill>
              </a:rPr>
              <a:t> </a:t>
            </a:r>
            <a:r>
              <a:rPr lang="en-US" dirty="0" err="1">
                <a:solidFill>
                  <a:srgbClr val="002060"/>
                </a:solidFill>
              </a:rPr>
              <a:t>tượng</a:t>
            </a:r>
            <a:r>
              <a:rPr lang="en-US" dirty="0">
                <a:solidFill>
                  <a:srgbClr val="002060"/>
                </a:solidFill>
              </a:rPr>
              <a:t> </a:t>
            </a:r>
            <a:r>
              <a:rPr lang="en-US" dirty="0" err="1">
                <a:solidFill>
                  <a:srgbClr val="002060"/>
                </a:solidFill>
              </a:rPr>
              <a:t>cho</a:t>
            </a:r>
            <a:r>
              <a:rPr lang="en-US" dirty="0">
                <a:solidFill>
                  <a:srgbClr val="002060"/>
                </a:solidFill>
              </a:rPr>
              <a:t> </a:t>
            </a:r>
            <a:r>
              <a:rPr lang="en-US" dirty="0" err="1">
                <a:solidFill>
                  <a:srgbClr val="002060"/>
                </a:solidFill>
              </a:rPr>
              <a:t>cụm</a:t>
            </a:r>
            <a:r>
              <a:rPr lang="en-US" dirty="0">
                <a:solidFill>
                  <a:srgbClr val="002060"/>
                </a:solidFill>
              </a:rPr>
              <a:t> </a:t>
            </a:r>
            <a:r>
              <a:rPr lang="en-US" dirty="0" err="1">
                <a:solidFill>
                  <a:srgbClr val="002060"/>
                </a:solidFill>
              </a:rPr>
              <a:t>gần</a:t>
            </a:r>
            <a:r>
              <a:rPr lang="en-US" dirty="0">
                <a:solidFill>
                  <a:srgbClr val="002060"/>
                </a:solidFill>
              </a:rPr>
              <a:t> </a:t>
            </a:r>
            <a:r>
              <a:rPr lang="en-US" dirty="0" err="1">
                <a:solidFill>
                  <a:srgbClr val="002060"/>
                </a:solidFill>
              </a:rPr>
              <a:t>nhất</a:t>
            </a:r>
            <a:endParaRPr lang="en-US" dirty="0">
              <a:solidFill>
                <a:srgbClr val="002060"/>
              </a:solidFill>
            </a:endParaRPr>
          </a:p>
          <a:p>
            <a:r>
              <a:rPr lang="en-US" dirty="0" err="1">
                <a:solidFill>
                  <a:srgbClr val="002060"/>
                </a:solidFill>
              </a:rPr>
              <a:t>Tính</a:t>
            </a:r>
            <a:r>
              <a:rPr lang="en-US" dirty="0">
                <a:solidFill>
                  <a:srgbClr val="002060"/>
                </a:solidFill>
              </a:rPr>
              <a:t> </a:t>
            </a:r>
            <a:r>
              <a:rPr lang="en-US" dirty="0" err="1">
                <a:solidFill>
                  <a:srgbClr val="002060"/>
                </a:solidFill>
              </a:rPr>
              <a:t>lại</a:t>
            </a:r>
            <a:r>
              <a:rPr lang="en-US" dirty="0">
                <a:solidFill>
                  <a:srgbClr val="002060"/>
                </a:solidFill>
              </a:rPr>
              <a:t> </a:t>
            </a:r>
            <a:r>
              <a:rPr lang="en-US" dirty="0" err="1">
                <a:solidFill>
                  <a:srgbClr val="002060"/>
                </a:solidFill>
              </a:rPr>
              <a:t>giá</a:t>
            </a:r>
            <a:r>
              <a:rPr lang="en-US" dirty="0">
                <a:solidFill>
                  <a:srgbClr val="002060"/>
                </a:solidFill>
              </a:rPr>
              <a:t> </a:t>
            </a:r>
            <a:r>
              <a:rPr lang="en-US" dirty="0" err="1">
                <a:solidFill>
                  <a:srgbClr val="002060"/>
                </a:solidFill>
              </a:rPr>
              <a:t>trị</a:t>
            </a:r>
            <a:r>
              <a:rPr lang="en-US" dirty="0">
                <a:solidFill>
                  <a:srgbClr val="002060"/>
                </a:solidFill>
              </a:rPr>
              <a:t>/</a:t>
            </a:r>
            <a:r>
              <a:rPr lang="en-US" dirty="0" err="1">
                <a:solidFill>
                  <a:srgbClr val="002060"/>
                </a:solidFill>
              </a:rPr>
              <a:t>vị</a:t>
            </a:r>
            <a:r>
              <a:rPr lang="en-US" dirty="0">
                <a:solidFill>
                  <a:srgbClr val="002060"/>
                </a:solidFill>
              </a:rPr>
              <a:t> </a:t>
            </a:r>
            <a:r>
              <a:rPr lang="en-US" dirty="0" err="1">
                <a:solidFill>
                  <a:srgbClr val="002060"/>
                </a:solidFill>
              </a:rPr>
              <a:t>trí</a:t>
            </a:r>
            <a:r>
              <a:rPr lang="en-US" dirty="0">
                <a:solidFill>
                  <a:srgbClr val="002060"/>
                </a:solidFill>
              </a:rPr>
              <a:t> </a:t>
            </a:r>
            <a:r>
              <a:rPr lang="en-US" dirty="0" err="1">
                <a:solidFill>
                  <a:srgbClr val="002060"/>
                </a:solidFill>
              </a:rPr>
              <a:t>tâm</a:t>
            </a:r>
            <a:r>
              <a:rPr lang="en-US" dirty="0">
                <a:solidFill>
                  <a:srgbClr val="002060"/>
                </a:solidFill>
              </a:rPr>
              <a:t> </a:t>
            </a:r>
            <a:r>
              <a:rPr lang="en-US" dirty="0" err="1">
                <a:solidFill>
                  <a:srgbClr val="002060"/>
                </a:solidFill>
              </a:rPr>
              <a:t>cụm</a:t>
            </a:r>
            <a:endParaRPr lang="en-US" dirty="0">
              <a:solidFill>
                <a:srgbClr val="002060"/>
              </a:solidFill>
            </a:endParaRPr>
          </a:p>
          <a:p>
            <a:r>
              <a:rPr lang="en-US" dirty="0" err="1">
                <a:solidFill>
                  <a:srgbClr val="002060"/>
                </a:solidFill>
              </a:rPr>
              <a:t>Gán</a:t>
            </a:r>
            <a:r>
              <a:rPr lang="en-US" dirty="0">
                <a:solidFill>
                  <a:srgbClr val="002060"/>
                </a:solidFill>
              </a:rPr>
              <a:t> </a:t>
            </a:r>
            <a:r>
              <a:rPr lang="en-US" dirty="0" err="1">
                <a:solidFill>
                  <a:srgbClr val="002060"/>
                </a:solidFill>
              </a:rPr>
              <a:t>lại</a:t>
            </a:r>
            <a:r>
              <a:rPr lang="en-US" dirty="0">
                <a:solidFill>
                  <a:srgbClr val="002060"/>
                </a:solidFill>
              </a:rPr>
              <a:t> </a:t>
            </a:r>
            <a:r>
              <a:rPr lang="en-US" dirty="0" err="1">
                <a:solidFill>
                  <a:srgbClr val="002060"/>
                </a:solidFill>
              </a:rPr>
              <a:t>đối</a:t>
            </a:r>
            <a:r>
              <a:rPr lang="en-US" dirty="0">
                <a:solidFill>
                  <a:srgbClr val="002060"/>
                </a:solidFill>
              </a:rPr>
              <a:t> </a:t>
            </a:r>
            <a:r>
              <a:rPr lang="en-US" dirty="0" err="1">
                <a:solidFill>
                  <a:srgbClr val="002060"/>
                </a:solidFill>
              </a:rPr>
              <a:t>tượng</a:t>
            </a:r>
            <a:r>
              <a:rPr lang="en-US" dirty="0">
                <a:solidFill>
                  <a:srgbClr val="002060"/>
                </a:solidFill>
              </a:rPr>
              <a:t> </a:t>
            </a:r>
            <a:r>
              <a:rPr lang="en-US" dirty="0" err="1">
                <a:solidFill>
                  <a:srgbClr val="002060"/>
                </a:solidFill>
              </a:rPr>
              <a:t>với</a:t>
            </a:r>
            <a:r>
              <a:rPr lang="en-US" dirty="0">
                <a:solidFill>
                  <a:srgbClr val="002060"/>
                </a:solidFill>
              </a:rPr>
              <a:t> </a:t>
            </a:r>
            <a:r>
              <a:rPr lang="en-US" dirty="0" err="1">
                <a:solidFill>
                  <a:srgbClr val="002060"/>
                </a:solidFill>
              </a:rPr>
              <a:t>tâm</a:t>
            </a:r>
            <a:r>
              <a:rPr lang="en-US" dirty="0">
                <a:solidFill>
                  <a:srgbClr val="002060"/>
                </a:solidFill>
              </a:rPr>
              <a:t> </a:t>
            </a:r>
            <a:r>
              <a:rPr lang="en-US" dirty="0" err="1">
                <a:solidFill>
                  <a:srgbClr val="002060"/>
                </a:solidFill>
              </a:rPr>
              <a:t>cụm</a:t>
            </a:r>
            <a:r>
              <a:rPr lang="en-US" dirty="0">
                <a:solidFill>
                  <a:srgbClr val="002060"/>
                </a:solidFill>
              </a:rPr>
              <a:t> </a:t>
            </a:r>
            <a:r>
              <a:rPr lang="en-US" dirty="0" err="1">
                <a:solidFill>
                  <a:srgbClr val="002060"/>
                </a:solidFill>
              </a:rPr>
              <a:t>mới</a:t>
            </a:r>
            <a:endParaRPr lang="en-US" dirty="0">
              <a:solidFill>
                <a:srgbClr val="002060"/>
              </a:solidFill>
            </a:endParaRPr>
          </a:p>
          <a:p>
            <a:endParaRPr lang="en-US" dirty="0">
              <a:solidFill>
                <a:srgbClr val="002060"/>
              </a:solidFill>
            </a:endParaRPr>
          </a:p>
        </p:txBody>
      </p:sp>
      <p:pic>
        <p:nvPicPr>
          <p:cNvPr id="4" name="Picture 3"/>
          <p:cNvPicPr>
            <a:picLocks noChangeAspect="1"/>
          </p:cNvPicPr>
          <p:nvPr/>
        </p:nvPicPr>
        <p:blipFill>
          <a:blip r:embed="rId2"/>
          <a:stretch>
            <a:fillRect/>
          </a:stretch>
        </p:blipFill>
        <p:spPr>
          <a:xfrm>
            <a:off x="4221749" y="1039891"/>
            <a:ext cx="4705613" cy="3529304"/>
          </a:xfrm>
          <a:prstGeom prst="rect">
            <a:avLst/>
          </a:prstGeom>
        </p:spPr>
      </p:pic>
      <p:sp>
        <p:nvSpPr>
          <p:cNvPr id="5" name="Title 1"/>
          <p:cNvSpPr>
            <a:spLocks noGrp="1"/>
          </p:cNvSpPr>
          <p:nvPr>
            <p:ph type="title"/>
          </p:nvPr>
        </p:nvSpPr>
        <p:spPr>
          <a:xfrm>
            <a:off x="311700" y="445025"/>
            <a:ext cx="8520600" cy="707400"/>
          </a:xfrm>
        </p:spPr>
        <p:txBody>
          <a:bodyPr>
            <a:normAutofit fontScale="90000"/>
          </a:bodyPr>
          <a:lstStyle/>
          <a:p>
            <a:r>
              <a:rPr lang="en-US" dirty="0" err="1"/>
              <a:t>Thuật</a:t>
            </a:r>
            <a:r>
              <a:rPr lang="en-US" dirty="0"/>
              <a:t> </a:t>
            </a:r>
            <a:r>
              <a:rPr lang="en-US" dirty="0" err="1"/>
              <a:t>toán</a:t>
            </a:r>
            <a:r>
              <a:rPr lang="en-US" dirty="0"/>
              <a:t> K-means</a:t>
            </a:r>
          </a:p>
        </p:txBody>
      </p:sp>
    </p:spTree>
    <p:extLst>
      <p:ext uri="{BB962C8B-B14F-4D97-AF65-F5344CB8AC3E}">
        <p14:creationId xmlns:p14="http://schemas.microsoft.com/office/powerpoint/2010/main" val="1705290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196" y="152717"/>
            <a:ext cx="8520600" cy="707400"/>
          </a:xfrm>
        </p:spPr>
        <p:txBody>
          <a:bodyPr>
            <a:normAutofit fontScale="90000"/>
          </a:bodyPr>
          <a:lstStyle/>
          <a:p>
            <a:r>
              <a:rPr lang="en-US" dirty="0" err="1" smtClean="0"/>
              <a:t>Các</a:t>
            </a:r>
            <a:r>
              <a:rPr lang="en-US" dirty="0" smtClean="0"/>
              <a:t> </a:t>
            </a:r>
            <a:r>
              <a:rPr lang="en-US" dirty="0" err="1" smtClean="0"/>
              <a:t>mô</a:t>
            </a:r>
            <a:r>
              <a:rPr lang="en-US" dirty="0" smtClean="0"/>
              <a:t> </a:t>
            </a:r>
            <a:r>
              <a:rPr lang="en-US" dirty="0" err="1" smtClean="0"/>
              <a:t>hình</a:t>
            </a:r>
            <a:r>
              <a:rPr lang="en-US" dirty="0" smtClean="0"/>
              <a:t> </a:t>
            </a:r>
            <a:r>
              <a:rPr lang="en-US" dirty="0" err="1" smtClean="0"/>
              <a:t>dự</a:t>
            </a:r>
            <a:r>
              <a:rPr lang="en-US" dirty="0" smtClean="0"/>
              <a:t> </a:t>
            </a:r>
            <a:r>
              <a:rPr lang="en-US" dirty="0" err="1" smtClean="0"/>
              <a:t>báo</a:t>
            </a:r>
            <a:r>
              <a:rPr lang="en-US" dirty="0" smtClean="0"/>
              <a:t> </a:t>
            </a:r>
            <a:r>
              <a:rPr lang="en-US" dirty="0" err="1" smtClean="0"/>
              <a:t>trong</a:t>
            </a:r>
            <a:r>
              <a:rPr lang="en-US" dirty="0" smtClean="0"/>
              <a:t> </a:t>
            </a:r>
            <a:r>
              <a:rPr lang="en-US" dirty="0" err="1" smtClean="0"/>
              <a:t>học</a:t>
            </a:r>
            <a:r>
              <a:rPr lang="en-US" dirty="0" smtClean="0"/>
              <a:t> </a:t>
            </a:r>
            <a:r>
              <a:rPr lang="en-US" dirty="0" err="1" smtClean="0"/>
              <a:t>máy</a:t>
            </a:r>
            <a:endParaRPr lang="en-US" dirty="0"/>
          </a:p>
        </p:txBody>
      </p:sp>
      <p:sp>
        <p:nvSpPr>
          <p:cNvPr id="3" name="Text Placeholder 2"/>
          <p:cNvSpPr>
            <a:spLocks noGrp="1"/>
          </p:cNvSpPr>
          <p:nvPr>
            <p:ph type="body" idx="1"/>
          </p:nvPr>
        </p:nvSpPr>
        <p:spPr>
          <a:xfrm>
            <a:off x="311701" y="981856"/>
            <a:ext cx="4829012" cy="3587169"/>
          </a:xfrm>
        </p:spPr>
        <p:txBody>
          <a:bodyPr>
            <a:normAutofit/>
          </a:bodyPr>
          <a:lstStyle/>
          <a:p>
            <a:r>
              <a:rPr lang="vi-VN" dirty="0">
                <a:solidFill>
                  <a:srgbClr val="002060"/>
                </a:solidFill>
                <a:latin typeface="+mj-lt"/>
              </a:rPr>
              <a:t>Mô hình dự báo trong lĩnh vực Học máy và khai thác dữ liệu (data mining) thường được chia làm </a:t>
            </a:r>
            <a:r>
              <a:rPr lang="en-US" dirty="0" smtClean="0">
                <a:solidFill>
                  <a:srgbClr val="002060"/>
                </a:solidFill>
                <a:latin typeface="+mj-lt"/>
              </a:rPr>
              <a:t>4</a:t>
            </a:r>
            <a:r>
              <a:rPr lang="vi-VN" dirty="0" smtClean="0">
                <a:solidFill>
                  <a:srgbClr val="002060"/>
                </a:solidFill>
                <a:latin typeface="+mj-lt"/>
              </a:rPr>
              <a:t> </a:t>
            </a:r>
            <a:r>
              <a:rPr lang="vi-VN" dirty="0">
                <a:solidFill>
                  <a:srgbClr val="002060"/>
                </a:solidFill>
                <a:latin typeface="+mj-lt"/>
              </a:rPr>
              <a:t>loại. </a:t>
            </a:r>
            <a:endParaRPr lang="en-US" dirty="0">
              <a:solidFill>
                <a:srgbClr val="002060"/>
              </a:solidFill>
              <a:latin typeface="+mj-lt"/>
            </a:endParaRPr>
          </a:p>
          <a:p>
            <a:pPr lvl="1"/>
            <a:r>
              <a:rPr lang="vi-VN" sz="1600" dirty="0" smtClean="0">
                <a:solidFill>
                  <a:srgbClr val="002060"/>
                </a:solidFill>
                <a:latin typeface="+mj-lt"/>
                <a:ea typeface="Arial"/>
                <a:cs typeface="Arial"/>
                <a:sym typeface="Arial"/>
              </a:rPr>
              <a:t>Supervised </a:t>
            </a:r>
            <a:r>
              <a:rPr lang="vi-VN" sz="1600" dirty="0">
                <a:solidFill>
                  <a:srgbClr val="002060"/>
                </a:solidFill>
                <a:latin typeface="+mj-lt"/>
                <a:ea typeface="Arial"/>
                <a:cs typeface="Arial"/>
                <a:sym typeface="Arial"/>
              </a:rPr>
              <a:t>learning (học có giám </a:t>
            </a:r>
            <a:r>
              <a:rPr lang="vi-VN" sz="1600" dirty="0" smtClean="0">
                <a:solidFill>
                  <a:srgbClr val="002060"/>
                </a:solidFill>
                <a:latin typeface="+mj-lt"/>
                <a:ea typeface="Arial"/>
                <a:cs typeface="Arial"/>
                <a:sym typeface="Arial"/>
              </a:rPr>
              <a:t>sát)</a:t>
            </a:r>
            <a:endParaRPr lang="en-US" sz="1600" dirty="0" smtClean="0">
              <a:solidFill>
                <a:srgbClr val="002060"/>
              </a:solidFill>
              <a:latin typeface="+mj-lt"/>
              <a:ea typeface="Arial"/>
              <a:cs typeface="Arial"/>
              <a:sym typeface="Arial"/>
            </a:endParaRPr>
          </a:p>
          <a:p>
            <a:pPr lvl="1"/>
            <a:r>
              <a:rPr lang="vi-VN" sz="1600" dirty="0" smtClean="0">
                <a:solidFill>
                  <a:srgbClr val="002060"/>
                </a:solidFill>
                <a:latin typeface="+mj-lt"/>
                <a:ea typeface="Arial"/>
                <a:cs typeface="Arial"/>
                <a:sym typeface="Arial"/>
              </a:rPr>
              <a:t>Unsupervised </a:t>
            </a:r>
            <a:r>
              <a:rPr lang="vi-VN" sz="1600" dirty="0">
                <a:solidFill>
                  <a:srgbClr val="002060"/>
                </a:solidFill>
                <a:latin typeface="+mj-lt"/>
                <a:ea typeface="Arial"/>
                <a:cs typeface="Arial"/>
                <a:sym typeface="Arial"/>
              </a:rPr>
              <a:t>learning (học không giám </a:t>
            </a:r>
            <a:r>
              <a:rPr lang="vi-VN" sz="1600" dirty="0" smtClean="0">
                <a:solidFill>
                  <a:srgbClr val="002060"/>
                </a:solidFill>
                <a:latin typeface="+mj-lt"/>
                <a:ea typeface="Arial"/>
                <a:cs typeface="Arial"/>
                <a:sym typeface="Arial"/>
              </a:rPr>
              <a:t>sát)</a:t>
            </a:r>
            <a:endParaRPr lang="en-US" sz="1600" dirty="0" smtClean="0">
              <a:solidFill>
                <a:srgbClr val="002060"/>
              </a:solidFill>
              <a:latin typeface="+mj-lt"/>
              <a:ea typeface="Arial"/>
              <a:cs typeface="Arial"/>
              <a:sym typeface="Arial"/>
            </a:endParaRPr>
          </a:p>
          <a:p>
            <a:pPr lvl="1"/>
            <a:r>
              <a:rPr lang="vi-VN" sz="1600" dirty="0" smtClean="0">
                <a:solidFill>
                  <a:srgbClr val="002060"/>
                </a:solidFill>
                <a:latin typeface="+mj-lt"/>
                <a:ea typeface="Arial"/>
                <a:cs typeface="Arial"/>
                <a:sym typeface="Arial"/>
              </a:rPr>
              <a:t>Semi-supervised </a:t>
            </a:r>
            <a:r>
              <a:rPr lang="vi-VN" sz="1600" dirty="0">
                <a:solidFill>
                  <a:srgbClr val="002060"/>
                </a:solidFill>
                <a:latin typeface="+mj-lt"/>
                <a:ea typeface="Arial"/>
                <a:cs typeface="Arial"/>
                <a:sym typeface="Arial"/>
              </a:rPr>
              <a:t>Learning (Học bán giám </a:t>
            </a:r>
            <a:r>
              <a:rPr lang="vi-VN" sz="1600" dirty="0" smtClean="0">
                <a:solidFill>
                  <a:srgbClr val="002060"/>
                </a:solidFill>
                <a:latin typeface="+mj-lt"/>
                <a:ea typeface="Arial"/>
                <a:cs typeface="Arial"/>
                <a:sym typeface="Arial"/>
              </a:rPr>
              <a:t>sát)</a:t>
            </a:r>
            <a:endParaRPr lang="en-US" sz="1600" dirty="0" smtClean="0">
              <a:solidFill>
                <a:srgbClr val="002060"/>
              </a:solidFill>
              <a:latin typeface="+mj-lt"/>
              <a:ea typeface="Arial"/>
              <a:cs typeface="Arial"/>
              <a:sym typeface="Arial"/>
            </a:endParaRPr>
          </a:p>
          <a:p>
            <a:pPr lvl="1"/>
            <a:r>
              <a:rPr lang="vi-VN" sz="1600" dirty="0" smtClean="0">
                <a:solidFill>
                  <a:srgbClr val="002060"/>
                </a:solidFill>
                <a:latin typeface="+mj-lt"/>
                <a:ea typeface="Arial"/>
                <a:cs typeface="Arial"/>
                <a:sym typeface="Arial"/>
              </a:rPr>
              <a:t>Reinforcement </a:t>
            </a:r>
            <a:r>
              <a:rPr lang="vi-VN" sz="1600" dirty="0">
                <a:solidFill>
                  <a:srgbClr val="002060"/>
                </a:solidFill>
                <a:latin typeface="+mj-lt"/>
                <a:ea typeface="Arial"/>
                <a:cs typeface="Arial"/>
                <a:sym typeface="Arial"/>
              </a:rPr>
              <a:t>Learning (Học tăng cường</a:t>
            </a:r>
            <a:r>
              <a:rPr lang="vi-VN" sz="1600" dirty="0" smtClean="0">
                <a:solidFill>
                  <a:srgbClr val="002060"/>
                </a:solidFill>
                <a:latin typeface="+mj-lt"/>
                <a:ea typeface="Arial"/>
                <a:cs typeface="Arial"/>
                <a:sym typeface="Arial"/>
              </a:rPr>
              <a:t>)</a:t>
            </a:r>
            <a:endParaRPr lang="vi-VN" sz="1600" dirty="0">
              <a:solidFill>
                <a:srgbClr val="002060"/>
              </a:solidFill>
              <a:latin typeface="+mj-lt"/>
              <a:ea typeface="Arial"/>
              <a:cs typeface="Arial"/>
              <a:sym typeface="Arial"/>
            </a:endParaRPr>
          </a:p>
        </p:txBody>
      </p:sp>
      <p:pic>
        <p:nvPicPr>
          <p:cNvPr id="4" name="Picture 2" descr="Unsupervised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6848" y="1137423"/>
            <a:ext cx="3776076" cy="2230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986061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err="1">
                <a:solidFill>
                  <a:srgbClr val="002060"/>
                </a:solidFill>
              </a:rPr>
              <a:t>Cập</a:t>
            </a:r>
            <a:r>
              <a:rPr lang="en-US" dirty="0">
                <a:solidFill>
                  <a:srgbClr val="002060"/>
                </a:solidFill>
              </a:rPr>
              <a:t> </a:t>
            </a:r>
            <a:r>
              <a:rPr lang="en-US" dirty="0" err="1">
                <a:solidFill>
                  <a:srgbClr val="002060"/>
                </a:solidFill>
              </a:rPr>
              <a:t>nhập</a:t>
            </a:r>
            <a:r>
              <a:rPr lang="en-US" dirty="0">
                <a:solidFill>
                  <a:srgbClr val="002060"/>
                </a:solidFill>
              </a:rPr>
              <a:t> </a:t>
            </a:r>
            <a:r>
              <a:rPr lang="en-US" dirty="0" err="1">
                <a:solidFill>
                  <a:srgbClr val="002060"/>
                </a:solidFill>
              </a:rPr>
              <a:t>tâm</a:t>
            </a:r>
            <a:r>
              <a:rPr lang="en-US" dirty="0">
                <a:solidFill>
                  <a:srgbClr val="002060"/>
                </a:solidFill>
              </a:rPr>
              <a:t> </a:t>
            </a:r>
            <a:r>
              <a:rPr lang="en-US" dirty="0" err="1">
                <a:solidFill>
                  <a:srgbClr val="002060"/>
                </a:solidFill>
              </a:rPr>
              <a:t>cụm</a:t>
            </a:r>
            <a:endParaRPr lang="en-US" dirty="0">
              <a:solidFill>
                <a:srgbClr val="002060"/>
              </a:solidFill>
            </a:endParaRPr>
          </a:p>
        </p:txBody>
      </p:sp>
      <p:pic>
        <p:nvPicPr>
          <p:cNvPr id="4" name="Picture 3"/>
          <p:cNvPicPr>
            <a:picLocks noChangeAspect="1"/>
          </p:cNvPicPr>
          <p:nvPr/>
        </p:nvPicPr>
        <p:blipFill>
          <a:blip r:embed="rId2"/>
          <a:stretch>
            <a:fillRect/>
          </a:stretch>
        </p:blipFill>
        <p:spPr>
          <a:xfrm>
            <a:off x="3688924" y="871224"/>
            <a:ext cx="5335169" cy="4001485"/>
          </a:xfrm>
          <a:prstGeom prst="rect">
            <a:avLst/>
          </a:prstGeom>
        </p:spPr>
      </p:pic>
      <p:sp>
        <p:nvSpPr>
          <p:cNvPr id="5" name="Title 1"/>
          <p:cNvSpPr>
            <a:spLocks noGrp="1"/>
          </p:cNvSpPr>
          <p:nvPr>
            <p:ph type="title"/>
          </p:nvPr>
        </p:nvSpPr>
        <p:spPr>
          <a:xfrm>
            <a:off x="311700" y="445025"/>
            <a:ext cx="8520600" cy="707400"/>
          </a:xfrm>
        </p:spPr>
        <p:txBody>
          <a:bodyPr>
            <a:normAutofit fontScale="90000"/>
          </a:bodyPr>
          <a:lstStyle/>
          <a:p>
            <a:r>
              <a:rPr lang="en-US" dirty="0" err="1"/>
              <a:t>Thuật</a:t>
            </a:r>
            <a:r>
              <a:rPr lang="en-US" dirty="0"/>
              <a:t> </a:t>
            </a:r>
            <a:r>
              <a:rPr lang="en-US" dirty="0" err="1"/>
              <a:t>toán</a:t>
            </a:r>
            <a:r>
              <a:rPr lang="en-US" dirty="0"/>
              <a:t> K-means</a:t>
            </a:r>
          </a:p>
        </p:txBody>
      </p:sp>
    </p:spTree>
    <p:extLst>
      <p:ext uri="{BB962C8B-B14F-4D97-AF65-F5344CB8AC3E}">
        <p14:creationId xmlns:p14="http://schemas.microsoft.com/office/powerpoint/2010/main" val="16785305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369218"/>
            <a:ext cx="3090125" cy="3315472"/>
          </a:xfrm>
        </p:spPr>
        <p:txBody>
          <a:bodyPr/>
          <a:lstStyle/>
          <a:p>
            <a:r>
              <a:rPr lang="en-US" dirty="0" err="1">
                <a:solidFill>
                  <a:srgbClr val="002060"/>
                </a:solidFill>
              </a:rPr>
              <a:t>Gán</a:t>
            </a:r>
            <a:r>
              <a:rPr lang="en-US" dirty="0">
                <a:solidFill>
                  <a:srgbClr val="002060"/>
                </a:solidFill>
              </a:rPr>
              <a:t> </a:t>
            </a:r>
            <a:r>
              <a:rPr lang="en-US" dirty="0" err="1">
                <a:solidFill>
                  <a:srgbClr val="002060"/>
                </a:solidFill>
              </a:rPr>
              <a:t>lại</a:t>
            </a:r>
            <a:r>
              <a:rPr lang="en-US" dirty="0">
                <a:solidFill>
                  <a:srgbClr val="002060"/>
                </a:solidFill>
              </a:rPr>
              <a:t> </a:t>
            </a:r>
            <a:r>
              <a:rPr lang="en-US" dirty="0" err="1">
                <a:solidFill>
                  <a:srgbClr val="002060"/>
                </a:solidFill>
              </a:rPr>
              <a:t>đối</a:t>
            </a:r>
            <a:r>
              <a:rPr lang="en-US" dirty="0">
                <a:solidFill>
                  <a:srgbClr val="002060"/>
                </a:solidFill>
              </a:rPr>
              <a:t> </a:t>
            </a:r>
            <a:r>
              <a:rPr lang="en-US" dirty="0" err="1">
                <a:solidFill>
                  <a:srgbClr val="002060"/>
                </a:solidFill>
              </a:rPr>
              <a:t>tượng</a:t>
            </a:r>
            <a:r>
              <a:rPr lang="en-US" dirty="0">
                <a:solidFill>
                  <a:srgbClr val="002060"/>
                </a:solidFill>
              </a:rPr>
              <a:t> </a:t>
            </a:r>
            <a:r>
              <a:rPr lang="en-US" dirty="0" err="1">
                <a:solidFill>
                  <a:srgbClr val="002060"/>
                </a:solidFill>
              </a:rPr>
              <a:t>với</a:t>
            </a:r>
            <a:r>
              <a:rPr lang="en-US" dirty="0">
                <a:solidFill>
                  <a:srgbClr val="002060"/>
                </a:solidFill>
              </a:rPr>
              <a:t> </a:t>
            </a:r>
            <a:r>
              <a:rPr lang="en-US" dirty="0" err="1">
                <a:solidFill>
                  <a:srgbClr val="002060"/>
                </a:solidFill>
              </a:rPr>
              <a:t>các</a:t>
            </a:r>
            <a:r>
              <a:rPr lang="en-US" dirty="0">
                <a:solidFill>
                  <a:srgbClr val="002060"/>
                </a:solidFill>
              </a:rPr>
              <a:t> </a:t>
            </a:r>
            <a:r>
              <a:rPr lang="en-US" dirty="0" err="1">
                <a:solidFill>
                  <a:srgbClr val="002060"/>
                </a:solidFill>
              </a:rPr>
              <a:t>cụm</a:t>
            </a:r>
            <a:endParaRPr lang="en-US" dirty="0">
              <a:solidFill>
                <a:srgbClr val="002060"/>
              </a:solidFill>
            </a:endParaRPr>
          </a:p>
          <a:p>
            <a:r>
              <a:rPr lang="en-US" dirty="0" err="1">
                <a:solidFill>
                  <a:srgbClr val="002060"/>
                </a:solidFill>
              </a:rPr>
              <a:t>Cập</a:t>
            </a:r>
            <a:r>
              <a:rPr lang="en-US" dirty="0">
                <a:solidFill>
                  <a:srgbClr val="002060"/>
                </a:solidFill>
              </a:rPr>
              <a:t> </a:t>
            </a:r>
            <a:r>
              <a:rPr lang="en-US" dirty="0" err="1">
                <a:solidFill>
                  <a:srgbClr val="002060"/>
                </a:solidFill>
              </a:rPr>
              <a:t>nhập</a:t>
            </a:r>
            <a:r>
              <a:rPr lang="en-US" dirty="0">
                <a:solidFill>
                  <a:srgbClr val="002060"/>
                </a:solidFill>
              </a:rPr>
              <a:t> </a:t>
            </a:r>
            <a:r>
              <a:rPr lang="en-US" dirty="0" err="1">
                <a:solidFill>
                  <a:srgbClr val="002060"/>
                </a:solidFill>
              </a:rPr>
              <a:t>lại</a:t>
            </a:r>
            <a:r>
              <a:rPr lang="en-US" dirty="0">
                <a:solidFill>
                  <a:srgbClr val="002060"/>
                </a:solidFill>
              </a:rPr>
              <a:t> </a:t>
            </a:r>
            <a:r>
              <a:rPr lang="en-US" dirty="0" err="1">
                <a:solidFill>
                  <a:srgbClr val="002060"/>
                </a:solidFill>
              </a:rPr>
              <a:t>tâm</a:t>
            </a:r>
            <a:r>
              <a:rPr lang="en-US" dirty="0">
                <a:solidFill>
                  <a:srgbClr val="002060"/>
                </a:solidFill>
              </a:rPr>
              <a:t> </a:t>
            </a:r>
            <a:r>
              <a:rPr lang="en-US" dirty="0" err="1">
                <a:solidFill>
                  <a:srgbClr val="002060"/>
                </a:solidFill>
              </a:rPr>
              <a:t>cụm</a:t>
            </a:r>
            <a:endParaRPr lang="en-US" dirty="0">
              <a:solidFill>
                <a:srgbClr val="002060"/>
              </a:solidFill>
            </a:endParaRPr>
          </a:p>
        </p:txBody>
      </p:sp>
      <p:pic>
        <p:nvPicPr>
          <p:cNvPr id="4" name="Picture 3"/>
          <p:cNvPicPr>
            <a:picLocks noChangeAspect="1"/>
          </p:cNvPicPr>
          <p:nvPr/>
        </p:nvPicPr>
        <p:blipFill>
          <a:blip r:embed="rId2"/>
          <a:stretch>
            <a:fillRect/>
          </a:stretch>
        </p:blipFill>
        <p:spPr>
          <a:xfrm>
            <a:off x="3915293" y="1026211"/>
            <a:ext cx="5373278" cy="4001485"/>
          </a:xfrm>
          <a:prstGeom prst="rect">
            <a:avLst/>
          </a:prstGeom>
        </p:spPr>
      </p:pic>
      <p:pic>
        <p:nvPicPr>
          <p:cNvPr id="6" name="Picture 5">
            <a:extLst>
              <a:ext uri="{FF2B5EF4-FFF2-40B4-BE49-F238E27FC236}">
                <a16:creationId xmlns:a16="http://schemas.microsoft.com/office/drawing/2014/main" id="{C1CF24CE-DC4E-4B6D-841E-75608A7F7A4B}"/>
              </a:ext>
            </a:extLst>
          </p:cNvPr>
          <p:cNvPicPr>
            <a:picLocks noChangeAspect="1"/>
          </p:cNvPicPr>
          <p:nvPr/>
        </p:nvPicPr>
        <p:blipFill>
          <a:blip r:embed="rId3"/>
          <a:stretch>
            <a:fillRect/>
          </a:stretch>
        </p:blipFill>
        <p:spPr>
          <a:xfrm>
            <a:off x="5325666" y="2503885"/>
            <a:ext cx="135731" cy="135731"/>
          </a:xfrm>
          <a:prstGeom prst="rect">
            <a:avLst/>
          </a:prstGeom>
        </p:spPr>
      </p:pic>
      <p:pic>
        <p:nvPicPr>
          <p:cNvPr id="8" name="Picture 7">
            <a:extLst>
              <a:ext uri="{FF2B5EF4-FFF2-40B4-BE49-F238E27FC236}">
                <a16:creationId xmlns:a16="http://schemas.microsoft.com/office/drawing/2014/main" id="{E30497C3-53A3-4F01-9CDA-1660C8FA4763}"/>
              </a:ext>
            </a:extLst>
          </p:cNvPr>
          <p:cNvPicPr>
            <a:picLocks noChangeAspect="1"/>
          </p:cNvPicPr>
          <p:nvPr/>
        </p:nvPicPr>
        <p:blipFill>
          <a:blip r:embed="rId4"/>
          <a:stretch>
            <a:fillRect/>
          </a:stretch>
        </p:blipFill>
        <p:spPr>
          <a:xfrm>
            <a:off x="8562755" y="3026953"/>
            <a:ext cx="185738" cy="121444"/>
          </a:xfrm>
          <a:prstGeom prst="rect">
            <a:avLst/>
          </a:prstGeom>
        </p:spPr>
      </p:pic>
      <p:sp>
        <p:nvSpPr>
          <p:cNvPr id="7" name="Title 1"/>
          <p:cNvSpPr>
            <a:spLocks noGrp="1"/>
          </p:cNvSpPr>
          <p:nvPr>
            <p:ph type="title"/>
          </p:nvPr>
        </p:nvSpPr>
        <p:spPr>
          <a:xfrm>
            <a:off x="311700" y="445025"/>
            <a:ext cx="8520600" cy="707400"/>
          </a:xfrm>
        </p:spPr>
        <p:txBody>
          <a:bodyPr>
            <a:normAutofit fontScale="90000"/>
          </a:bodyPr>
          <a:lstStyle/>
          <a:p>
            <a:r>
              <a:rPr lang="en-US" dirty="0" err="1"/>
              <a:t>Thuật</a:t>
            </a:r>
            <a:r>
              <a:rPr lang="en-US" dirty="0"/>
              <a:t> </a:t>
            </a:r>
            <a:r>
              <a:rPr lang="en-US" dirty="0" err="1"/>
              <a:t>toán</a:t>
            </a:r>
            <a:r>
              <a:rPr lang="en-US" dirty="0"/>
              <a:t> K-means</a:t>
            </a:r>
          </a:p>
        </p:txBody>
      </p:sp>
    </p:spTree>
    <p:extLst>
      <p:ext uri="{BB962C8B-B14F-4D97-AF65-F5344CB8AC3E}">
        <p14:creationId xmlns:p14="http://schemas.microsoft.com/office/powerpoint/2010/main" val="2102893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err="1">
                <a:solidFill>
                  <a:srgbClr val="002060"/>
                </a:solidFill>
              </a:rPr>
              <a:t>Thỏa</a:t>
            </a:r>
            <a:r>
              <a:rPr lang="en-US" dirty="0">
                <a:solidFill>
                  <a:srgbClr val="002060"/>
                </a:solidFill>
              </a:rPr>
              <a:t> </a:t>
            </a:r>
            <a:r>
              <a:rPr lang="en-US" dirty="0" err="1">
                <a:solidFill>
                  <a:srgbClr val="002060"/>
                </a:solidFill>
              </a:rPr>
              <a:t>mãn</a:t>
            </a:r>
            <a:r>
              <a:rPr lang="en-US" dirty="0">
                <a:solidFill>
                  <a:srgbClr val="002060"/>
                </a:solidFill>
              </a:rPr>
              <a:t> </a:t>
            </a:r>
            <a:r>
              <a:rPr lang="en-US" dirty="0" err="1">
                <a:solidFill>
                  <a:srgbClr val="002060"/>
                </a:solidFill>
              </a:rPr>
              <a:t>điều</a:t>
            </a:r>
            <a:r>
              <a:rPr lang="en-US" dirty="0">
                <a:solidFill>
                  <a:srgbClr val="002060"/>
                </a:solidFill>
              </a:rPr>
              <a:t> </a:t>
            </a:r>
            <a:r>
              <a:rPr lang="en-US" dirty="0" err="1">
                <a:solidFill>
                  <a:srgbClr val="002060"/>
                </a:solidFill>
              </a:rPr>
              <a:t>kiện</a:t>
            </a:r>
            <a:endParaRPr lang="en-US" dirty="0">
              <a:solidFill>
                <a:srgbClr val="002060"/>
              </a:solidFill>
            </a:endParaRPr>
          </a:p>
        </p:txBody>
      </p:sp>
      <p:pic>
        <p:nvPicPr>
          <p:cNvPr id="4" name="Picture 3"/>
          <p:cNvPicPr>
            <a:picLocks noChangeAspect="1"/>
          </p:cNvPicPr>
          <p:nvPr/>
        </p:nvPicPr>
        <p:blipFill>
          <a:blip r:embed="rId2"/>
          <a:stretch>
            <a:fillRect/>
          </a:stretch>
        </p:blipFill>
        <p:spPr>
          <a:xfrm>
            <a:off x="3488518" y="1142016"/>
            <a:ext cx="5335169" cy="4001485"/>
          </a:xfrm>
          <a:prstGeom prst="rect">
            <a:avLst/>
          </a:prstGeom>
        </p:spPr>
      </p:pic>
      <p:sp>
        <p:nvSpPr>
          <p:cNvPr id="5" name="Title 1"/>
          <p:cNvSpPr txBox="1">
            <a:spLocks/>
          </p:cNvSpPr>
          <p:nvPr/>
        </p:nvSpPr>
        <p:spPr>
          <a:xfrm>
            <a:off x="452948" y="335371"/>
            <a:ext cx="8520600" cy="707400"/>
          </a:xfrm>
          <a:prstGeom prst="rect">
            <a:avLst/>
          </a:prstGeom>
          <a:noFill/>
          <a:ln>
            <a:noFill/>
          </a:ln>
        </p:spPr>
        <p:txBody>
          <a:bodyPr spcFirstLastPara="1"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r>
              <a:rPr lang="en-US" dirty="0" err="1" smtClean="0"/>
              <a:t>Thuật</a:t>
            </a:r>
            <a:r>
              <a:rPr lang="en-US" dirty="0" smtClean="0"/>
              <a:t> </a:t>
            </a:r>
            <a:r>
              <a:rPr lang="en-US" dirty="0" err="1" smtClean="0"/>
              <a:t>toán</a:t>
            </a:r>
            <a:r>
              <a:rPr lang="en-US" dirty="0" smtClean="0"/>
              <a:t> K-means</a:t>
            </a:r>
            <a:endParaRPr lang="en-US" dirty="0"/>
          </a:p>
        </p:txBody>
      </p:sp>
    </p:spTree>
    <p:extLst>
      <p:ext uri="{BB962C8B-B14F-4D97-AF65-F5344CB8AC3E}">
        <p14:creationId xmlns:p14="http://schemas.microsoft.com/office/powerpoint/2010/main" val="11504718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666411" y="1664559"/>
            <a:ext cx="5698969" cy="3171006"/>
          </a:xfrm>
          <a:prstGeom prst="rect">
            <a:avLst/>
          </a:prstGeom>
        </p:spPr>
      </p:pic>
      <p:sp>
        <p:nvSpPr>
          <p:cNvPr id="5" name="TextBox 4"/>
          <p:cNvSpPr txBox="1"/>
          <p:nvPr/>
        </p:nvSpPr>
        <p:spPr>
          <a:xfrm>
            <a:off x="814039" y="1060902"/>
            <a:ext cx="7660888" cy="369332"/>
          </a:xfrm>
          <a:prstGeom prst="rect">
            <a:avLst/>
          </a:prstGeom>
          <a:noFill/>
        </p:spPr>
        <p:txBody>
          <a:bodyPr wrap="square" rtlCol="0">
            <a:spAutoFit/>
          </a:bodyPr>
          <a:lstStyle/>
          <a:p>
            <a:r>
              <a:rPr lang="en-US" sz="1800" dirty="0" err="1">
                <a:solidFill>
                  <a:srgbClr val="002060"/>
                </a:solidFill>
                <a:latin typeface="Times New Roman" panose="02020603050405020304" pitchFamily="18" charset="0"/>
                <a:cs typeface="Times New Roman" panose="02020603050405020304" pitchFamily="18" charset="0"/>
              </a:rPr>
              <a:t>Tuy</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nhiên</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nếu</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khởi</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tạo</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không</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tốt</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sẽ</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dấn</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đến</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phân</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nhóm</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cụm</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không</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hiệu</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quả</a:t>
            </a:r>
            <a:endParaRPr lang="en-US" sz="1800" dirty="0">
              <a:solidFill>
                <a:srgbClr val="002060"/>
              </a:solidFill>
              <a:latin typeface="Times New Roman" panose="02020603050405020304" pitchFamily="18" charset="0"/>
              <a:cs typeface="Times New Roman" panose="02020603050405020304" pitchFamily="18" charset="0"/>
            </a:endParaRPr>
          </a:p>
        </p:txBody>
      </p:sp>
      <p:sp>
        <p:nvSpPr>
          <p:cNvPr id="6" name="Title 1"/>
          <p:cNvSpPr>
            <a:spLocks noGrp="1"/>
          </p:cNvSpPr>
          <p:nvPr>
            <p:ph type="title"/>
          </p:nvPr>
        </p:nvSpPr>
        <p:spPr>
          <a:xfrm>
            <a:off x="334003" y="261030"/>
            <a:ext cx="8520600" cy="707400"/>
          </a:xfrm>
        </p:spPr>
        <p:txBody>
          <a:bodyPr>
            <a:normAutofit fontScale="90000"/>
          </a:bodyPr>
          <a:lstStyle/>
          <a:p>
            <a:r>
              <a:rPr lang="en-US" dirty="0" err="1"/>
              <a:t>Thuật</a:t>
            </a:r>
            <a:r>
              <a:rPr lang="en-US" dirty="0"/>
              <a:t> </a:t>
            </a:r>
            <a:r>
              <a:rPr lang="en-US" dirty="0" err="1"/>
              <a:t>toán</a:t>
            </a:r>
            <a:r>
              <a:rPr lang="en-US" dirty="0"/>
              <a:t> K-means</a:t>
            </a:r>
          </a:p>
        </p:txBody>
      </p:sp>
    </p:spTree>
    <p:extLst>
      <p:ext uri="{BB962C8B-B14F-4D97-AF65-F5344CB8AC3E}">
        <p14:creationId xmlns:p14="http://schemas.microsoft.com/office/powerpoint/2010/main" val="274010767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Ví</a:t>
            </a:r>
            <a:r>
              <a:rPr lang="en-US" dirty="0" smtClean="0"/>
              <a:t> </a:t>
            </a:r>
            <a:r>
              <a:rPr lang="en-US" dirty="0" err="1" smtClean="0"/>
              <a:t>dụ</a:t>
            </a:r>
            <a:endParaRPr lang="en-US" dirty="0"/>
          </a:p>
        </p:txBody>
      </p:sp>
      <p:sp>
        <p:nvSpPr>
          <p:cNvPr id="5" name="TextBox 4"/>
          <p:cNvSpPr txBox="1"/>
          <p:nvPr/>
        </p:nvSpPr>
        <p:spPr>
          <a:xfrm>
            <a:off x="356839" y="1360706"/>
            <a:ext cx="7660888" cy="369332"/>
          </a:xfrm>
          <a:prstGeom prst="rect">
            <a:avLst/>
          </a:prstGeom>
          <a:noFill/>
        </p:spPr>
        <p:txBody>
          <a:bodyPr wrap="square" rtlCol="0">
            <a:spAutoFit/>
          </a:bodyPr>
          <a:lstStyle/>
          <a:p>
            <a:r>
              <a:rPr lang="en-US" sz="1800" dirty="0" smtClean="0">
                <a:solidFill>
                  <a:srgbClr val="002060"/>
                </a:solidFill>
                <a:latin typeface="Times New Roman" panose="02020603050405020304" pitchFamily="18" charset="0"/>
                <a:cs typeface="Times New Roman" panose="02020603050405020304" pitchFamily="18" charset="0"/>
              </a:rPr>
              <a:t>Cho </a:t>
            </a:r>
            <a:r>
              <a:rPr lang="en-US" sz="1800" dirty="0" err="1" smtClean="0">
                <a:solidFill>
                  <a:srgbClr val="002060"/>
                </a:solidFill>
                <a:latin typeface="Times New Roman" panose="02020603050405020304" pitchFamily="18" charset="0"/>
                <a:cs typeface="Times New Roman" panose="02020603050405020304" pitchFamily="18" charset="0"/>
              </a:rPr>
              <a:t>tập</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dữ</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liệu</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gồm</a:t>
            </a:r>
            <a:r>
              <a:rPr lang="en-US" sz="1800" dirty="0" smtClean="0">
                <a:solidFill>
                  <a:srgbClr val="002060"/>
                </a:solidFill>
                <a:latin typeface="Times New Roman" panose="02020603050405020304" pitchFamily="18" charset="0"/>
                <a:cs typeface="Times New Roman" panose="02020603050405020304" pitchFamily="18" charset="0"/>
              </a:rPr>
              <a:t> 5 </a:t>
            </a:r>
            <a:r>
              <a:rPr lang="en-US" sz="1800" dirty="0" err="1" smtClean="0">
                <a:solidFill>
                  <a:srgbClr val="002060"/>
                </a:solidFill>
                <a:latin typeface="Times New Roman" panose="02020603050405020304" pitchFamily="18" charset="0"/>
                <a:cs typeface="Times New Roman" panose="02020603050405020304" pitchFamily="18" charset="0"/>
              </a:rPr>
              <a:t>mẫu</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sau</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xây</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dựng</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thuật</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toán</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Kmeans</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với</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số</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cụm</a:t>
            </a:r>
            <a:r>
              <a:rPr lang="en-US" sz="1800" dirty="0" smtClean="0">
                <a:solidFill>
                  <a:srgbClr val="002060"/>
                </a:solidFill>
                <a:latin typeface="Times New Roman" panose="02020603050405020304" pitchFamily="18" charset="0"/>
                <a:cs typeface="Times New Roman" panose="02020603050405020304" pitchFamily="18" charset="0"/>
              </a:rPr>
              <a:t> </a:t>
            </a:r>
            <a:r>
              <a:rPr lang="en-US" sz="1800" dirty="0" err="1" smtClean="0">
                <a:solidFill>
                  <a:srgbClr val="002060"/>
                </a:solidFill>
                <a:latin typeface="Times New Roman" panose="02020603050405020304" pitchFamily="18" charset="0"/>
                <a:cs typeface="Times New Roman" panose="02020603050405020304" pitchFamily="18" charset="0"/>
              </a:rPr>
              <a:t>là</a:t>
            </a:r>
            <a:r>
              <a:rPr lang="en-US" sz="1800" dirty="0" smtClean="0">
                <a:solidFill>
                  <a:srgbClr val="002060"/>
                </a:solidFill>
                <a:latin typeface="Times New Roman" panose="02020603050405020304" pitchFamily="18" charset="0"/>
                <a:cs typeface="Times New Roman" panose="02020603050405020304" pitchFamily="18" charset="0"/>
              </a:rPr>
              <a:t> 2</a:t>
            </a:r>
            <a:endParaRPr lang="en-US" sz="1800" dirty="0">
              <a:solidFill>
                <a:srgbClr val="002060"/>
              </a:solidFill>
              <a:latin typeface="Times New Roman" panose="02020603050405020304" pitchFamily="18" charset="0"/>
              <a:cs typeface="Times New Roman" panose="02020603050405020304" pitchFamily="18" charset="0"/>
            </a:endParaRPr>
          </a:p>
        </p:txBody>
      </p:sp>
      <p:sp>
        <p:nvSpPr>
          <p:cNvPr id="6" name="Content Placeholder 5"/>
          <p:cNvSpPr>
            <a:spLocks noGrp="1"/>
          </p:cNvSpPr>
          <p:nvPr>
            <p:ph idx="1"/>
          </p:nvPr>
        </p:nvSpPr>
        <p:spPr>
          <a:xfrm>
            <a:off x="311700" y="3267855"/>
            <a:ext cx="8520600" cy="1301169"/>
          </a:xfrm>
        </p:spPr>
        <p:txBody>
          <a:bodyPr/>
          <a:lstStyle/>
          <a:p>
            <a:endParaRPr lang="en-US" dirty="0"/>
          </a:p>
        </p:txBody>
      </p:sp>
      <p:pic>
        <p:nvPicPr>
          <p:cNvPr id="7" name="Picture 6"/>
          <p:cNvPicPr>
            <a:picLocks noChangeAspect="1"/>
          </p:cNvPicPr>
          <p:nvPr/>
        </p:nvPicPr>
        <p:blipFill>
          <a:blip r:embed="rId2"/>
          <a:stretch>
            <a:fillRect/>
          </a:stretch>
        </p:blipFill>
        <p:spPr>
          <a:xfrm>
            <a:off x="2386960" y="1877807"/>
            <a:ext cx="3200847" cy="2572109"/>
          </a:xfrm>
          <a:prstGeom prst="rect">
            <a:avLst/>
          </a:prstGeom>
        </p:spPr>
      </p:pic>
    </p:spTree>
    <p:extLst>
      <p:ext uri="{BB962C8B-B14F-4D97-AF65-F5344CB8AC3E}">
        <p14:creationId xmlns:p14="http://schemas.microsoft.com/office/powerpoint/2010/main" val="211624641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1700" y="742013"/>
            <a:ext cx="8944726" cy="3882453"/>
          </a:xfrm>
        </p:spPr>
        <p:txBody>
          <a:bodyPr>
            <a:noAutofit/>
          </a:bodyPr>
          <a:lstStyle/>
          <a:p>
            <a:r>
              <a:rPr lang="en-US" sz="1600" dirty="0" smtClean="0"/>
              <a:t>B1: </a:t>
            </a:r>
            <a:r>
              <a:rPr lang="en-US" sz="1600" dirty="0" err="1" smtClean="0"/>
              <a:t>Chọn</a:t>
            </a:r>
            <a:r>
              <a:rPr lang="en-US" sz="1600" dirty="0" smtClean="0"/>
              <a:t> </a:t>
            </a:r>
            <a:r>
              <a:rPr lang="en-US" sz="1600" dirty="0" err="1" smtClean="0"/>
              <a:t>số</a:t>
            </a:r>
            <a:r>
              <a:rPr lang="en-US" sz="1600" dirty="0" smtClean="0"/>
              <a:t> </a:t>
            </a:r>
            <a:r>
              <a:rPr lang="en-US" sz="1600" dirty="0" err="1" smtClean="0"/>
              <a:t>cụm</a:t>
            </a:r>
            <a:r>
              <a:rPr lang="en-US" sz="1600" dirty="0" smtClean="0"/>
              <a:t> </a:t>
            </a:r>
            <a:r>
              <a:rPr lang="en-US" sz="1600" dirty="0" err="1" smtClean="0"/>
              <a:t>là</a:t>
            </a:r>
            <a:r>
              <a:rPr lang="en-US" sz="1600" dirty="0" smtClean="0"/>
              <a:t> k=2</a:t>
            </a:r>
          </a:p>
          <a:p>
            <a:r>
              <a:rPr lang="en-US" sz="1600" dirty="0" smtClean="0"/>
              <a:t>B2: </a:t>
            </a:r>
            <a:r>
              <a:rPr lang="en-US" sz="1600" dirty="0" err="1" smtClean="0"/>
              <a:t>Chọn</a:t>
            </a:r>
            <a:r>
              <a:rPr lang="en-US" sz="1600" dirty="0" smtClean="0"/>
              <a:t> </a:t>
            </a:r>
            <a:r>
              <a:rPr lang="en-US" sz="1600" dirty="0" err="1" smtClean="0"/>
              <a:t>ngẫu</a:t>
            </a:r>
            <a:r>
              <a:rPr lang="en-US" sz="1600" dirty="0" smtClean="0"/>
              <a:t> </a:t>
            </a:r>
            <a:r>
              <a:rPr lang="en-US" sz="1600" dirty="0" err="1" smtClean="0"/>
              <a:t>nhiên</a:t>
            </a:r>
            <a:r>
              <a:rPr lang="en-US" sz="1600" dirty="0" smtClean="0"/>
              <a:t> 2 </a:t>
            </a:r>
            <a:r>
              <a:rPr lang="en-US" sz="1600" dirty="0" err="1" smtClean="0"/>
              <a:t>tâm</a:t>
            </a:r>
            <a:r>
              <a:rPr lang="en-US" sz="1600" dirty="0" smtClean="0"/>
              <a:t> </a:t>
            </a:r>
            <a:r>
              <a:rPr lang="en-US" sz="1600" dirty="0" err="1" smtClean="0"/>
              <a:t>cụm</a:t>
            </a:r>
            <a:r>
              <a:rPr lang="en-US" sz="1600" dirty="0" smtClean="0"/>
              <a:t> ban </a:t>
            </a:r>
            <a:r>
              <a:rPr lang="en-US" sz="1600" dirty="0" err="1" smtClean="0"/>
              <a:t>đầu</a:t>
            </a:r>
            <a:r>
              <a:rPr lang="en-US" sz="1600" dirty="0" smtClean="0"/>
              <a:t> </a:t>
            </a:r>
            <a:r>
              <a:rPr lang="en-US" sz="1600" dirty="0" err="1" smtClean="0"/>
              <a:t>là</a:t>
            </a:r>
            <a:r>
              <a:rPr lang="en-US" sz="1600" dirty="0" smtClean="0"/>
              <a:t>: </a:t>
            </a:r>
            <a:r>
              <a:rPr lang="en-US" sz="1600" dirty="0"/>
              <a:t>[2, 3] </a:t>
            </a:r>
            <a:r>
              <a:rPr lang="en-US" sz="1600" dirty="0" err="1"/>
              <a:t>và</a:t>
            </a:r>
            <a:r>
              <a:rPr lang="en-US" sz="1600" dirty="0"/>
              <a:t> [9, 2</a:t>
            </a:r>
            <a:r>
              <a:rPr lang="en-US" sz="1600" dirty="0" smtClean="0"/>
              <a:t>].</a:t>
            </a:r>
          </a:p>
          <a:p>
            <a:r>
              <a:rPr lang="en-US" sz="1600" dirty="0"/>
              <a:t>B3: </a:t>
            </a:r>
            <a:r>
              <a:rPr lang="en-US" sz="1600" dirty="0" err="1"/>
              <a:t>Gán</a:t>
            </a:r>
            <a:r>
              <a:rPr lang="en-US" sz="1600" dirty="0"/>
              <a:t> </a:t>
            </a:r>
            <a:r>
              <a:rPr lang="en-US" sz="1600" dirty="0" err="1"/>
              <a:t>mỗi</a:t>
            </a:r>
            <a:r>
              <a:rPr lang="en-US" sz="1600" dirty="0"/>
              <a:t> </a:t>
            </a:r>
            <a:r>
              <a:rPr lang="en-US" sz="1600" dirty="0" err="1"/>
              <a:t>điểm</a:t>
            </a:r>
            <a:r>
              <a:rPr lang="en-US" sz="1600" dirty="0"/>
              <a:t> </a:t>
            </a:r>
            <a:r>
              <a:rPr lang="en-US" sz="1600" dirty="0" err="1"/>
              <a:t>dữ</a:t>
            </a:r>
            <a:r>
              <a:rPr lang="en-US" sz="1600" dirty="0"/>
              <a:t> </a:t>
            </a:r>
            <a:r>
              <a:rPr lang="en-US" sz="1600" dirty="0" err="1"/>
              <a:t>liệu</a:t>
            </a:r>
            <a:r>
              <a:rPr lang="en-US" sz="1600" dirty="0"/>
              <a:t> </a:t>
            </a:r>
            <a:r>
              <a:rPr lang="en-US" sz="1600" dirty="0" err="1"/>
              <a:t>vào</a:t>
            </a:r>
            <a:r>
              <a:rPr lang="en-US" sz="1600" dirty="0"/>
              <a:t> </a:t>
            </a:r>
            <a:r>
              <a:rPr lang="en-US" sz="1600" dirty="0" err="1"/>
              <a:t>cụm</a:t>
            </a:r>
            <a:r>
              <a:rPr lang="en-US" sz="1600" dirty="0"/>
              <a:t> </a:t>
            </a:r>
            <a:r>
              <a:rPr lang="en-US" sz="1600" dirty="0" err="1"/>
              <a:t>gần</a:t>
            </a:r>
            <a:r>
              <a:rPr lang="en-US" sz="1600" dirty="0"/>
              <a:t> </a:t>
            </a:r>
            <a:r>
              <a:rPr lang="en-US" sz="1600" dirty="0" err="1" smtClean="0"/>
              <a:t>nhất</a:t>
            </a:r>
            <a:endParaRPr lang="en-US" sz="1600" dirty="0" smtClean="0"/>
          </a:p>
          <a:p>
            <a:pPr lvl="1"/>
            <a:r>
              <a:rPr lang="en-US" sz="1600" dirty="0" err="1" smtClean="0"/>
              <a:t>Điểm</a:t>
            </a:r>
            <a:r>
              <a:rPr lang="en-US" sz="1600" dirty="0"/>
              <a:t> 1: </a:t>
            </a:r>
            <a:r>
              <a:rPr lang="en-US" sz="1600" dirty="0" err="1"/>
              <a:t>sqrt</a:t>
            </a:r>
            <a:r>
              <a:rPr lang="en-US" sz="1600" dirty="0"/>
              <a:t>((2-2)^2 + (3-3)^2) = </a:t>
            </a:r>
            <a:r>
              <a:rPr lang="en-US" sz="1600" dirty="0" smtClean="0"/>
              <a:t>0, </a:t>
            </a:r>
            <a:r>
              <a:rPr lang="en-US" sz="1600" dirty="0" err="1"/>
              <a:t>sqrt</a:t>
            </a:r>
            <a:r>
              <a:rPr lang="en-US" sz="1600" dirty="0"/>
              <a:t>((2-9)^2 + (3-2)^2) = </a:t>
            </a:r>
            <a:r>
              <a:rPr lang="en-US" sz="1600" dirty="0" smtClean="0"/>
              <a:t>7.071  </a:t>
            </a:r>
            <a:r>
              <a:rPr lang="en-US" sz="1600" dirty="0" smtClean="0">
                <a:sym typeface="Wingdings" panose="05000000000000000000" pitchFamily="2" charset="2"/>
              </a:rPr>
              <a:t> </a:t>
            </a:r>
            <a:r>
              <a:rPr lang="en-US" sz="1600" dirty="0" err="1" smtClean="0">
                <a:sym typeface="Wingdings" panose="05000000000000000000" pitchFamily="2" charset="2"/>
              </a:rPr>
              <a:t>Gán</a:t>
            </a:r>
            <a:r>
              <a:rPr lang="en-US" sz="1600" dirty="0" smtClean="0">
                <a:sym typeface="Wingdings" panose="05000000000000000000" pitchFamily="2" charset="2"/>
              </a:rPr>
              <a:t> </a:t>
            </a:r>
            <a:r>
              <a:rPr lang="en-US" sz="1600" dirty="0" err="1" smtClean="0">
                <a:sym typeface="Wingdings" panose="05000000000000000000" pitchFamily="2" charset="2"/>
              </a:rPr>
              <a:t>cụm</a:t>
            </a:r>
            <a:r>
              <a:rPr lang="en-US" sz="1600" dirty="0" smtClean="0">
                <a:sym typeface="Wingdings" panose="05000000000000000000" pitchFamily="2" charset="2"/>
              </a:rPr>
              <a:t> 1</a:t>
            </a:r>
            <a:endParaRPr lang="en-US" sz="1600" dirty="0" smtClean="0"/>
          </a:p>
          <a:p>
            <a:pPr lvl="1"/>
            <a:r>
              <a:rPr lang="en-US" sz="1600" dirty="0" err="1" smtClean="0"/>
              <a:t>Điểm</a:t>
            </a:r>
            <a:r>
              <a:rPr lang="en-US" sz="1600" dirty="0"/>
              <a:t> 2: </a:t>
            </a:r>
            <a:r>
              <a:rPr lang="en-US" sz="1600" dirty="0" err="1"/>
              <a:t>sqrt</a:t>
            </a:r>
            <a:r>
              <a:rPr lang="en-US" sz="1600" dirty="0"/>
              <a:t>((5-2)^2 + (4-3)^2) = 3.162, </a:t>
            </a:r>
            <a:r>
              <a:rPr lang="en-US" sz="1600" dirty="0" err="1"/>
              <a:t>sqrt</a:t>
            </a:r>
            <a:r>
              <a:rPr lang="en-US" sz="1600" dirty="0"/>
              <a:t>((5-9)^2 + (4-2)^2) = </a:t>
            </a:r>
            <a:r>
              <a:rPr lang="en-US" sz="1600" dirty="0" smtClean="0"/>
              <a:t>4.472 </a:t>
            </a:r>
            <a:r>
              <a:rPr lang="en-US" sz="1600" dirty="0" smtClean="0">
                <a:sym typeface="Wingdings" panose="05000000000000000000" pitchFamily="2" charset="2"/>
              </a:rPr>
              <a:t> </a:t>
            </a:r>
            <a:r>
              <a:rPr lang="en-US" sz="1600" dirty="0" err="1" smtClean="0">
                <a:sym typeface="Wingdings" panose="05000000000000000000" pitchFamily="2" charset="2"/>
              </a:rPr>
              <a:t>Gán</a:t>
            </a:r>
            <a:r>
              <a:rPr lang="en-US" sz="1600" dirty="0" smtClean="0">
                <a:sym typeface="Wingdings" panose="05000000000000000000" pitchFamily="2" charset="2"/>
              </a:rPr>
              <a:t> </a:t>
            </a:r>
            <a:r>
              <a:rPr lang="en-US" sz="1600" dirty="0" err="1" smtClean="0">
                <a:sym typeface="Wingdings" panose="05000000000000000000" pitchFamily="2" charset="2"/>
              </a:rPr>
              <a:t>cụm</a:t>
            </a:r>
            <a:r>
              <a:rPr lang="en-US" sz="1600" dirty="0" smtClean="0">
                <a:sym typeface="Wingdings" panose="05000000000000000000" pitchFamily="2" charset="2"/>
              </a:rPr>
              <a:t> 1</a:t>
            </a:r>
            <a:endParaRPr lang="en-US" sz="1600" dirty="0" smtClean="0"/>
          </a:p>
          <a:p>
            <a:pPr lvl="1"/>
            <a:r>
              <a:rPr lang="en-US" sz="1600" dirty="0" err="1" smtClean="0"/>
              <a:t>Điểm</a:t>
            </a:r>
            <a:r>
              <a:rPr lang="en-US" sz="1600" dirty="0"/>
              <a:t> 3: </a:t>
            </a:r>
            <a:r>
              <a:rPr lang="en-US" sz="1600" dirty="0" err="1"/>
              <a:t>sqrt</a:t>
            </a:r>
            <a:r>
              <a:rPr lang="en-US" sz="1600" dirty="0"/>
              <a:t>((9-2)^2 + (2-3)^2) = </a:t>
            </a:r>
            <a:r>
              <a:rPr lang="en-US" sz="1600" dirty="0" smtClean="0"/>
              <a:t>7.071, </a:t>
            </a:r>
            <a:r>
              <a:rPr lang="en-US" sz="1600" dirty="0" err="1"/>
              <a:t>sqrt</a:t>
            </a:r>
            <a:r>
              <a:rPr lang="en-US" sz="1600" dirty="0"/>
              <a:t>((9-9)^2 + (2-2)^2) = </a:t>
            </a:r>
            <a:r>
              <a:rPr lang="en-US" sz="1600" dirty="0" smtClean="0"/>
              <a:t>0 </a:t>
            </a:r>
            <a:r>
              <a:rPr lang="en-US" sz="1600" dirty="0" smtClean="0">
                <a:sym typeface="Wingdings" panose="05000000000000000000" pitchFamily="2" charset="2"/>
              </a:rPr>
              <a:t> </a:t>
            </a:r>
            <a:r>
              <a:rPr lang="en-US" sz="1600" dirty="0" err="1" smtClean="0">
                <a:sym typeface="Wingdings" panose="05000000000000000000" pitchFamily="2" charset="2"/>
              </a:rPr>
              <a:t>Gán</a:t>
            </a:r>
            <a:r>
              <a:rPr lang="en-US" sz="1600" dirty="0" smtClean="0">
                <a:sym typeface="Wingdings" panose="05000000000000000000" pitchFamily="2" charset="2"/>
              </a:rPr>
              <a:t> </a:t>
            </a:r>
            <a:r>
              <a:rPr lang="en-US" sz="1600" dirty="0" err="1" smtClean="0">
                <a:sym typeface="Wingdings" panose="05000000000000000000" pitchFamily="2" charset="2"/>
              </a:rPr>
              <a:t>cụm</a:t>
            </a:r>
            <a:r>
              <a:rPr lang="en-US" sz="1600" dirty="0" smtClean="0">
                <a:sym typeface="Wingdings" panose="05000000000000000000" pitchFamily="2" charset="2"/>
              </a:rPr>
              <a:t> 2</a:t>
            </a:r>
          </a:p>
          <a:p>
            <a:pPr lvl="1"/>
            <a:r>
              <a:rPr lang="en-US" sz="1600" dirty="0" err="1" smtClean="0">
                <a:sym typeface="Wingdings" panose="05000000000000000000" pitchFamily="2" charset="2"/>
              </a:rPr>
              <a:t>Điểm</a:t>
            </a:r>
            <a:r>
              <a:rPr lang="en-US" sz="1600" dirty="0" smtClean="0">
                <a:sym typeface="Wingdings" panose="05000000000000000000" pitchFamily="2" charset="2"/>
              </a:rPr>
              <a:t> 4: </a:t>
            </a:r>
            <a:r>
              <a:rPr lang="en-US" sz="1600" dirty="0" err="1"/>
              <a:t>sqrt</a:t>
            </a:r>
            <a:r>
              <a:rPr lang="en-US" sz="1600" dirty="0"/>
              <a:t>((4-2)^2 + (7-3)^2) = 5</a:t>
            </a:r>
            <a:r>
              <a:rPr lang="en-US" sz="1600" dirty="0" smtClean="0"/>
              <a:t>, </a:t>
            </a:r>
            <a:r>
              <a:rPr lang="en-US" sz="1600" dirty="0" err="1"/>
              <a:t>sqrt</a:t>
            </a:r>
            <a:r>
              <a:rPr lang="en-US" sz="1600" dirty="0"/>
              <a:t>((4-9)^2 + (7-2)^2) = </a:t>
            </a:r>
            <a:r>
              <a:rPr lang="en-US" sz="1600" dirty="0" smtClean="0"/>
              <a:t>7.81 </a:t>
            </a:r>
            <a:r>
              <a:rPr lang="en-US" sz="1600" dirty="0" smtClean="0">
                <a:sym typeface="Wingdings" panose="05000000000000000000" pitchFamily="2" charset="2"/>
              </a:rPr>
              <a:t> </a:t>
            </a:r>
            <a:r>
              <a:rPr lang="en-US" sz="1600" dirty="0" err="1" smtClean="0">
                <a:sym typeface="Wingdings" panose="05000000000000000000" pitchFamily="2" charset="2"/>
              </a:rPr>
              <a:t>Gán</a:t>
            </a:r>
            <a:r>
              <a:rPr lang="en-US" sz="1600" dirty="0" smtClean="0">
                <a:sym typeface="Wingdings" panose="05000000000000000000" pitchFamily="2" charset="2"/>
              </a:rPr>
              <a:t> </a:t>
            </a:r>
            <a:r>
              <a:rPr lang="en-US" sz="1600" dirty="0" err="1" smtClean="0">
                <a:sym typeface="Wingdings" panose="05000000000000000000" pitchFamily="2" charset="2"/>
              </a:rPr>
              <a:t>cụm</a:t>
            </a:r>
            <a:r>
              <a:rPr lang="en-US" sz="1600" dirty="0" smtClean="0">
                <a:sym typeface="Wingdings" panose="05000000000000000000" pitchFamily="2" charset="2"/>
              </a:rPr>
              <a:t> 1</a:t>
            </a:r>
          </a:p>
          <a:p>
            <a:pPr lvl="1"/>
            <a:r>
              <a:rPr lang="en-US" sz="1600" dirty="0" err="1" smtClean="0">
                <a:sym typeface="Wingdings" panose="05000000000000000000" pitchFamily="2" charset="2"/>
              </a:rPr>
              <a:t>Điểm</a:t>
            </a:r>
            <a:r>
              <a:rPr lang="en-US" sz="1600" dirty="0" smtClean="0">
                <a:sym typeface="Wingdings" panose="05000000000000000000" pitchFamily="2" charset="2"/>
              </a:rPr>
              <a:t> 5: </a:t>
            </a:r>
            <a:r>
              <a:rPr lang="en-US" sz="1600" dirty="0" err="1"/>
              <a:t>sqrt</a:t>
            </a:r>
            <a:r>
              <a:rPr lang="en-US" sz="1600" dirty="0"/>
              <a:t>((8-2)^2 + (8-3)^2) = </a:t>
            </a:r>
            <a:r>
              <a:rPr lang="en-US" sz="1600" dirty="0" smtClean="0"/>
              <a:t>7.81, </a:t>
            </a:r>
            <a:r>
              <a:rPr lang="en-US" sz="1600" dirty="0" err="1"/>
              <a:t>sqrt</a:t>
            </a:r>
            <a:r>
              <a:rPr lang="en-US" sz="1600" dirty="0"/>
              <a:t>((8-9)^2 + (8-2)^2) = </a:t>
            </a:r>
            <a:r>
              <a:rPr lang="en-US" sz="1600" dirty="0" smtClean="0"/>
              <a:t>6.082 </a:t>
            </a:r>
            <a:r>
              <a:rPr lang="en-US" sz="1600" dirty="0" smtClean="0">
                <a:sym typeface="Wingdings" panose="05000000000000000000" pitchFamily="2" charset="2"/>
              </a:rPr>
              <a:t> </a:t>
            </a:r>
            <a:r>
              <a:rPr lang="en-US" sz="1600" dirty="0" err="1" smtClean="0">
                <a:sym typeface="Wingdings" panose="05000000000000000000" pitchFamily="2" charset="2"/>
              </a:rPr>
              <a:t>Gán</a:t>
            </a:r>
            <a:r>
              <a:rPr lang="en-US" sz="1600" dirty="0" smtClean="0">
                <a:sym typeface="Wingdings" panose="05000000000000000000" pitchFamily="2" charset="2"/>
              </a:rPr>
              <a:t> </a:t>
            </a:r>
            <a:r>
              <a:rPr lang="en-US" sz="1600" dirty="0" err="1" smtClean="0">
                <a:sym typeface="Wingdings" panose="05000000000000000000" pitchFamily="2" charset="2"/>
              </a:rPr>
              <a:t>cụm</a:t>
            </a:r>
            <a:r>
              <a:rPr lang="en-US" sz="1600" dirty="0" smtClean="0">
                <a:sym typeface="Wingdings" panose="05000000000000000000" pitchFamily="2" charset="2"/>
              </a:rPr>
              <a:t> 2</a:t>
            </a:r>
            <a:endParaRPr lang="en-US" sz="1600" dirty="0" smtClean="0"/>
          </a:p>
          <a:p>
            <a:r>
              <a:rPr lang="en-US" sz="1600" dirty="0" smtClean="0"/>
              <a:t>B4: </a:t>
            </a:r>
            <a:r>
              <a:rPr lang="en-US" sz="1600" dirty="0" err="1" smtClean="0"/>
              <a:t>Cập</a:t>
            </a:r>
            <a:r>
              <a:rPr lang="en-US" sz="1600" dirty="0" smtClean="0"/>
              <a:t> </a:t>
            </a:r>
            <a:r>
              <a:rPr lang="en-US" sz="1600" dirty="0" err="1" smtClean="0"/>
              <a:t>nhật</a:t>
            </a:r>
            <a:r>
              <a:rPr lang="en-US" sz="1600" dirty="0" smtClean="0"/>
              <a:t> </a:t>
            </a:r>
            <a:r>
              <a:rPr lang="en-US" sz="1600" dirty="0" err="1" smtClean="0"/>
              <a:t>tâm</a:t>
            </a:r>
            <a:r>
              <a:rPr lang="en-US" sz="1600" dirty="0" smtClean="0"/>
              <a:t> </a:t>
            </a:r>
            <a:r>
              <a:rPr lang="en-US" sz="1600" dirty="0" err="1" smtClean="0"/>
              <a:t>cụm</a:t>
            </a:r>
            <a:endParaRPr lang="en-US" sz="1600" dirty="0" smtClean="0"/>
          </a:p>
          <a:p>
            <a:pPr lvl="1"/>
            <a:r>
              <a:rPr lang="pt-BR" sz="1600" dirty="0"/>
              <a:t>Cụm 1: ([2, 3] + [5, 4] + [4, 7]) / 3 = [3.666, 4.666]</a:t>
            </a:r>
          </a:p>
          <a:p>
            <a:pPr lvl="1"/>
            <a:r>
              <a:rPr lang="pt-BR" sz="1600" dirty="0"/>
              <a:t>Cụm 2: ([9, 2] + [8, 8]) / 2 = [8.5, 5.5</a:t>
            </a:r>
            <a:r>
              <a:rPr lang="pt-BR" sz="1600" dirty="0" smtClean="0"/>
              <a:t>]</a:t>
            </a:r>
          </a:p>
          <a:p>
            <a:r>
              <a:rPr lang="pt-BR" sz="1600" dirty="0" smtClean="0"/>
              <a:t>B5: Lặp lại bước 3 và bước 4 cho vòng lặp thứ 2.</a:t>
            </a:r>
            <a:endParaRPr lang="pt-BR" sz="1600" dirty="0"/>
          </a:p>
          <a:p>
            <a:endParaRPr lang="en-US" sz="1600" dirty="0"/>
          </a:p>
        </p:txBody>
      </p:sp>
      <p:sp>
        <p:nvSpPr>
          <p:cNvPr id="4" name="Title 1"/>
          <p:cNvSpPr>
            <a:spLocks noGrp="1"/>
          </p:cNvSpPr>
          <p:nvPr>
            <p:ph type="title"/>
          </p:nvPr>
        </p:nvSpPr>
        <p:spPr>
          <a:xfrm>
            <a:off x="296710" y="107747"/>
            <a:ext cx="8520600" cy="566810"/>
          </a:xfrm>
        </p:spPr>
        <p:txBody>
          <a:bodyPr>
            <a:normAutofit fontScale="90000"/>
          </a:bodyPr>
          <a:lstStyle/>
          <a:p>
            <a:r>
              <a:rPr lang="en-US" dirty="0" err="1" smtClean="0"/>
              <a:t>Ví</a:t>
            </a:r>
            <a:r>
              <a:rPr lang="en-US" dirty="0" smtClean="0"/>
              <a:t> </a:t>
            </a:r>
            <a:r>
              <a:rPr lang="en-US" dirty="0" err="1" smtClean="0"/>
              <a:t>dụ</a:t>
            </a:r>
            <a:endParaRPr lang="en-US" dirty="0"/>
          </a:p>
        </p:txBody>
      </p:sp>
    </p:spTree>
    <p:extLst>
      <p:ext uri="{BB962C8B-B14F-4D97-AF65-F5344CB8AC3E}">
        <p14:creationId xmlns:p14="http://schemas.microsoft.com/office/powerpoint/2010/main" val="18216185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1700" y="876925"/>
            <a:ext cx="8520600" cy="3692100"/>
          </a:xfrm>
        </p:spPr>
        <p:txBody>
          <a:bodyPr/>
          <a:lstStyle/>
          <a:p>
            <a:r>
              <a:rPr lang="en-US" dirty="0" err="1" smtClean="0"/>
              <a:t>Giả</a:t>
            </a:r>
            <a:r>
              <a:rPr lang="en-US" dirty="0" smtClean="0"/>
              <a:t> </a:t>
            </a:r>
            <a:r>
              <a:rPr lang="en-US" dirty="0" err="1" smtClean="0"/>
              <a:t>sử</a:t>
            </a:r>
            <a:r>
              <a:rPr lang="en-US" dirty="0" smtClean="0"/>
              <a:t> </a:t>
            </a:r>
            <a:r>
              <a:rPr lang="en-US" dirty="0" err="1" smtClean="0"/>
              <a:t>thuật</a:t>
            </a:r>
            <a:r>
              <a:rPr lang="en-US" dirty="0" smtClean="0"/>
              <a:t> </a:t>
            </a:r>
            <a:r>
              <a:rPr lang="en-US" dirty="0" err="1" smtClean="0"/>
              <a:t>toán</a:t>
            </a:r>
            <a:r>
              <a:rPr lang="en-US" dirty="0" smtClean="0"/>
              <a:t> </a:t>
            </a:r>
            <a:r>
              <a:rPr lang="en-US" dirty="0" err="1" smtClean="0"/>
              <a:t>kết</a:t>
            </a:r>
            <a:r>
              <a:rPr lang="en-US" dirty="0" smtClean="0"/>
              <a:t> </a:t>
            </a:r>
            <a:r>
              <a:rPr lang="en-US" dirty="0" err="1" smtClean="0"/>
              <a:t>thúc</a:t>
            </a:r>
            <a:r>
              <a:rPr lang="en-US" dirty="0" smtClean="0"/>
              <a:t>, </a:t>
            </a:r>
            <a:r>
              <a:rPr lang="en-US" dirty="0" err="1" smtClean="0"/>
              <a:t>chúng</a:t>
            </a:r>
            <a:r>
              <a:rPr lang="en-US" dirty="0" smtClean="0"/>
              <a:t> ta </a:t>
            </a:r>
            <a:r>
              <a:rPr lang="en-US" dirty="0" err="1" smtClean="0"/>
              <a:t>có</a:t>
            </a:r>
            <a:r>
              <a:rPr lang="en-US" dirty="0" smtClean="0"/>
              <a:t> </a:t>
            </a:r>
            <a:r>
              <a:rPr lang="en-US" dirty="0" err="1" smtClean="0"/>
              <a:t>tâm</a:t>
            </a:r>
            <a:r>
              <a:rPr lang="en-US" dirty="0" smtClean="0"/>
              <a:t> </a:t>
            </a:r>
            <a:r>
              <a:rPr lang="en-US" dirty="0" err="1" smtClean="0"/>
              <a:t>cụm</a:t>
            </a:r>
            <a:r>
              <a:rPr lang="en-US" dirty="0" smtClean="0"/>
              <a:t> </a:t>
            </a:r>
            <a:r>
              <a:rPr lang="en-US" dirty="0" err="1" smtClean="0"/>
              <a:t>là</a:t>
            </a:r>
            <a:r>
              <a:rPr lang="en-US" dirty="0" smtClean="0"/>
              <a:t>:</a:t>
            </a:r>
            <a:endParaRPr lang="en-US" dirty="0"/>
          </a:p>
          <a:p>
            <a:pPr lvl="1"/>
            <a:r>
              <a:rPr lang="pt-BR" sz="1600" dirty="0"/>
              <a:t>Cụm 1: </a:t>
            </a:r>
            <a:r>
              <a:rPr lang="pt-BR" sz="1600" dirty="0" smtClean="0"/>
              <a:t>[</a:t>
            </a:r>
            <a:r>
              <a:rPr lang="pt-BR" sz="1600" dirty="0"/>
              <a:t>3.666, 4.666]</a:t>
            </a:r>
          </a:p>
          <a:p>
            <a:pPr lvl="1"/>
            <a:r>
              <a:rPr lang="pt-BR" sz="1600" dirty="0"/>
              <a:t>Cụm 2: </a:t>
            </a:r>
            <a:r>
              <a:rPr lang="pt-BR" sz="1600" dirty="0" smtClean="0"/>
              <a:t>[</a:t>
            </a:r>
            <a:r>
              <a:rPr lang="pt-BR" sz="1600" dirty="0"/>
              <a:t>8.5, 5.5</a:t>
            </a:r>
            <a:r>
              <a:rPr lang="pt-BR" sz="1600" dirty="0" smtClean="0"/>
              <a:t>]</a:t>
            </a:r>
          </a:p>
          <a:p>
            <a:pPr lvl="1"/>
            <a:endParaRPr lang="en-US" dirty="0" smtClean="0"/>
          </a:p>
          <a:p>
            <a:r>
              <a:rPr lang="en-US" dirty="0" err="1" smtClean="0"/>
              <a:t>Bây</a:t>
            </a:r>
            <a:r>
              <a:rPr lang="en-US" dirty="0" smtClean="0"/>
              <a:t> </a:t>
            </a:r>
            <a:r>
              <a:rPr lang="en-US" dirty="0" err="1" smtClean="0"/>
              <a:t>giờ</a:t>
            </a:r>
            <a:r>
              <a:rPr lang="en-US" dirty="0" smtClean="0"/>
              <a:t> </a:t>
            </a:r>
            <a:r>
              <a:rPr lang="en-US" dirty="0" err="1" smtClean="0"/>
              <a:t>cho</a:t>
            </a:r>
            <a:r>
              <a:rPr lang="en-US" dirty="0" smtClean="0"/>
              <a:t> </a:t>
            </a:r>
            <a:r>
              <a:rPr lang="en-US" dirty="0" err="1" smtClean="0"/>
              <a:t>điểm</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mới</a:t>
            </a:r>
            <a:r>
              <a:rPr lang="en-US" dirty="0" smtClean="0"/>
              <a:t> </a:t>
            </a:r>
            <a:r>
              <a:rPr lang="en-US" dirty="0" err="1" smtClean="0"/>
              <a:t>vào</a:t>
            </a:r>
            <a:r>
              <a:rPr lang="en-US" dirty="0" smtClean="0"/>
              <a:t>, </a:t>
            </a:r>
            <a:r>
              <a:rPr lang="en-US" dirty="0" err="1" smtClean="0"/>
              <a:t>xác</a:t>
            </a:r>
            <a:r>
              <a:rPr lang="en-US" dirty="0" smtClean="0"/>
              <a:t> </a:t>
            </a:r>
            <a:r>
              <a:rPr lang="en-US" dirty="0" err="1" smtClean="0"/>
              <a:t>định</a:t>
            </a:r>
            <a:r>
              <a:rPr lang="en-US" dirty="0" smtClean="0"/>
              <a:t> </a:t>
            </a:r>
            <a:r>
              <a:rPr lang="en-US" dirty="0" err="1" smtClean="0"/>
              <a:t>xem</a:t>
            </a:r>
            <a:r>
              <a:rPr lang="en-US" dirty="0" smtClean="0"/>
              <a:t> </a:t>
            </a:r>
            <a:r>
              <a:rPr lang="en-US" dirty="0" err="1" smtClean="0"/>
              <a:t>nó</a:t>
            </a:r>
            <a:r>
              <a:rPr lang="en-US" dirty="0" smtClean="0"/>
              <a:t> </a:t>
            </a:r>
            <a:r>
              <a:rPr lang="en-US" dirty="0" err="1" smtClean="0"/>
              <a:t>thuộc</a:t>
            </a:r>
            <a:r>
              <a:rPr lang="en-US" dirty="0" smtClean="0"/>
              <a:t> </a:t>
            </a:r>
            <a:r>
              <a:rPr lang="en-US" dirty="0" err="1" smtClean="0"/>
              <a:t>vào</a:t>
            </a:r>
            <a:r>
              <a:rPr lang="en-US" dirty="0" smtClean="0"/>
              <a:t> </a:t>
            </a:r>
            <a:r>
              <a:rPr lang="en-US" dirty="0" err="1" smtClean="0"/>
              <a:t>cụm</a:t>
            </a:r>
            <a:r>
              <a:rPr lang="en-US" dirty="0" smtClean="0"/>
              <a:t> </a:t>
            </a:r>
            <a:r>
              <a:rPr lang="en-US" dirty="0" err="1" smtClean="0"/>
              <a:t>nào</a:t>
            </a:r>
            <a:r>
              <a:rPr lang="en-US" dirty="0" smtClean="0"/>
              <a:t>.</a:t>
            </a:r>
          </a:p>
          <a:p>
            <a:r>
              <a:rPr lang="en-US" dirty="0" smtClean="0"/>
              <a:t>Cho </a:t>
            </a:r>
            <a:r>
              <a:rPr lang="en-US" dirty="0" err="1" smtClean="0"/>
              <a:t>mẫu</a:t>
            </a:r>
            <a:r>
              <a:rPr lang="en-US" dirty="0" smtClean="0"/>
              <a:t> 6 </a:t>
            </a:r>
            <a:r>
              <a:rPr lang="en-US" dirty="0" err="1" smtClean="0"/>
              <a:t>là</a:t>
            </a:r>
            <a:r>
              <a:rPr lang="en-US" dirty="0" smtClean="0"/>
              <a:t> [3.6, 5.2].</a:t>
            </a:r>
          </a:p>
          <a:p>
            <a:r>
              <a:rPr lang="en-US" dirty="0" err="1" smtClean="0"/>
              <a:t>Tính</a:t>
            </a:r>
            <a:r>
              <a:rPr lang="en-US" dirty="0" smtClean="0"/>
              <a:t> </a:t>
            </a:r>
            <a:r>
              <a:rPr lang="en-US" dirty="0" err="1" smtClean="0"/>
              <a:t>khoảng</a:t>
            </a:r>
            <a:r>
              <a:rPr lang="en-US" dirty="0" smtClean="0"/>
              <a:t> </a:t>
            </a:r>
            <a:r>
              <a:rPr lang="en-US" dirty="0" err="1" smtClean="0"/>
              <a:t>cách</a:t>
            </a:r>
            <a:r>
              <a:rPr lang="en-US" dirty="0" smtClean="0"/>
              <a:t> </a:t>
            </a:r>
            <a:r>
              <a:rPr lang="en-US" dirty="0" err="1" smtClean="0"/>
              <a:t>từ</a:t>
            </a:r>
            <a:r>
              <a:rPr lang="en-US" dirty="0" smtClean="0"/>
              <a:t> </a:t>
            </a:r>
            <a:r>
              <a:rPr lang="en-US" dirty="0" err="1" smtClean="0"/>
              <a:t>mẫu</a:t>
            </a:r>
            <a:r>
              <a:rPr lang="en-US" dirty="0" smtClean="0"/>
              <a:t> 6 </a:t>
            </a:r>
            <a:r>
              <a:rPr lang="en-US" dirty="0" err="1" smtClean="0"/>
              <a:t>đến</a:t>
            </a:r>
            <a:r>
              <a:rPr lang="en-US" dirty="0" smtClean="0"/>
              <a:t> 2 </a:t>
            </a:r>
            <a:r>
              <a:rPr lang="en-US" dirty="0" err="1" smtClean="0"/>
              <a:t>cụm</a:t>
            </a:r>
            <a:r>
              <a:rPr lang="en-US" dirty="0" smtClean="0"/>
              <a:t> </a:t>
            </a:r>
            <a:r>
              <a:rPr lang="en-US" dirty="0" err="1" smtClean="0"/>
              <a:t>trên</a:t>
            </a:r>
            <a:r>
              <a:rPr lang="en-US" dirty="0" smtClean="0"/>
              <a:t>, </a:t>
            </a:r>
            <a:r>
              <a:rPr lang="en-US" dirty="0" err="1" smtClean="0"/>
              <a:t>khoảng</a:t>
            </a:r>
            <a:r>
              <a:rPr lang="en-US" dirty="0" smtClean="0"/>
              <a:t> </a:t>
            </a:r>
            <a:r>
              <a:rPr lang="en-US" dirty="0" err="1" smtClean="0"/>
              <a:t>cách</a:t>
            </a:r>
            <a:r>
              <a:rPr lang="en-US" dirty="0" smtClean="0"/>
              <a:t> </a:t>
            </a:r>
            <a:r>
              <a:rPr lang="en-US" dirty="0" err="1" smtClean="0"/>
              <a:t>nào</a:t>
            </a:r>
            <a:r>
              <a:rPr lang="en-US" dirty="0" smtClean="0"/>
              <a:t> </a:t>
            </a:r>
            <a:r>
              <a:rPr lang="en-US" dirty="0" err="1" smtClean="0"/>
              <a:t>nhỏ</a:t>
            </a:r>
            <a:r>
              <a:rPr lang="en-US" dirty="0" smtClean="0"/>
              <a:t> </a:t>
            </a:r>
            <a:r>
              <a:rPr lang="en-US" dirty="0" err="1" smtClean="0"/>
              <a:t>hơn</a:t>
            </a:r>
            <a:r>
              <a:rPr lang="en-US" dirty="0" smtClean="0"/>
              <a:t> </a:t>
            </a:r>
            <a:r>
              <a:rPr lang="en-US" dirty="0" err="1" smtClean="0"/>
              <a:t>thì</a:t>
            </a:r>
            <a:r>
              <a:rPr lang="en-US" dirty="0" smtClean="0"/>
              <a:t> </a:t>
            </a:r>
            <a:r>
              <a:rPr lang="en-US" dirty="0" err="1" smtClean="0"/>
              <a:t>mẫu</a:t>
            </a:r>
            <a:r>
              <a:rPr lang="en-US" dirty="0" smtClean="0"/>
              <a:t> 6 </a:t>
            </a:r>
            <a:r>
              <a:rPr lang="en-US" dirty="0" err="1" smtClean="0"/>
              <a:t>thuộc</a:t>
            </a:r>
            <a:r>
              <a:rPr lang="en-US" dirty="0" smtClean="0"/>
              <a:t> </a:t>
            </a:r>
            <a:r>
              <a:rPr lang="en-US" dirty="0" err="1" smtClean="0"/>
              <a:t>về</a:t>
            </a:r>
            <a:r>
              <a:rPr lang="en-US" dirty="0" smtClean="0"/>
              <a:t> </a:t>
            </a:r>
            <a:r>
              <a:rPr lang="en-US" dirty="0" err="1" smtClean="0"/>
              <a:t>cụm</a:t>
            </a:r>
            <a:r>
              <a:rPr lang="en-US" dirty="0" smtClean="0"/>
              <a:t> </a:t>
            </a:r>
            <a:r>
              <a:rPr lang="en-US" dirty="0" err="1" smtClean="0"/>
              <a:t>đó</a:t>
            </a:r>
            <a:r>
              <a:rPr lang="en-US" dirty="0" smtClean="0"/>
              <a:t>. </a:t>
            </a:r>
          </a:p>
          <a:p>
            <a:pPr lvl="1"/>
            <a:r>
              <a:rPr lang="en-US" dirty="0" smtClean="0"/>
              <a:t>D61 = 0.53</a:t>
            </a:r>
          </a:p>
          <a:p>
            <a:pPr lvl="1"/>
            <a:r>
              <a:rPr lang="en-US" dirty="0" smtClean="0"/>
              <a:t>D62 = 4.9</a:t>
            </a:r>
          </a:p>
          <a:p>
            <a:pPr lvl="1"/>
            <a:r>
              <a:rPr lang="en-US" dirty="0" err="1" smtClean="0"/>
              <a:t>Vậy</a:t>
            </a:r>
            <a:r>
              <a:rPr lang="en-US" dirty="0" smtClean="0"/>
              <a:t> </a:t>
            </a:r>
            <a:r>
              <a:rPr lang="en-US" dirty="0" err="1" smtClean="0"/>
              <a:t>mẫu</a:t>
            </a:r>
            <a:r>
              <a:rPr lang="en-US" dirty="0" smtClean="0"/>
              <a:t> 6 </a:t>
            </a:r>
            <a:r>
              <a:rPr lang="en-US" dirty="0" err="1" smtClean="0"/>
              <a:t>thuộc</a:t>
            </a:r>
            <a:r>
              <a:rPr lang="en-US" dirty="0" smtClean="0"/>
              <a:t> </a:t>
            </a:r>
            <a:r>
              <a:rPr lang="en-US" dirty="0" err="1" smtClean="0"/>
              <a:t>cụm</a:t>
            </a:r>
            <a:r>
              <a:rPr lang="en-US" dirty="0" smtClean="0"/>
              <a:t> 1 </a:t>
            </a:r>
            <a:endParaRPr lang="en-US" dirty="0"/>
          </a:p>
        </p:txBody>
      </p:sp>
      <p:sp>
        <p:nvSpPr>
          <p:cNvPr id="4" name="Title 1"/>
          <p:cNvSpPr>
            <a:spLocks noGrp="1"/>
          </p:cNvSpPr>
          <p:nvPr>
            <p:ph type="title"/>
          </p:nvPr>
        </p:nvSpPr>
        <p:spPr>
          <a:xfrm>
            <a:off x="296710" y="107747"/>
            <a:ext cx="8520600" cy="566810"/>
          </a:xfrm>
        </p:spPr>
        <p:txBody>
          <a:bodyPr>
            <a:normAutofit fontScale="90000"/>
          </a:bodyPr>
          <a:lstStyle/>
          <a:p>
            <a:r>
              <a:rPr lang="en-US" dirty="0" err="1" smtClean="0"/>
              <a:t>Ví</a:t>
            </a:r>
            <a:r>
              <a:rPr lang="en-US" dirty="0" smtClean="0"/>
              <a:t> </a:t>
            </a:r>
            <a:r>
              <a:rPr lang="en-US" dirty="0" err="1" smtClean="0"/>
              <a:t>dụ</a:t>
            </a:r>
            <a:endParaRPr lang="en-US" dirty="0"/>
          </a:p>
        </p:txBody>
      </p:sp>
    </p:spTree>
    <p:extLst>
      <p:ext uri="{BB962C8B-B14F-4D97-AF65-F5344CB8AC3E}">
        <p14:creationId xmlns:p14="http://schemas.microsoft.com/office/powerpoint/2010/main" val="33843463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3"/>
          <p:cNvSpPr txBox="1">
            <a:spLocks noGrp="1"/>
          </p:cNvSpPr>
          <p:nvPr>
            <p:ph type="title"/>
          </p:nvPr>
        </p:nvSpPr>
        <p:spPr>
          <a:xfrm>
            <a:off x="311700" y="227100"/>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vi" dirty="0" smtClean="0"/>
              <a:t>References</a:t>
            </a:r>
            <a:endParaRPr dirty="0"/>
          </a:p>
        </p:txBody>
      </p:sp>
      <p:sp>
        <p:nvSpPr>
          <p:cNvPr id="270" name="Google Shape;270;p43"/>
          <p:cNvSpPr txBox="1">
            <a:spLocks noGrp="1"/>
          </p:cNvSpPr>
          <p:nvPr>
            <p:ph type="body" idx="1"/>
          </p:nvPr>
        </p:nvSpPr>
        <p:spPr>
          <a:xfrm>
            <a:off x="311700" y="1002550"/>
            <a:ext cx="8520600" cy="356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AutoNum type="arabicPeriod"/>
            </a:pPr>
            <a:r>
              <a:rPr lang="vi" u="sng" dirty="0">
                <a:solidFill>
                  <a:schemeClr val="hlink"/>
                </a:solidFill>
                <a:hlinkClick r:id="rId3"/>
              </a:rPr>
              <a:t>https://www.coursera.org/learn/machine-learning</a:t>
            </a:r>
            <a:endParaRPr dirty="0"/>
          </a:p>
          <a:p>
            <a:pPr marL="457200" lvl="0" indent="-342900" algn="l" rtl="0">
              <a:lnSpc>
                <a:spcPct val="115000"/>
              </a:lnSpc>
              <a:spcBef>
                <a:spcPts val="0"/>
              </a:spcBef>
              <a:spcAft>
                <a:spcPts val="0"/>
              </a:spcAft>
              <a:buSzPts val="1800"/>
              <a:buAutoNum type="arabicPeriod"/>
            </a:pPr>
            <a:r>
              <a:rPr lang="vi" u="sng" dirty="0">
                <a:solidFill>
                  <a:schemeClr val="hlink"/>
                </a:solidFill>
                <a:hlinkClick r:id="rId4"/>
              </a:rPr>
              <a:t>https://www.youtube.com/c/TriTh%E1%BB%A9cNh%C3%A2nLo%E1%BA%A1i</a:t>
            </a:r>
            <a:endParaRPr dirty="0"/>
          </a:p>
          <a:p>
            <a:pPr marL="457200" lvl="0" indent="-342900" algn="l" rtl="0">
              <a:lnSpc>
                <a:spcPct val="115000"/>
              </a:lnSpc>
              <a:spcBef>
                <a:spcPts val="0"/>
              </a:spcBef>
              <a:spcAft>
                <a:spcPts val="0"/>
              </a:spcAft>
              <a:buSzPts val="1800"/>
              <a:buAutoNum type="arabicPeriod"/>
            </a:pPr>
            <a:r>
              <a:rPr lang="vi" u="sng" dirty="0">
                <a:solidFill>
                  <a:schemeClr val="hlink"/>
                </a:solidFill>
                <a:hlinkClick r:id="rId5"/>
              </a:rPr>
              <a:t>https://machinelearningcoban.com/</a:t>
            </a:r>
            <a:endParaRPr dirty="0"/>
          </a:p>
          <a:p>
            <a:pPr marL="457200" lvl="0" indent="-342900" algn="l" rtl="0">
              <a:lnSpc>
                <a:spcPct val="115000"/>
              </a:lnSpc>
              <a:spcBef>
                <a:spcPts val="0"/>
              </a:spcBef>
              <a:spcAft>
                <a:spcPts val="0"/>
              </a:spcAft>
              <a:buSzPts val="1800"/>
              <a:buAutoNum type="arabicPeriod"/>
            </a:pPr>
            <a:r>
              <a:rPr lang="vi" dirty="0"/>
              <a:t>Nhập môn Trí Tuệ Nhân Tạo và Khoa Học Dữ Liệu (Học Máy, </a:t>
            </a:r>
            <a:r>
              <a:rPr lang="en-US" dirty="0" err="1" smtClean="0"/>
              <a:t>Trịnh</a:t>
            </a:r>
            <a:r>
              <a:rPr lang="en-US" dirty="0" smtClean="0"/>
              <a:t> </a:t>
            </a:r>
            <a:r>
              <a:rPr lang="en-US" dirty="0" err="1" smtClean="0"/>
              <a:t>Thành</a:t>
            </a:r>
            <a:r>
              <a:rPr lang="vi" dirty="0" smtClean="0"/>
              <a:t>, </a:t>
            </a:r>
            <a:r>
              <a:rPr lang="vi" dirty="0"/>
              <a:t>Phenikaa University)</a:t>
            </a:r>
            <a:endParaRPr dirty="0"/>
          </a:p>
          <a:p>
            <a:pPr marL="457200" lvl="0" indent="-342900" algn="l" rtl="0">
              <a:lnSpc>
                <a:spcPct val="115000"/>
              </a:lnSpc>
              <a:spcBef>
                <a:spcPts val="0"/>
              </a:spcBef>
              <a:spcAft>
                <a:spcPts val="0"/>
              </a:spcAft>
              <a:buSzPts val="1800"/>
              <a:buAutoNum type="arabicPeriod"/>
            </a:pPr>
            <a:r>
              <a:rPr lang="vi" u="sng" dirty="0">
                <a:solidFill>
                  <a:schemeClr val="hlink"/>
                </a:solidFill>
                <a:hlinkClick r:id="rId6"/>
              </a:rPr>
              <a:t>http://raminrastin.com/uncategorized/simple-machine-learning-workflow</a:t>
            </a:r>
            <a:r>
              <a:rPr lang="vi" u="sng" dirty="0" smtClean="0">
                <a:solidFill>
                  <a:schemeClr val="hlink"/>
                </a:solidFill>
                <a:hlinkClick r:id="rId6"/>
              </a:rPr>
              <a:t>/</a:t>
            </a:r>
            <a:endParaRPr lang="en-US" u="sng" dirty="0" smtClean="0">
              <a:solidFill>
                <a:schemeClr val="hlink"/>
              </a:solidFill>
            </a:endParaRPr>
          </a:p>
          <a:p>
            <a:pPr lvl="0">
              <a:buAutoNum type="arabicPeriod"/>
            </a:pPr>
            <a:r>
              <a:rPr lang="en-US" dirty="0">
                <a:hlinkClick r:id="rId7"/>
              </a:rPr>
              <a:t>https://</a:t>
            </a:r>
            <a:r>
              <a:rPr lang="en-US" dirty="0" smtClean="0">
                <a:hlinkClick r:id="rId7"/>
              </a:rPr>
              <a:t>www.youtube.com/watch?v=F3YoC5A6Avg</a:t>
            </a:r>
            <a:endParaRPr lang="en-US" dirty="0" smtClean="0"/>
          </a:p>
          <a:p>
            <a:pPr lvl="0">
              <a:buAutoNum type="arabicPeriod"/>
            </a:pPr>
            <a:r>
              <a:rPr lang="en-US" dirty="0">
                <a:hlinkClick r:id="rId8"/>
              </a:rPr>
              <a:t>https://</a:t>
            </a:r>
            <a:r>
              <a:rPr lang="en-US" dirty="0" smtClean="0">
                <a:hlinkClick r:id="rId8"/>
              </a:rPr>
              <a:t>phamdinhkhanh.github.io/deepai-book/ch_ml/index_classification.html</a:t>
            </a:r>
            <a:endParaRPr lang="en-US" dirty="0" smtClean="0"/>
          </a:p>
          <a:p>
            <a:pPr lvl="0">
              <a:buAutoNum type="arabicPeriod"/>
            </a:pPr>
            <a:endParaRPr lang="en-US" dirty="0" smtClean="0"/>
          </a:p>
          <a:p>
            <a:pPr lvl="0">
              <a:buAutoNum type="arabicPeriod"/>
            </a:pPr>
            <a:endParaRPr dirty="0"/>
          </a:p>
          <a:p>
            <a:pPr marL="0" lvl="0" indent="0" algn="l" rtl="0">
              <a:lnSpc>
                <a:spcPct val="115000"/>
              </a:lnSpc>
              <a:spcBef>
                <a:spcPts val="1200"/>
              </a:spcBef>
              <a:spcAft>
                <a:spcPts val="1200"/>
              </a:spcAft>
              <a:buSzPts val="1800"/>
              <a:buNone/>
            </a:pPr>
            <a:endParaRPr dirty="0"/>
          </a:p>
        </p:txBody>
      </p:sp>
    </p:spTree>
    <p:extLst>
      <p:ext uri="{BB962C8B-B14F-4D97-AF65-F5344CB8AC3E}">
        <p14:creationId xmlns:p14="http://schemas.microsoft.com/office/powerpoint/2010/main" val="9028678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5661" y="841917"/>
            <a:ext cx="8681564" cy="2871439"/>
          </a:xfrm>
        </p:spPr>
        <p:txBody>
          <a:bodyPr>
            <a:noAutofit/>
          </a:bodyPr>
          <a:lstStyle/>
          <a:p>
            <a:r>
              <a:rPr lang="en-US" dirty="0" err="1" smtClean="0">
                <a:solidFill>
                  <a:srgbClr val="002060"/>
                </a:solidFill>
              </a:rPr>
              <a:t>Học</a:t>
            </a:r>
            <a:r>
              <a:rPr lang="en-US" dirty="0" smtClean="0">
                <a:solidFill>
                  <a:srgbClr val="002060"/>
                </a:solidFill>
              </a:rPr>
              <a:t> </a:t>
            </a:r>
            <a:r>
              <a:rPr lang="en-US" dirty="0" err="1">
                <a:solidFill>
                  <a:srgbClr val="002060"/>
                </a:solidFill>
              </a:rPr>
              <a:t>có</a:t>
            </a:r>
            <a:r>
              <a:rPr lang="en-US" dirty="0">
                <a:solidFill>
                  <a:srgbClr val="002060"/>
                </a:solidFill>
              </a:rPr>
              <a:t> </a:t>
            </a:r>
            <a:r>
              <a:rPr lang="en-US" dirty="0" err="1">
                <a:solidFill>
                  <a:srgbClr val="002060"/>
                </a:solidFill>
              </a:rPr>
              <a:t>giám</a:t>
            </a:r>
            <a:r>
              <a:rPr lang="en-US" dirty="0">
                <a:solidFill>
                  <a:srgbClr val="002060"/>
                </a:solidFill>
              </a:rPr>
              <a:t> </a:t>
            </a:r>
            <a:r>
              <a:rPr lang="en-US" dirty="0" err="1">
                <a:solidFill>
                  <a:srgbClr val="002060"/>
                </a:solidFill>
              </a:rPr>
              <a:t>sát</a:t>
            </a:r>
            <a:r>
              <a:rPr lang="en-US" dirty="0">
                <a:solidFill>
                  <a:srgbClr val="002060"/>
                </a:solidFill>
              </a:rPr>
              <a:t> </a:t>
            </a:r>
            <a:r>
              <a:rPr lang="en-US" dirty="0" err="1">
                <a:solidFill>
                  <a:srgbClr val="002060"/>
                </a:solidFill>
              </a:rPr>
              <a:t>cần</a:t>
            </a:r>
            <a:r>
              <a:rPr lang="en-US" dirty="0">
                <a:solidFill>
                  <a:srgbClr val="002060"/>
                </a:solidFill>
              </a:rPr>
              <a:t> </a:t>
            </a:r>
            <a:r>
              <a:rPr lang="en-US" dirty="0" err="1">
                <a:solidFill>
                  <a:srgbClr val="002060"/>
                </a:solidFill>
              </a:rPr>
              <a:t>phải</a:t>
            </a:r>
            <a:r>
              <a:rPr lang="en-US" dirty="0">
                <a:solidFill>
                  <a:srgbClr val="002060"/>
                </a:solidFill>
              </a:rPr>
              <a:t> </a:t>
            </a:r>
            <a:r>
              <a:rPr lang="en-US" dirty="0" err="1">
                <a:solidFill>
                  <a:srgbClr val="002060"/>
                </a:solidFill>
              </a:rPr>
              <a:t>cung</a:t>
            </a:r>
            <a:r>
              <a:rPr lang="en-US" dirty="0">
                <a:solidFill>
                  <a:srgbClr val="002060"/>
                </a:solidFill>
              </a:rPr>
              <a:t> </a:t>
            </a:r>
            <a:r>
              <a:rPr lang="en-US" dirty="0" err="1">
                <a:solidFill>
                  <a:srgbClr val="002060"/>
                </a:solidFill>
              </a:rPr>
              <a:t>cấp</a:t>
            </a:r>
            <a:r>
              <a:rPr lang="en-US" dirty="0">
                <a:solidFill>
                  <a:srgbClr val="002060"/>
                </a:solidFill>
              </a:rPr>
              <a:t> </a:t>
            </a:r>
            <a:r>
              <a:rPr lang="en-US" dirty="0" err="1">
                <a:solidFill>
                  <a:srgbClr val="002060"/>
                </a:solidFill>
              </a:rPr>
              <a:t>cho</a:t>
            </a:r>
            <a:r>
              <a:rPr lang="en-US" dirty="0">
                <a:solidFill>
                  <a:srgbClr val="002060"/>
                </a:solidFill>
              </a:rPr>
              <a:t> </a:t>
            </a:r>
            <a:r>
              <a:rPr lang="en-US" dirty="0" err="1">
                <a:solidFill>
                  <a:srgbClr val="002060"/>
                </a:solidFill>
              </a:rPr>
              <a:t>máy</a:t>
            </a:r>
            <a:r>
              <a:rPr lang="en-US" dirty="0">
                <a:solidFill>
                  <a:srgbClr val="002060"/>
                </a:solidFill>
              </a:rPr>
              <a:t> </a:t>
            </a:r>
            <a:r>
              <a:rPr lang="en-US" dirty="0" err="1">
                <a:solidFill>
                  <a:srgbClr val="002060"/>
                </a:solidFill>
              </a:rPr>
              <a:t>tính</a:t>
            </a:r>
            <a:r>
              <a:rPr lang="en-US" dirty="0">
                <a:solidFill>
                  <a:srgbClr val="002060"/>
                </a:solidFill>
              </a:rPr>
              <a:t> </a:t>
            </a:r>
            <a:r>
              <a:rPr lang="en-US" dirty="0" err="1">
                <a:solidFill>
                  <a:srgbClr val="002060"/>
                </a:solidFill>
              </a:rPr>
              <a:t>một</a:t>
            </a:r>
            <a:r>
              <a:rPr lang="en-US" dirty="0">
                <a:solidFill>
                  <a:srgbClr val="002060"/>
                </a:solidFill>
              </a:rPr>
              <a:t> </a:t>
            </a:r>
            <a:r>
              <a:rPr lang="en-US" dirty="0" err="1">
                <a:solidFill>
                  <a:srgbClr val="002060"/>
                </a:solidFill>
              </a:rPr>
              <a:t>tập</a:t>
            </a:r>
            <a:r>
              <a:rPr lang="en-US" dirty="0">
                <a:solidFill>
                  <a:srgbClr val="002060"/>
                </a:solidFill>
              </a:rPr>
              <a:t> </a:t>
            </a:r>
            <a:r>
              <a:rPr lang="en-US" dirty="0" err="1">
                <a:solidFill>
                  <a:srgbClr val="002060"/>
                </a:solidFill>
              </a:rPr>
              <a:t>dữ</a:t>
            </a:r>
            <a:r>
              <a:rPr lang="en-US" dirty="0">
                <a:solidFill>
                  <a:srgbClr val="002060"/>
                </a:solidFill>
              </a:rPr>
              <a:t> </a:t>
            </a:r>
            <a:r>
              <a:rPr lang="en-US" dirty="0" err="1">
                <a:solidFill>
                  <a:srgbClr val="002060"/>
                </a:solidFill>
              </a:rPr>
              <a:t>liệu</a:t>
            </a:r>
            <a:r>
              <a:rPr lang="en-US" dirty="0">
                <a:solidFill>
                  <a:srgbClr val="002060"/>
                </a:solidFill>
              </a:rPr>
              <a:t> </a:t>
            </a:r>
            <a:r>
              <a:rPr lang="en-US" dirty="0" err="1">
                <a:solidFill>
                  <a:srgbClr val="002060"/>
                </a:solidFill>
              </a:rPr>
              <a:t>mẫu</a:t>
            </a:r>
            <a:r>
              <a:rPr lang="en-US" dirty="0">
                <a:solidFill>
                  <a:srgbClr val="002060"/>
                </a:solidFill>
              </a:rPr>
              <a:t> (</a:t>
            </a:r>
            <a:r>
              <a:rPr lang="en-US" dirty="0" err="1">
                <a:solidFill>
                  <a:srgbClr val="002060"/>
                </a:solidFill>
              </a:rPr>
              <a:t>Bao</a:t>
            </a:r>
            <a:r>
              <a:rPr lang="en-US" dirty="0">
                <a:solidFill>
                  <a:srgbClr val="002060"/>
                </a:solidFill>
              </a:rPr>
              <a:t> </a:t>
            </a:r>
            <a:r>
              <a:rPr lang="en-US" dirty="0" err="1">
                <a:solidFill>
                  <a:srgbClr val="002060"/>
                </a:solidFill>
              </a:rPr>
              <a:t>gồm</a:t>
            </a:r>
            <a:r>
              <a:rPr lang="en-US" dirty="0">
                <a:solidFill>
                  <a:srgbClr val="002060"/>
                </a:solidFill>
              </a:rPr>
              <a:t> </a:t>
            </a:r>
            <a:r>
              <a:rPr lang="en-US" dirty="0" err="1">
                <a:solidFill>
                  <a:srgbClr val="002060"/>
                </a:solidFill>
              </a:rPr>
              <a:t>các</a:t>
            </a:r>
            <a:r>
              <a:rPr lang="en-US" dirty="0">
                <a:solidFill>
                  <a:srgbClr val="002060"/>
                </a:solidFill>
              </a:rPr>
              <a:t> </a:t>
            </a:r>
            <a:r>
              <a:rPr lang="en-US" dirty="0" err="1">
                <a:solidFill>
                  <a:srgbClr val="002060"/>
                </a:solidFill>
              </a:rPr>
              <a:t>câu</a:t>
            </a:r>
            <a:r>
              <a:rPr lang="en-US" dirty="0">
                <a:solidFill>
                  <a:srgbClr val="002060"/>
                </a:solidFill>
              </a:rPr>
              <a:t> </a:t>
            </a:r>
            <a:r>
              <a:rPr lang="en-US" dirty="0" err="1">
                <a:solidFill>
                  <a:srgbClr val="002060"/>
                </a:solidFill>
              </a:rPr>
              <a:t>hỏi</a:t>
            </a:r>
            <a:r>
              <a:rPr lang="en-US" dirty="0">
                <a:solidFill>
                  <a:srgbClr val="002060"/>
                </a:solidFill>
              </a:rPr>
              <a:t>, </a:t>
            </a:r>
            <a:r>
              <a:rPr lang="en-US" b="1" dirty="0" err="1">
                <a:solidFill>
                  <a:srgbClr val="FF0000"/>
                </a:solidFill>
              </a:rPr>
              <a:t>đáp</a:t>
            </a:r>
            <a:r>
              <a:rPr lang="en-US" b="1" dirty="0">
                <a:solidFill>
                  <a:srgbClr val="FF0000"/>
                </a:solidFill>
              </a:rPr>
              <a:t> </a:t>
            </a:r>
            <a:r>
              <a:rPr lang="en-US" b="1" dirty="0" err="1">
                <a:solidFill>
                  <a:srgbClr val="FF0000"/>
                </a:solidFill>
              </a:rPr>
              <a:t>án</a:t>
            </a:r>
            <a:r>
              <a:rPr lang="en-US" dirty="0">
                <a:solidFill>
                  <a:srgbClr val="002060"/>
                </a:solidFill>
              </a:rPr>
              <a:t>). </a:t>
            </a:r>
            <a:r>
              <a:rPr lang="en-US" dirty="0" err="1">
                <a:solidFill>
                  <a:srgbClr val="002060"/>
                </a:solidFill>
              </a:rPr>
              <a:t>Sau</a:t>
            </a:r>
            <a:r>
              <a:rPr lang="en-US" dirty="0">
                <a:solidFill>
                  <a:srgbClr val="002060"/>
                </a:solidFill>
              </a:rPr>
              <a:t> </a:t>
            </a:r>
            <a:r>
              <a:rPr lang="en-US" dirty="0" err="1">
                <a:solidFill>
                  <a:srgbClr val="002060"/>
                </a:solidFill>
              </a:rPr>
              <a:t>đấy</a:t>
            </a:r>
            <a:r>
              <a:rPr lang="en-US" dirty="0">
                <a:solidFill>
                  <a:srgbClr val="002060"/>
                </a:solidFill>
              </a:rPr>
              <a:t> </a:t>
            </a:r>
            <a:r>
              <a:rPr lang="en-US" dirty="0" err="1">
                <a:solidFill>
                  <a:srgbClr val="002060"/>
                </a:solidFill>
              </a:rPr>
              <a:t>các</a:t>
            </a:r>
            <a:r>
              <a:rPr lang="en-US" dirty="0">
                <a:solidFill>
                  <a:srgbClr val="002060"/>
                </a:solidFill>
              </a:rPr>
              <a:t> </a:t>
            </a:r>
            <a:r>
              <a:rPr lang="en-US" dirty="0" err="1">
                <a:solidFill>
                  <a:srgbClr val="002060"/>
                </a:solidFill>
              </a:rPr>
              <a:t>thuật</a:t>
            </a:r>
            <a:r>
              <a:rPr lang="en-US" dirty="0">
                <a:solidFill>
                  <a:srgbClr val="002060"/>
                </a:solidFill>
              </a:rPr>
              <a:t> </a:t>
            </a:r>
            <a:r>
              <a:rPr lang="en-US" dirty="0" err="1">
                <a:solidFill>
                  <a:srgbClr val="002060"/>
                </a:solidFill>
              </a:rPr>
              <a:t>toán</a:t>
            </a:r>
            <a:r>
              <a:rPr lang="en-US" dirty="0">
                <a:solidFill>
                  <a:srgbClr val="002060"/>
                </a:solidFill>
              </a:rPr>
              <a:t> (</a:t>
            </a:r>
            <a:r>
              <a:rPr lang="en-US" dirty="0" err="1">
                <a:solidFill>
                  <a:srgbClr val="002060"/>
                </a:solidFill>
              </a:rPr>
              <a:t>học</a:t>
            </a:r>
            <a:r>
              <a:rPr lang="en-US" dirty="0">
                <a:solidFill>
                  <a:srgbClr val="002060"/>
                </a:solidFill>
              </a:rPr>
              <a:t> </a:t>
            </a:r>
            <a:r>
              <a:rPr lang="en-US" dirty="0" err="1">
                <a:solidFill>
                  <a:srgbClr val="002060"/>
                </a:solidFill>
              </a:rPr>
              <a:t>có</a:t>
            </a:r>
            <a:r>
              <a:rPr lang="en-US" dirty="0">
                <a:solidFill>
                  <a:srgbClr val="002060"/>
                </a:solidFill>
              </a:rPr>
              <a:t> </a:t>
            </a:r>
            <a:r>
              <a:rPr lang="en-US" dirty="0" err="1">
                <a:solidFill>
                  <a:srgbClr val="002060"/>
                </a:solidFill>
              </a:rPr>
              <a:t>giám</a:t>
            </a:r>
            <a:r>
              <a:rPr lang="en-US" dirty="0">
                <a:solidFill>
                  <a:srgbClr val="002060"/>
                </a:solidFill>
              </a:rPr>
              <a:t> </a:t>
            </a:r>
            <a:r>
              <a:rPr lang="en-US" dirty="0" err="1">
                <a:solidFill>
                  <a:srgbClr val="002060"/>
                </a:solidFill>
              </a:rPr>
              <a:t>sát</a:t>
            </a:r>
            <a:r>
              <a:rPr lang="en-US" dirty="0">
                <a:solidFill>
                  <a:srgbClr val="002060"/>
                </a:solidFill>
              </a:rPr>
              <a:t>) </a:t>
            </a:r>
            <a:r>
              <a:rPr lang="en-US" dirty="0" err="1">
                <a:solidFill>
                  <a:srgbClr val="002060"/>
                </a:solidFill>
              </a:rPr>
              <a:t>sẽ</a:t>
            </a:r>
            <a:r>
              <a:rPr lang="en-US" dirty="0">
                <a:solidFill>
                  <a:srgbClr val="002060"/>
                </a:solidFill>
              </a:rPr>
              <a:t> </a:t>
            </a:r>
            <a:r>
              <a:rPr lang="en-US" dirty="0" err="1">
                <a:solidFill>
                  <a:srgbClr val="002060"/>
                </a:solidFill>
              </a:rPr>
              <a:t>học</a:t>
            </a:r>
            <a:r>
              <a:rPr lang="en-US" dirty="0">
                <a:solidFill>
                  <a:srgbClr val="002060"/>
                </a:solidFill>
              </a:rPr>
              <a:t> </a:t>
            </a:r>
            <a:r>
              <a:rPr lang="en-US" dirty="0" err="1">
                <a:solidFill>
                  <a:srgbClr val="002060"/>
                </a:solidFill>
              </a:rPr>
              <a:t>và</a:t>
            </a:r>
            <a:r>
              <a:rPr lang="en-US" dirty="0">
                <a:solidFill>
                  <a:srgbClr val="002060"/>
                </a:solidFill>
              </a:rPr>
              <a:t> </a:t>
            </a:r>
            <a:r>
              <a:rPr lang="en-US" dirty="0" err="1">
                <a:solidFill>
                  <a:srgbClr val="002060"/>
                </a:solidFill>
              </a:rPr>
              <a:t>tìm</a:t>
            </a:r>
            <a:r>
              <a:rPr lang="en-US" dirty="0">
                <a:solidFill>
                  <a:srgbClr val="002060"/>
                </a:solidFill>
              </a:rPr>
              <a:t> </a:t>
            </a:r>
            <a:r>
              <a:rPr lang="en-US" dirty="0" err="1">
                <a:solidFill>
                  <a:srgbClr val="002060"/>
                </a:solidFill>
              </a:rPr>
              <a:t>ra</a:t>
            </a:r>
            <a:r>
              <a:rPr lang="en-US" dirty="0">
                <a:solidFill>
                  <a:srgbClr val="002060"/>
                </a:solidFill>
              </a:rPr>
              <a:t> </a:t>
            </a:r>
            <a:r>
              <a:rPr lang="en-US" dirty="0" err="1">
                <a:solidFill>
                  <a:srgbClr val="002060"/>
                </a:solidFill>
              </a:rPr>
              <a:t>quy</a:t>
            </a:r>
            <a:r>
              <a:rPr lang="en-US" dirty="0">
                <a:solidFill>
                  <a:srgbClr val="002060"/>
                </a:solidFill>
              </a:rPr>
              <a:t> </a:t>
            </a:r>
            <a:r>
              <a:rPr lang="en-US" dirty="0" err="1">
                <a:solidFill>
                  <a:srgbClr val="002060"/>
                </a:solidFill>
              </a:rPr>
              <a:t>luật</a:t>
            </a:r>
            <a:r>
              <a:rPr lang="en-US" dirty="0">
                <a:solidFill>
                  <a:srgbClr val="002060"/>
                </a:solidFill>
              </a:rPr>
              <a:t> </a:t>
            </a:r>
            <a:r>
              <a:rPr lang="en-US" dirty="0" err="1">
                <a:solidFill>
                  <a:srgbClr val="002060"/>
                </a:solidFill>
              </a:rPr>
              <a:t>để</a:t>
            </a:r>
            <a:r>
              <a:rPr lang="en-US" dirty="0">
                <a:solidFill>
                  <a:srgbClr val="002060"/>
                </a:solidFill>
              </a:rPr>
              <a:t> </a:t>
            </a:r>
            <a:r>
              <a:rPr lang="en-US" dirty="0" err="1">
                <a:solidFill>
                  <a:srgbClr val="002060"/>
                </a:solidFill>
              </a:rPr>
              <a:t>tìm</a:t>
            </a:r>
            <a:r>
              <a:rPr lang="en-US" dirty="0">
                <a:solidFill>
                  <a:srgbClr val="002060"/>
                </a:solidFill>
              </a:rPr>
              <a:t> </a:t>
            </a:r>
            <a:r>
              <a:rPr lang="en-US" dirty="0" err="1">
                <a:solidFill>
                  <a:srgbClr val="002060"/>
                </a:solidFill>
              </a:rPr>
              <a:t>ra</a:t>
            </a:r>
            <a:r>
              <a:rPr lang="en-US" dirty="0">
                <a:solidFill>
                  <a:srgbClr val="002060"/>
                </a:solidFill>
              </a:rPr>
              <a:t> </a:t>
            </a:r>
            <a:r>
              <a:rPr lang="en-US" dirty="0" err="1">
                <a:solidFill>
                  <a:srgbClr val="002060"/>
                </a:solidFill>
              </a:rPr>
              <a:t>các</a:t>
            </a:r>
            <a:r>
              <a:rPr lang="en-US" dirty="0">
                <a:solidFill>
                  <a:srgbClr val="002060"/>
                </a:solidFill>
              </a:rPr>
              <a:t> </a:t>
            </a:r>
            <a:r>
              <a:rPr lang="en-US" dirty="0" err="1">
                <a:solidFill>
                  <a:srgbClr val="002060"/>
                </a:solidFill>
              </a:rPr>
              <a:t>đáp</a:t>
            </a:r>
            <a:r>
              <a:rPr lang="en-US" dirty="0">
                <a:solidFill>
                  <a:srgbClr val="002060"/>
                </a:solidFill>
              </a:rPr>
              <a:t> </a:t>
            </a:r>
            <a:r>
              <a:rPr lang="en-US" dirty="0" err="1">
                <a:solidFill>
                  <a:srgbClr val="002060"/>
                </a:solidFill>
              </a:rPr>
              <a:t>án</a:t>
            </a:r>
            <a:r>
              <a:rPr lang="en-US" dirty="0">
                <a:solidFill>
                  <a:srgbClr val="002060"/>
                </a:solidFill>
              </a:rPr>
              <a:t> </a:t>
            </a:r>
            <a:r>
              <a:rPr lang="en-US" dirty="0" err="1">
                <a:solidFill>
                  <a:srgbClr val="002060"/>
                </a:solidFill>
              </a:rPr>
              <a:t>cho</a:t>
            </a:r>
            <a:r>
              <a:rPr lang="en-US" dirty="0">
                <a:solidFill>
                  <a:srgbClr val="002060"/>
                </a:solidFill>
              </a:rPr>
              <a:t> </a:t>
            </a:r>
            <a:r>
              <a:rPr lang="en-US" dirty="0" err="1">
                <a:solidFill>
                  <a:srgbClr val="002060"/>
                </a:solidFill>
              </a:rPr>
              <a:t>các</a:t>
            </a:r>
            <a:r>
              <a:rPr lang="en-US" dirty="0">
                <a:solidFill>
                  <a:srgbClr val="002060"/>
                </a:solidFill>
              </a:rPr>
              <a:t> </a:t>
            </a:r>
            <a:r>
              <a:rPr lang="en-US" dirty="0" err="1">
                <a:solidFill>
                  <a:srgbClr val="002060"/>
                </a:solidFill>
              </a:rPr>
              <a:t>câu</a:t>
            </a:r>
            <a:r>
              <a:rPr lang="en-US" dirty="0">
                <a:solidFill>
                  <a:srgbClr val="002060"/>
                </a:solidFill>
              </a:rPr>
              <a:t> </a:t>
            </a:r>
            <a:r>
              <a:rPr lang="en-US" dirty="0" err="1">
                <a:solidFill>
                  <a:srgbClr val="002060"/>
                </a:solidFill>
              </a:rPr>
              <a:t>hỏi</a:t>
            </a:r>
            <a:r>
              <a:rPr lang="en-US" dirty="0">
                <a:solidFill>
                  <a:srgbClr val="002060"/>
                </a:solidFill>
              </a:rPr>
              <a:t> </a:t>
            </a:r>
            <a:r>
              <a:rPr lang="en-US" dirty="0" err="1">
                <a:solidFill>
                  <a:srgbClr val="002060"/>
                </a:solidFill>
              </a:rPr>
              <a:t>mới</a:t>
            </a:r>
            <a:r>
              <a:rPr lang="en-US" dirty="0">
                <a:solidFill>
                  <a:srgbClr val="002060"/>
                </a:solidFill>
              </a:rPr>
              <a:t>. </a:t>
            </a:r>
          </a:p>
          <a:p>
            <a:endParaRPr lang="en-US" dirty="0">
              <a:solidFill>
                <a:srgbClr val="002060"/>
              </a:solidFill>
            </a:endParaRPr>
          </a:p>
          <a:p>
            <a:r>
              <a:rPr lang="en-US" dirty="0" err="1">
                <a:solidFill>
                  <a:srgbClr val="002060"/>
                </a:solidFill>
              </a:rPr>
              <a:t>Ví</a:t>
            </a:r>
            <a:r>
              <a:rPr lang="en-US" dirty="0">
                <a:solidFill>
                  <a:srgbClr val="002060"/>
                </a:solidFill>
              </a:rPr>
              <a:t> </a:t>
            </a:r>
            <a:r>
              <a:rPr lang="en-US" dirty="0" err="1">
                <a:solidFill>
                  <a:srgbClr val="002060"/>
                </a:solidFill>
              </a:rPr>
              <a:t>dụ</a:t>
            </a:r>
            <a:r>
              <a:rPr lang="en-US" dirty="0">
                <a:solidFill>
                  <a:srgbClr val="002060"/>
                </a:solidFill>
              </a:rPr>
              <a:t>:  </a:t>
            </a:r>
            <a:endParaRPr lang="en-US" dirty="0" smtClean="0">
              <a:solidFill>
                <a:srgbClr val="002060"/>
              </a:solidFill>
            </a:endParaRPr>
          </a:p>
          <a:p>
            <a:endParaRPr lang="en-US" dirty="0">
              <a:solidFill>
                <a:srgbClr val="002060"/>
              </a:solidFill>
            </a:endParaRPr>
          </a:p>
          <a:p>
            <a:r>
              <a:rPr lang="en-US" dirty="0" smtClean="0">
                <a:solidFill>
                  <a:srgbClr val="002060"/>
                </a:solidFill>
              </a:rPr>
              <a:t>            </a:t>
            </a:r>
            <a:r>
              <a:rPr lang="en-US" dirty="0" err="1" smtClean="0">
                <a:solidFill>
                  <a:srgbClr val="002060"/>
                </a:solidFill>
              </a:rPr>
              <a:t>Vỏ</a:t>
            </a:r>
            <a:r>
              <a:rPr lang="en-US" dirty="0" smtClean="0">
                <a:solidFill>
                  <a:srgbClr val="002060"/>
                </a:solidFill>
              </a:rPr>
              <a:t> </a:t>
            </a:r>
            <a:r>
              <a:rPr lang="en-US" dirty="0" err="1">
                <a:solidFill>
                  <a:srgbClr val="002060"/>
                </a:solidFill>
              </a:rPr>
              <a:t>sần</a:t>
            </a:r>
            <a:r>
              <a:rPr lang="en-US" dirty="0">
                <a:solidFill>
                  <a:srgbClr val="002060"/>
                </a:solidFill>
              </a:rPr>
              <a:t> </a:t>
            </a:r>
            <a:r>
              <a:rPr lang="en-US" dirty="0" err="1">
                <a:solidFill>
                  <a:srgbClr val="002060"/>
                </a:solidFill>
              </a:rPr>
              <a:t>sùi</a:t>
            </a:r>
            <a:r>
              <a:rPr lang="en-US" dirty="0">
                <a:solidFill>
                  <a:srgbClr val="002060"/>
                </a:solidFill>
              </a:rPr>
              <a:t>, </a:t>
            </a:r>
            <a:r>
              <a:rPr lang="en-US" dirty="0" err="1">
                <a:solidFill>
                  <a:srgbClr val="002060"/>
                </a:solidFill>
              </a:rPr>
              <a:t>màu</a:t>
            </a:r>
            <a:r>
              <a:rPr lang="en-US" dirty="0">
                <a:solidFill>
                  <a:srgbClr val="002060"/>
                </a:solidFill>
              </a:rPr>
              <a:t> </a:t>
            </a:r>
            <a:r>
              <a:rPr lang="en-US" dirty="0" err="1">
                <a:solidFill>
                  <a:srgbClr val="002060"/>
                </a:solidFill>
              </a:rPr>
              <a:t>vàng</a:t>
            </a:r>
            <a:r>
              <a:rPr lang="en-US" dirty="0">
                <a:solidFill>
                  <a:srgbClr val="002060"/>
                </a:solidFill>
              </a:rPr>
              <a:t>, </a:t>
            </a:r>
            <a:r>
              <a:rPr lang="en-US" dirty="0" err="1">
                <a:solidFill>
                  <a:srgbClr val="002060"/>
                </a:solidFill>
              </a:rPr>
              <a:t>ngọt</a:t>
            </a:r>
            <a:r>
              <a:rPr lang="en-US" dirty="0">
                <a:solidFill>
                  <a:srgbClr val="002060"/>
                </a:solidFill>
              </a:rPr>
              <a:t>, </a:t>
            </a:r>
            <a:r>
              <a:rPr lang="en-US" dirty="0" err="1">
                <a:solidFill>
                  <a:srgbClr val="002060"/>
                </a:solidFill>
              </a:rPr>
              <a:t>có</a:t>
            </a:r>
            <a:r>
              <a:rPr lang="en-US" dirty="0">
                <a:solidFill>
                  <a:srgbClr val="002060"/>
                </a:solidFill>
              </a:rPr>
              <a:t> </a:t>
            </a:r>
            <a:r>
              <a:rPr lang="en-US" dirty="0" err="1">
                <a:solidFill>
                  <a:srgbClr val="002060"/>
                </a:solidFill>
              </a:rPr>
              <a:t>múi</a:t>
            </a:r>
            <a:r>
              <a:rPr lang="en-US" dirty="0">
                <a:solidFill>
                  <a:srgbClr val="002060"/>
                </a:solidFill>
              </a:rPr>
              <a:t>                -      </a:t>
            </a:r>
            <a:r>
              <a:rPr lang="en-US" dirty="0" err="1">
                <a:solidFill>
                  <a:srgbClr val="002060"/>
                </a:solidFill>
              </a:rPr>
              <a:t>đáp</a:t>
            </a:r>
            <a:r>
              <a:rPr lang="en-US" dirty="0">
                <a:solidFill>
                  <a:srgbClr val="002060"/>
                </a:solidFill>
              </a:rPr>
              <a:t> </a:t>
            </a:r>
            <a:r>
              <a:rPr lang="en-US" dirty="0" err="1">
                <a:solidFill>
                  <a:srgbClr val="002060"/>
                </a:solidFill>
              </a:rPr>
              <a:t>án</a:t>
            </a:r>
            <a:r>
              <a:rPr lang="en-US" dirty="0">
                <a:solidFill>
                  <a:srgbClr val="002060"/>
                </a:solidFill>
              </a:rPr>
              <a:t>: </a:t>
            </a:r>
            <a:r>
              <a:rPr lang="en-US" dirty="0" err="1">
                <a:solidFill>
                  <a:srgbClr val="002060"/>
                </a:solidFill>
              </a:rPr>
              <a:t>Quả</a:t>
            </a:r>
            <a:r>
              <a:rPr lang="en-US" dirty="0">
                <a:solidFill>
                  <a:srgbClr val="002060"/>
                </a:solidFill>
              </a:rPr>
              <a:t> cam</a:t>
            </a:r>
          </a:p>
          <a:p>
            <a:r>
              <a:rPr lang="en-US" dirty="0">
                <a:solidFill>
                  <a:srgbClr val="002060"/>
                </a:solidFill>
              </a:rPr>
              <a:t>            </a:t>
            </a:r>
            <a:r>
              <a:rPr lang="en-US" dirty="0" err="1">
                <a:solidFill>
                  <a:srgbClr val="002060"/>
                </a:solidFill>
              </a:rPr>
              <a:t>Vỏ</a:t>
            </a:r>
            <a:r>
              <a:rPr lang="en-US" dirty="0">
                <a:solidFill>
                  <a:srgbClr val="002060"/>
                </a:solidFill>
              </a:rPr>
              <a:t> </a:t>
            </a:r>
            <a:r>
              <a:rPr lang="en-US" dirty="0" err="1">
                <a:solidFill>
                  <a:srgbClr val="002060"/>
                </a:solidFill>
              </a:rPr>
              <a:t>trơn</a:t>
            </a:r>
            <a:r>
              <a:rPr lang="en-US" dirty="0">
                <a:solidFill>
                  <a:srgbClr val="002060"/>
                </a:solidFill>
              </a:rPr>
              <a:t>, </a:t>
            </a:r>
            <a:r>
              <a:rPr lang="en-US" dirty="0" err="1">
                <a:solidFill>
                  <a:srgbClr val="002060"/>
                </a:solidFill>
              </a:rPr>
              <a:t>màu</a:t>
            </a:r>
            <a:r>
              <a:rPr lang="en-US" dirty="0">
                <a:solidFill>
                  <a:srgbClr val="002060"/>
                </a:solidFill>
              </a:rPr>
              <a:t> </a:t>
            </a:r>
            <a:r>
              <a:rPr lang="en-US" dirty="0" err="1">
                <a:solidFill>
                  <a:srgbClr val="002060"/>
                </a:solidFill>
              </a:rPr>
              <a:t>đỏ</a:t>
            </a:r>
            <a:r>
              <a:rPr lang="en-US" dirty="0">
                <a:solidFill>
                  <a:srgbClr val="002060"/>
                </a:solidFill>
              </a:rPr>
              <a:t>, </a:t>
            </a:r>
            <a:r>
              <a:rPr lang="en-US" dirty="0" err="1">
                <a:solidFill>
                  <a:srgbClr val="002060"/>
                </a:solidFill>
              </a:rPr>
              <a:t>ngọt</a:t>
            </a:r>
            <a:r>
              <a:rPr lang="en-US" dirty="0">
                <a:solidFill>
                  <a:srgbClr val="002060"/>
                </a:solidFill>
              </a:rPr>
              <a:t> </a:t>
            </a:r>
            <a:r>
              <a:rPr lang="en-US" dirty="0" err="1">
                <a:solidFill>
                  <a:srgbClr val="002060"/>
                </a:solidFill>
              </a:rPr>
              <a:t>chua</a:t>
            </a:r>
            <a:r>
              <a:rPr lang="en-US" dirty="0">
                <a:solidFill>
                  <a:srgbClr val="002060"/>
                </a:solidFill>
              </a:rPr>
              <a:t>, </a:t>
            </a:r>
            <a:r>
              <a:rPr lang="en-US" dirty="0" err="1">
                <a:solidFill>
                  <a:srgbClr val="002060"/>
                </a:solidFill>
              </a:rPr>
              <a:t>không</a:t>
            </a:r>
            <a:r>
              <a:rPr lang="en-US" dirty="0">
                <a:solidFill>
                  <a:srgbClr val="002060"/>
                </a:solidFill>
              </a:rPr>
              <a:t> </a:t>
            </a:r>
            <a:r>
              <a:rPr lang="en-US" dirty="0" err="1">
                <a:solidFill>
                  <a:srgbClr val="002060"/>
                </a:solidFill>
              </a:rPr>
              <a:t>có</a:t>
            </a:r>
            <a:r>
              <a:rPr lang="en-US" dirty="0">
                <a:solidFill>
                  <a:srgbClr val="002060"/>
                </a:solidFill>
              </a:rPr>
              <a:t> </a:t>
            </a:r>
            <a:r>
              <a:rPr lang="en-US" dirty="0" err="1">
                <a:solidFill>
                  <a:srgbClr val="002060"/>
                </a:solidFill>
              </a:rPr>
              <a:t>múi</a:t>
            </a:r>
            <a:r>
              <a:rPr lang="en-US" dirty="0">
                <a:solidFill>
                  <a:srgbClr val="002060"/>
                </a:solidFill>
              </a:rPr>
              <a:t>   -      </a:t>
            </a:r>
            <a:r>
              <a:rPr lang="en-US" dirty="0" err="1">
                <a:solidFill>
                  <a:srgbClr val="002060"/>
                </a:solidFill>
              </a:rPr>
              <a:t>đáp</a:t>
            </a:r>
            <a:r>
              <a:rPr lang="en-US" dirty="0">
                <a:solidFill>
                  <a:srgbClr val="002060"/>
                </a:solidFill>
              </a:rPr>
              <a:t> </a:t>
            </a:r>
            <a:r>
              <a:rPr lang="en-US" dirty="0" err="1">
                <a:solidFill>
                  <a:srgbClr val="002060"/>
                </a:solidFill>
              </a:rPr>
              <a:t>án</a:t>
            </a:r>
            <a:r>
              <a:rPr lang="en-US" dirty="0">
                <a:solidFill>
                  <a:srgbClr val="002060"/>
                </a:solidFill>
              </a:rPr>
              <a:t>: </a:t>
            </a:r>
            <a:r>
              <a:rPr lang="en-US" dirty="0" err="1">
                <a:solidFill>
                  <a:srgbClr val="002060"/>
                </a:solidFill>
              </a:rPr>
              <a:t>Quả</a:t>
            </a:r>
            <a:r>
              <a:rPr lang="en-US" dirty="0">
                <a:solidFill>
                  <a:srgbClr val="002060"/>
                </a:solidFill>
              </a:rPr>
              <a:t> </a:t>
            </a:r>
            <a:r>
              <a:rPr lang="en-US" dirty="0" err="1">
                <a:solidFill>
                  <a:srgbClr val="002060"/>
                </a:solidFill>
              </a:rPr>
              <a:t>táo</a:t>
            </a:r>
            <a:r>
              <a:rPr lang="en-US" dirty="0">
                <a:solidFill>
                  <a:srgbClr val="002060"/>
                </a:solidFill>
              </a:rPr>
              <a:t>. </a:t>
            </a:r>
            <a:r>
              <a:rPr lang="vi-VN" dirty="0">
                <a:solidFill>
                  <a:srgbClr val="002060"/>
                </a:solidFill>
              </a:rPr>
              <a:t/>
            </a:r>
            <a:br>
              <a:rPr lang="vi-VN" dirty="0">
                <a:solidFill>
                  <a:srgbClr val="002060"/>
                </a:solidFill>
              </a:rPr>
            </a:br>
            <a:endParaRPr lang="en-US" dirty="0">
              <a:solidFill>
                <a:srgbClr val="002060"/>
              </a:solidFill>
            </a:endParaRPr>
          </a:p>
          <a:p>
            <a:endParaRPr lang="en-US" dirty="0">
              <a:solidFill>
                <a:srgbClr val="002060"/>
              </a:solidFill>
            </a:endParaRPr>
          </a:p>
        </p:txBody>
      </p:sp>
      <p:sp>
        <p:nvSpPr>
          <p:cNvPr id="30" name="Title 1"/>
          <p:cNvSpPr>
            <a:spLocks noGrp="1"/>
          </p:cNvSpPr>
          <p:nvPr>
            <p:ph type="title"/>
          </p:nvPr>
        </p:nvSpPr>
        <p:spPr>
          <a:xfrm>
            <a:off x="319196" y="111512"/>
            <a:ext cx="8520600" cy="595888"/>
          </a:xfrm>
        </p:spPr>
        <p:txBody>
          <a:bodyPr>
            <a:normAutofit fontScale="90000"/>
          </a:bodyPr>
          <a:lstStyle/>
          <a:p>
            <a:r>
              <a:rPr lang="en-US" dirty="0" err="1" smtClean="0"/>
              <a:t>Học</a:t>
            </a:r>
            <a:r>
              <a:rPr lang="en-US" dirty="0" smtClean="0"/>
              <a:t> </a:t>
            </a:r>
            <a:r>
              <a:rPr lang="en-US" dirty="0" err="1" smtClean="0"/>
              <a:t>có</a:t>
            </a:r>
            <a:r>
              <a:rPr lang="en-US" dirty="0" smtClean="0"/>
              <a:t> </a:t>
            </a:r>
            <a:r>
              <a:rPr lang="en-US" dirty="0" err="1" smtClean="0"/>
              <a:t>giám</a:t>
            </a:r>
            <a:r>
              <a:rPr lang="en-US" dirty="0" smtClean="0"/>
              <a:t> </a:t>
            </a:r>
            <a:r>
              <a:rPr lang="en-US" dirty="0" err="1" smtClean="0"/>
              <a:t>sát</a:t>
            </a:r>
            <a:endParaRPr lang="en-US" dirty="0"/>
          </a:p>
        </p:txBody>
      </p:sp>
    </p:spTree>
    <p:extLst>
      <p:ext uri="{BB962C8B-B14F-4D97-AF65-F5344CB8AC3E}">
        <p14:creationId xmlns:p14="http://schemas.microsoft.com/office/powerpoint/2010/main" val="352404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56594" y="3188778"/>
            <a:ext cx="1862919" cy="780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5" name="Picture 2" descr="Apple free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0780" y="1615925"/>
            <a:ext cx="545471" cy="54547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pple free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5356" y="1552801"/>
            <a:ext cx="545471" cy="5454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Apple free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9016" y="1560398"/>
            <a:ext cx="545471" cy="54547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Orange fre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1992" y="2112345"/>
            <a:ext cx="582157" cy="58215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Orange fre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847" y="2175468"/>
            <a:ext cx="582157" cy="5821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Orange fre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5143" y="2130933"/>
            <a:ext cx="582157" cy="58215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Orange fre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8911" y="1536284"/>
            <a:ext cx="553622" cy="55362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Supervised free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9865" y="1615925"/>
            <a:ext cx="936184" cy="93618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Apple free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8625" y="2112345"/>
            <a:ext cx="582157" cy="58215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6989500" y="2294277"/>
            <a:ext cx="762854" cy="253916"/>
          </a:xfrm>
          <a:prstGeom prst="rect">
            <a:avLst/>
          </a:prstGeom>
          <a:noFill/>
        </p:spPr>
        <p:txBody>
          <a:bodyPr wrap="square" rtlCol="0">
            <a:spAutoFit/>
          </a:bodyPr>
          <a:lstStyle/>
          <a:p>
            <a:r>
              <a:rPr lang="en-US" sz="1050" dirty="0" err="1"/>
              <a:t>Quả</a:t>
            </a:r>
            <a:r>
              <a:rPr lang="en-US" sz="1050" dirty="0"/>
              <a:t> </a:t>
            </a:r>
            <a:r>
              <a:rPr lang="en-US" sz="1050" dirty="0" err="1"/>
              <a:t>táo</a:t>
            </a:r>
            <a:endParaRPr lang="en-US" sz="1050" dirty="0"/>
          </a:p>
        </p:txBody>
      </p:sp>
      <p:sp>
        <p:nvSpPr>
          <p:cNvPr id="15" name="TextBox 14"/>
          <p:cNvSpPr txBox="1"/>
          <p:nvPr/>
        </p:nvSpPr>
        <p:spPr>
          <a:xfrm>
            <a:off x="6989500" y="1750162"/>
            <a:ext cx="905263" cy="253916"/>
          </a:xfrm>
          <a:prstGeom prst="rect">
            <a:avLst/>
          </a:prstGeom>
          <a:noFill/>
        </p:spPr>
        <p:txBody>
          <a:bodyPr wrap="square" rtlCol="0">
            <a:spAutoFit/>
          </a:bodyPr>
          <a:lstStyle/>
          <a:p>
            <a:r>
              <a:rPr lang="en-US" sz="1050" dirty="0" err="1"/>
              <a:t>Quả</a:t>
            </a:r>
            <a:r>
              <a:rPr lang="en-US" sz="1050" dirty="0"/>
              <a:t> cam</a:t>
            </a:r>
          </a:p>
        </p:txBody>
      </p:sp>
      <p:cxnSp>
        <p:nvCxnSpPr>
          <p:cNvPr id="16" name="Straight Arrow Connector 15"/>
          <p:cNvCxnSpPr/>
          <p:nvPr/>
        </p:nvCxnSpPr>
        <p:spPr>
          <a:xfrm>
            <a:off x="3160846" y="2105870"/>
            <a:ext cx="7006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979380" y="2036381"/>
            <a:ext cx="11606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002096" y="2470717"/>
            <a:ext cx="1369687" cy="415498"/>
          </a:xfrm>
          <a:prstGeom prst="rect">
            <a:avLst/>
          </a:prstGeom>
          <a:noFill/>
        </p:spPr>
        <p:txBody>
          <a:bodyPr wrap="square" rtlCol="0">
            <a:spAutoFit/>
          </a:bodyPr>
          <a:lstStyle/>
          <a:p>
            <a:r>
              <a:rPr lang="en-US" sz="1050" dirty="0" err="1"/>
              <a:t>Thuật</a:t>
            </a:r>
            <a:r>
              <a:rPr lang="en-US" sz="1050" dirty="0"/>
              <a:t> </a:t>
            </a:r>
            <a:r>
              <a:rPr lang="en-US" sz="1050" dirty="0" err="1"/>
              <a:t>toán</a:t>
            </a:r>
            <a:r>
              <a:rPr lang="en-US" sz="1050" dirty="0"/>
              <a:t> </a:t>
            </a:r>
            <a:r>
              <a:rPr lang="en-US" sz="1050" dirty="0" err="1"/>
              <a:t>Học</a:t>
            </a:r>
            <a:r>
              <a:rPr lang="en-US" sz="1050" dirty="0"/>
              <a:t> </a:t>
            </a:r>
            <a:r>
              <a:rPr lang="en-US" sz="1050" dirty="0" err="1"/>
              <a:t>có</a:t>
            </a:r>
            <a:r>
              <a:rPr lang="en-US" sz="1050" dirty="0"/>
              <a:t> </a:t>
            </a:r>
            <a:r>
              <a:rPr lang="en-US" sz="1050" dirty="0" err="1"/>
              <a:t>giám</a:t>
            </a:r>
            <a:r>
              <a:rPr lang="en-US" sz="1050" dirty="0"/>
              <a:t> </a:t>
            </a:r>
            <a:r>
              <a:rPr lang="en-US" sz="1050" dirty="0" err="1"/>
              <a:t>sát</a:t>
            </a:r>
            <a:endParaRPr lang="en-US" sz="1050" dirty="0"/>
          </a:p>
        </p:txBody>
      </p:sp>
      <p:pic>
        <p:nvPicPr>
          <p:cNvPr id="19" name="Picture 4" descr="Orange fre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4542" y="3342455"/>
            <a:ext cx="520001" cy="520001"/>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a:off x="4898164" y="3633763"/>
            <a:ext cx="9472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701939" y="3342454"/>
            <a:ext cx="1604981" cy="415498"/>
          </a:xfrm>
          <a:prstGeom prst="rect">
            <a:avLst/>
          </a:prstGeom>
          <a:noFill/>
        </p:spPr>
        <p:txBody>
          <a:bodyPr wrap="square" rtlCol="0">
            <a:spAutoFit/>
          </a:bodyPr>
          <a:lstStyle/>
          <a:p>
            <a:r>
              <a:rPr lang="en-US" sz="1050" dirty="0" err="1"/>
              <a:t>Vỏ</a:t>
            </a:r>
            <a:r>
              <a:rPr lang="en-US" sz="1050" dirty="0"/>
              <a:t> </a:t>
            </a:r>
            <a:r>
              <a:rPr lang="en-US" sz="1050" dirty="0" err="1"/>
              <a:t>sần</a:t>
            </a:r>
            <a:r>
              <a:rPr lang="en-US" sz="1050" dirty="0"/>
              <a:t> </a:t>
            </a:r>
            <a:r>
              <a:rPr lang="en-US" sz="1050" dirty="0" err="1"/>
              <a:t>sùi</a:t>
            </a:r>
            <a:r>
              <a:rPr lang="en-US" sz="1050" dirty="0"/>
              <a:t>, </a:t>
            </a:r>
            <a:r>
              <a:rPr lang="en-US" sz="1050" dirty="0" err="1"/>
              <a:t>màu</a:t>
            </a:r>
            <a:r>
              <a:rPr lang="en-US" sz="1050" dirty="0"/>
              <a:t> </a:t>
            </a:r>
            <a:r>
              <a:rPr lang="en-US" sz="1050" dirty="0" err="1"/>
              <a:t>vàng</a:t>
            </a:r>
            <a:r>
              <a:rPr lang="en-US" sz="1050" dirty="0"/>
              <a:t>, </a:t>
            </a:r>
            <a:r>
              <a:rPr lang="en-US" sz="1050" dirty="0" err="1"/>
              <a:t>ngọt</a:t>
            </a:r>
            <a:r>
              <a:rPr lang="en-US" sz="1050" dirty="0"/>
              <a:t>, </a:t>
            </a:r>
            <a:r>
              <a:rPr lang="en-US" sz="1050" dirty="0" err="1"/>
              <a:t>có</a:t>
            </a:r>
            <a:r>
              <a:rPr lang="en-US" sz="1050" dirty="0"/>
              <a:t> </a:t>
            </a:r>
            <a:r>
              <a:rPr lang="en-US" sz="1050" dirty="0" err="1"/>
              <a:t>múi</a:t>
            </a:r>
            <a:endParaRPr lang="en-US" sz="1050" dirty="0"/>
          </a:p>
        </p:txBody>
      </p:sp>
      <p:sp>
        <p:nvSpPr>
          <p:cNvPr id="22" name="TextBox 21"/>
          <p:cNvSpPr txBox="1"/>
          <p:nvPr/>
        </p:nvSpPr>
        <p:spPr>
          <a:xfrm>
            <a:off x="1925083" y="4108615"/>
            <a:ext cx="972404" cy="253916"/>
          </a:xfrm>
          <a:prstGeom prst="rect">
            <a:avLst/>
          </a:prstGeom>
          <a:noFill/>
        </p:spPr>
        <p:txBody>
          <a:bodyPr wrap="square" rtlCol="0">
            <a:spAutoFit/>
          </a:bodyPr>
          <a:lstStyle/>
          <a:p>
            <a:r>
              <a:rPr lang="en-US" sz="1050" dirty="0" err="1"/>
              <a:t>Dữ</a:t>
            </a:r>
            <a:r>
              <a:rPr lang="en-US" sz="1050" dirty="0"/>
              <a:t> </a:t>
            </a:r>
            <a:r>
              <a:rPr lang="en-US" sz="1050" dirty="0" err="1"/>
              <a:t>liệu</a:t>
            </a:r>
            <a:r>
              <a:rPr lang="en-US" sz="1050" dirty="0"/>
              <a:t> </a:t>
            </a:r>
            <a:r>
              <a:rPr lang="en-US" sz="1050" dirty="0" err="1"/>
              <a:t>mới</a:t>
            </a:r>
            <a:endParaRPr lang="en-US" sz="1050" dirty="0"/>
          </a:p>
        </p:txBody>
      </p:sp>
      <p:cxnSp>
        <p:nvCxnSpPr>
          <p:cNvPr id="23" name="Straight Arrow Connector 22"/>
          <p:cNvCxnSpPr/>
          <p:nvPr/>
        </p:nvCxnSpPr>
        <p:spPr>
          <a:xfrm>
            <a:off x="3511150" y="3579098"/>
            <a:ext cx="3762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633760" y="4108142"/>
            <a:ext cx="1454369" cy="253916"/>
          </a:xfrm>
          <a:prstGeom prst="rect">
            <a:avLst/>
          </a:prstGeom>
          <a:noFill/>
        </p:spPr>
        <p:txBody>
          <a:bodyPr wrap="square" rtlCol="0">
            <a:spAutoFit/>
          </a:bodyPr>
          <a:lstStyle/>
          <a:p>
            <a:r>
              <a:rPr lang="en-US" sz="1050" dirty="0" err="1"/>
              <a:t>Mô</a:t>
            </a:r>
            <a:r>
              <a:rPr lang="en-US" sz="1050" dirty="0"/>
              <a:t> </a:t>
            </a:r>
            <a:r>
              <a:rPr lang="en-US" sz="1050" dirty="0" err="1"/>
              <a:t>hình</a:t>
            </a:r>
            <a:r>
              <a:rPr lang="en-US" sz="1050" dirty="0"/>
              <a:t> </a:t>
            </a:r>
            <a:r>
              <a:rPr lang="en-US" sz="1050" dirty="0" err="1"/>
              <a:t>dự</a:t>
            </a:r>
            <a:r>
              <a:rPr lang="en-US" sz="1050" dirty="0"/>
              <a:t> </a:t>
            </a:r>
            <a:r>
              <a:rPr lang="en-US" sz="1050" dirty="0" err="1"/>
              <a:t>đoán</a:t>
            </a:r>
            <a:r>
              <a:rPr lang="en-US" sz="1050" dirty="0"/>
              <a:t> </a:t>
            </a:r>
          </a:p>
        </p:txBody>
      </p:sp>
      <p:pic>
        <p:nvPicPr>
          <p:cNvPr id="25" name="Picture 10" descr="Supervised premium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4624" y="3108920"/>
            <a:ext cx="914400" cy="914401"/>
          </a:xfrm>
          <a:prstGeom prst="rect">
            <a:avLst/>
          </a:prstGeom>
          <a:noFill/>
          <a:extLst>
            <a:ext uri="{909E8E84-426E-40DD-AFC4-6F175D3DCCD1}">
              <a14:hiddenFill xmlns:a14="http://schemas.microsoft.com/office/drawing/2010/main">
                <a:solidFill>
                  <a:srgbClr val="FFFFFF"/>
                </a:solidFill>
              </a14:hiddenFill>
            </a:ext>
          </a:extLst>
        </p:spPr>
      </p:pic>
      <p:sp>
        <p:nvSpPr>
          <p:cNvPr id="26" name="Freeform: Shape 3">
            <a:extLst>
              <a:ext uri="{FF2B5EF4-FFF2-40B4-BE49-F238E27FC236}">
                <a16:creationId xmlns:a16="http://schemas.microsoft.com/office/drawing/2014/main" id="{C5ECF352-3E48-4EB9-9B21-6DDEB0B5B19F}"/>
              </a:ext>
            </a:extLst>
          </p:cNvPr>
          <p:cNvSpPr/>
          <p:nvPr/>
        </p:nvSpPr>
        <p:spPr>
          <a:xfrm>
            <a:off x="1385872" y="1199830"/>
            <a:ext cx="6367244" cy="1786856"/>
          </a:xfrm>
          <a:custGeom>
            <a:avLst/>
            <a:gdLst>
              <a:gd name="connsiteX0" fmla="*/ 360727 w 8489659"/>
              <a:gd name="connsiteY0" fmla="*/ 545285 h 2382474"/>
              <a:gd name="connsiteX1" fmla="*/ 503340 w 8489659"/>
              <a:gd name="connsiteY1" fmla="*/ 503340 h 2382474"/>
              <a:gd name="connsiteX2" fmla="*/ 687897 w 8489659"/>
              <a:gd name="connsiteY2" fmla="*/ 469784 h 2382474"/>
              <a:gd name="connsiteX3" fmla="*/ 989901 w 8489659"/>
              <a:gd name="connsiteY3" fmla="*/ 427839 h 2382474"/>
              <a:gd name="connsiteX4" fmla="*/ 1249960 w 8489659"/>
              <a:gd name="connsiteY4" fmla="*/ 394283 h 2382474"/>
              <a:gd name="connsiteX5" fmla="*/ 2768367 w 8489659"/>
              <a:gd name="connsiteY5" fmla="*/ 251670 h 2382474"/>
              <a:gd name="connsiteX6" fmla="*/ 3162650 w 8489659"/>
              <a:gd name="connsiteY6" fmla="*/ 201336 h 2382474"/>
              <a:gd name="connsiteX7" fmla="*/ 3405930 w 8489659"/>
              <a:gd name="connsiteY7" fmla="*/ 159391 h 2382474"/>
              <a:gd name="connsiteX8" fmla="*/ 4261608 w 8489659"/>
              <a:gd name="connsiteY8" fmla="*/ 67112 h 2382474"/>
              <a:gd name="connsiteX9" fmla="*/ 5402510 w 8489659"/>
              <a:gd name="connsiteY9" fmla="*/ 0 h 2382474"/>
              <a:gd name="connsiteX10" fmla="*/ 6191075 w 8489659"/>
              <a:gd name="connsiteY10" fmla="*/ 8389 h 2382474"/>
              <a:gd name="connsiteX11" fmla="*/ 6384022 w 8489659"/>
              <a:gd name="connsiteY11" fmla="*/ 58723 h 2382474"/>
              <a:gd name="connsiteX12" fmla="*/ 6727971 w 8489659"/>
              <a:gd name="connsiteY12" fmla="*/ 151002 h 2382474"/>
              <a:gd name="connsiteX13" fmla="*/ 6954474 w 8489659"/>
              <a:gd name="connsiteY13" fmla="*/ 201336 h 2382474"/>
              <a:gd name="connsiteX14" fmla="*/ 7004808 w 8489659"/>
              <a:gd name="connsiteY14" fmla="*/ 209725 h 2382474"/>
              <a:gd name="connsiteX15" fmla="*/ 7139031 w 8489659"/>
              <a:gd name="connsiteY15" fmla="*/ 234892 h 2382474"/>
              <a:gd name="connsiteX16" fmla="*/ 7164198 w 8489659"/>
              <a:gd name="connsiteY16" fmla="*/ 243281 h 2382474"/>
              <a:gd name="connsiteX17" fmla="*/ 7315200 w 8489659"/>
              <a:gd name="connsiteY17" fmla="*/ 318782 h 2382474"/>
              <a:gd name="connsiteX18" fmla="*/ 7373923 w 8489659"/>
              <a:gd name="connsiteY18" fmla="*/ 343949 h 2382474"/>
              <a:gd name="connsiteX19" fmla="*/ 7701094 w 8489659"/>
              <a:gd name="connsiteY19" fmla="*/ 528507 h 2382474"/>
              <a:gd name="connsiteX20" fmla="*/ 7910819 w 8489659"/>
              <a:gd name="connsiteY20" fmla="*/ 654342 h 2382474"/>
              <a:gd name="connsiteX21" fmla="*/ 8028264 w 8489659"/>
              <a:gd name="connsiteY21" fmla="*/ 721454 h 2382474"/>
              <a:gd name="connsiteX22" fmla="*/ 8154099 w 8489659"/>
              <a:gd name="connsiteY22" fmla="*/ 830511 h 2382474"/>
              <a:gd name="connsiteX23" fmla="*/ 8372213 w 8489659"/>
              <a:gd name="connsiteY23" fmla="*/ 1040235 h 2382474"/>
              <a:gd name="connsiteX24" fmla="*/ 8472881 w 8489659"/>
              <a:gd name="connsiteY24" fmla="*/ 1149292 h 2382474"/>
              <a:gd name="connsiteX25" fmla="*/ 8489659 w 8489659"/>
              <a:gd name="connsiteY25" fmla="*/ 1191237 h 2382474"/>
              <a:gd name="connsiteX26" fmla="*/ 8481270 w 8489659"/>
              <a:gd name="connsiteY26" fmla="*/ 1577131 h 2382474"/>
              <a:gd name="connsiteX27" fmla="*/ 8439325 w 8489659"/>
              <a:gd name="connsiteY27" fmla="*/ 1652632 h 2382474"/>
              <a:gd name="connsiteX28" fmla="*/ 8221211 w 8489659"/>
              <a:gd name="connsiteY28" fmla="*/ 1853967 h 2382474"/>
              <a:gd name="connsiteX29" fmla="*/ 8061820 w 8489659"/>
              <a:gd name="connsiteY29" fmla="*/ 1937857 h 2382474"/>
              <a:gd name="connsiteX30" fmla="*/ 7935985 w 8489659"/>
              <a:gd name="connsiteY30" fmla="*/ 1979802 h 2382474"/>
              <a:gd name="connsiteX31" fmla="*/ 7575259 w 8489659"/>
              <a:gd name="connsiteY31" fmla="*/ 2114026 h 2382474"/>
              <a:gd name="connsiteX32" fmla="*/ 7441035 w 8489659"/>
              <a:gd name="connsiteY32" fmla="*/ 2139193 h 2382474"/>
              <a:gd name="connsiteX33" fmla="*/ 6660859 w 8489659"/>
              <a:gd name="connsiteY33" fmla="*/ 2265028 h 2382474"/>
              <a:gd name="connsiteX34" fmla="*/ 6400800 w 8489659"/>
              <a:gd name="connsiteY34" fmla="*/ 2290195 h 2382474"/>
              <a:gd name="connsiteX35" fmla="*/ 5511567 w 8489659"/>
              <a:gd name="connsiteY35" fmla="*/ 2357307 h 2382474"/>
              <a:gd name="connsiteX36" fmla="*/ 5318620 w 8489659"/>
              <a:gd name="connsiteY36" fmla="*/ 2365696 h 2382474"/>
              <a:gd name="connsiteX37" fmla="*/ 4446165 w 8489659"/>
              <a:gd name="connsiteY37" fmla="*/ 2382474 h 2382474"/>
              <a:gd name="connsiteX38" fmla="*/ 2600587 w 8489659"/>
              <a:gd name="connsiteY38" fmla="*/ 2374085 h 2382474"/>
              <a:gd name="connsiteX39" fmla="*/ 2550253 w 8489659"/>
              <a:gd name="connsiteY39" fmla="*/ 2357307 h 2382474"/>
              <a:gd name="connsiteX40" fmla="*/ 2516697 w 8489659"/>
              <a:gd name="connsiteY40" fmla="*/ 2348918 h 2382474"/>
              <a:gd name="connsiteX41" fmla="*/ 2323751 w 8489659"/>
              <a:gd name="connsiteY41" fmla="*/ 2306973 h 2382474"/>
              <a:gd name="connsiteX42" fmla="*/ 2256639 w 8489659"/>
              <a:gd name="connsiteY42" fmla="*/ 2290195 h 2382474"/>
              <a:gd name="connsiteX43" fmla="*/ 2172749 w 8489659"/>
              <a:gd name="connsiteY43" fmla="*/ 2281806 h 2382474"/>
              <a:gd name="connsiteX44" fmla="*/ 1996580 w 8489659"/>
              <a:gd name="connsiteY44" fmla="*/ 2256639 h 2382474"/>
              <a:gd name="connsiteX45" fmla="*/ 1895912 w 8489659"/>
              <a:gd name="connsiteY45" fmla="*/ 2248250 h 2382474"/>
              <a:gd name="connsiteX46" fmla="*/ 1845578 w 8489659"/>
              <a:gd name="connsiteY46" fmla="*/ 2239861 h 2382474"/>
              <a:gd name="connsiteX47" fmla="*/ 1644242 w 8489659"/>
              <a:gd name="connsiteY47" fmla="*/ 2214694 h 2382474"/>
              <a:gd name="connsiteX48" fmla="*/ 1585519 w 8489659"/>
              <a:gd name="connsiteY48" fmla="*/ 2197916 h 2382474"/>
              <a:gd name="connsiteX49" fmla="*/ 1300294 w 8489659"/>
              <a:gd name="connsiteY49" fmla="*/ 2130804 h 2382474"/>
              <a:gd name="connsiteX50" fmla="*/ 1031846 w 8489659"/>
              <a:gd name="connsiteY50" fmla="*/ 2097248 h 2382474"/>
              <a:gd name="connsiteX51" fmla="*/ 805343 w 8489659"/>
              <a:gd name="connsiteY51" fmla="*/ 2030136 h 2382474"/>
              <a:gd name="connsiteX52" fmla="*/ 763398 w 8489659"/>
              <a:gd name="connsiteY52" fmla="*/ 2013358 h 2382474"/>
              <a:gd name="connsiteX53" fmla="*/ 721453 w 8489659"/>
              <a:gd name="connsiteY53" fmla="*/ 1979802 h 2382474"/>
              <a:gd name="connsiteX54" fmla="*/ 687897 w 8489659"/>
              <a:gd name="connsiteY54" fmla="*/ 1937857 h 2382474"/>
              <a:gd name="connsiteX55" fmla="*/ 562063 w 8489659"/>
              <a:gd name="connsiteY55" fmla="*/ 1820411 h 2382474"/>
              <a:gd name="connsiteX56" fmla="*/ 444617 w 8489659"/>
              <a:gd name="connsiteY56" fmla="*/ 1744911 h 2382474"/>
              <a:gd name="connsiteX57" fmla="*/ 343949 w 8489659"/>
              <a:gd name="connsiteY57" fmla="*/ 1669410 h 2382474"/>
              <a:gd name="connsiteX58" fmla="*/ 318782 w 8489659"/>
              <a:gd name="connsiteY58" fmla="*/ 1635854 h 2382474"/>
              <a:gd name="connsiteX59" fmla="*/ 293615 w 8489659"/>
              <a:gd name="connsiteY59" fmla="*/ 1619076 h 2382474"/>
              <a:gd name="connsiteX60" fmla="*/ 192947 w 8489659"/>
              <a:gd name="connsiteY60" fmla="*/ 1518408 h 2382474"/>
              <a:gd name="connsiteX61" fmla="*/ 125835 w 8489659"/>
              <a:gd name="connsiteY61" fmla="*/ 1459685 h 2382474"/>
              <a:gd name="connsiteX62" fmla="*/ 67112 w 8489659"/>
              <a:gd name="connsiteY62" fmla="*/ 1359017 h 2382474"/>
              <a:gd name="connsiteX63" fmla="*/ 16778 w 8489659"/>
              <a:gd name="connsiteY63" fmla="*/ 1266738 h 2382474"/>
              <a:gd name="connsiteX64" fmla="*/ 0 w 8489659"/>
              <a:gd name="connsiteY64" fmla="*/ 1191237 h 2382474"/>
              <a:gd name="connsiteX65" fmla="*/ 25167 w 8489659"/>
              <a:gd name="connsiteY65" fmla="*/ 973123 h 2382474"/>
              <a:gd name="connsiteX66" fmla="*/ 50334 w 8489659"/>
              <a:gd name="connsiteY66" fmla="*/ 939567 h 2382474"/>
              <a:gd name="connsiteX67" fmla="*/ 218114 w 8489659"/>
              <a:gd name="connsiteY67" fmla="*/ 788566 h 2382474"/>
              <a:gd name="connsiteX68" fmla="*/ 369116 w 8489659"/>
              <a:gd name="connsiteY68" fmla="*/ 687898 h 2382474"/>
              <a:gd name="connsiteX69" fmla="*/ 394283 w 8489659"/>
              <a:gd name="connsiteY69" fmla="*/ 679509 h 2382474"/>
              <a:gd name="connsiteX70" fmla="*/ 444617 w 8489659"/>
              <a:gd name="connsiteY70" fmla="*/ 645953 h 2382474"/>
              <a:gd name="connsiteX71" fmla="*/ 486562 w 8489659"/>
              <a:gd name="connsiteY71" fmla="*/ 612397 h 2382474"/>
              <a:gd name="connsiteX72" fmla="*/ 503340 w 8489659"/>
              <a:gd name="connsiteY72" fmla="*/ 587230 h 2382474"/>
              <a:gd name="connsiteX73" fmla="*/ 545285 w 8489659"/>
              <a:gd name="connsiteY73" fmla="*/ 562063 h 238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8489659" h="2382474">
                <a:moveTo>
                  <a:pt x="360727" y="545285"/>
                </a:moveTo>
                <a:cubicBezTo>
                  <a:pt x="419253" y="525776"/>
                  <a:pt x="433759" y="519907"/>
                  <a:pt x="503340" y="503340"/>
                </a:cubicBezTo>
                <a:cubicBezTo>
                  <a:pt x="547794" y="492756"/>
                  <a:pt x="645938" y="475903"/>
                  <a:pt x="687897" y="469784"/>
                </a:cubicBezTo>
                <a:lnTo>
                  <a:pt x="989901" y="427839"/>
                </a:lnTo>
                <a:cubicBezTo>
                  <a:pt x="1076528" y="416203"/>
                  <a:pt x="1162938" y="402456"/>
                  <a:pt x="1249960" y="394283"/>
                </a:cubicBezTo>
                <a:cubicBezTo>
                  <a:pt x="1756096" y="346745"/>
                  <a:pt x="2264096" y="316045"/>
                  <a:pt x="2768367" y="251670"/>
                </a:cubicBezTo>
                <a:lnTo>
                  <a:pt x="3162650" y="201336"/>
                </a:lnTo>
                <a:cubicBezTo>
                  <a:pt x="3244091" y="189548"/>
                  <a:pt x="3324247" y="169368"/>
                  <a:pt x="3405930" y="159391"/>
                </a:cubicBezTo>
                <a:cubicBezTo>
                  <a:pt x="3690694" y="124611"/>
                  <a:pt x="3975981" y="93890"/>
                  <a:pt x="4261608" y="67112"/>
                </a:cubicBezTo>
                <a:cubicBezTo>
                  <a:pt x="4554936" y="39612"/>
                  <a:pt x="5138104" y="13559"/>
                  <a:pt x="5402510" y="0"/>
                </a:cubicBezTo>
                <a:lnTo>
                  <a:pt x="6191075" y="8389"/>
                </a:lnTo>
                <a:cubicBezTo>
                  <a:pt x="6241221" y="9836"/>
                  <a:pt x="6342457" y="47177"/>
                  <a:pt x="6384022" y="58723"/>
                </a:cubicBezTo>
                <a:cubicBezTo>
                  <a:pt x="6498396" y="90493"/>
                  <a:pt x="6612093" y="125251"/>
                  <a:pt x="6727971" y="151002"/>
                </a:cubicBezTo>
                <a:lnTo>
                  <a:pt x="6954474" y="201336"/>
                </a:lnTo>
                <a:cubicBezTo>
                  <a:pt x="6971113" y="204866"/>
                  <a:pt x="6988073" y="206682"/>
                  <a:pt x="7004808" y="209725"/>
                </a:cubicBezTo>
                <a:cubicBezTo>
                  <a:pt x="7049594" y="217868"/>
                  <a:pt x="7094487" y="225514"/>
                  <a:pt x="7139031" y="234892"/>
                </a:cubicBezTo>
                <a:cubicBezTo>
                  <a:pt x="7147684" y="236714"/>
                  <a:pt x="7156070" y="239798"/>
                  <a:pt x="7164198" y="243281"/>
                </a:cubicBezTo>
                <a:cubicBezTo>
                  <a:pt x="7367958" y="330607"/>
                  <a:pt x="7166451" y="244407"/>
                  <a:pt x="7315200" y="318782"/>
                </a:cubicBezTo>
                <a:cubicBezTo>
                  <a:pt x="7334248" y="328306"/>
                  <a:pt x="7355402" y="333437"/>
                  <a:pt x="7373923" y="343949"/>
                </a:cubicBezTo>
                <a:cubicBezTo>
                  <a:pt x="7721723" y="541349"/>
                  <a:pt x="7515780" y="446145"/>
                  <a:pt x="7701094" y="528507"/>
                </a:cubicBezTo>
                <a:cubicBezTo>
                  <a:pt x="7778582" y="605995"/>
                  <a:pt x="7699483" y="531630"/>
                  <a:pt x="7910819" y="654342"/>
                </a:cubicBezTo>
                <a:cubicBezTo>
                  <a:pt x="8040770" y="729798"/>
                  <a:pt x="7937364" y="685094"/>
                  <a:pt x="8028264" y="721454"/>
                </a:cubicBezTo>
                <a:cubicBezTo>
                  <a:pt x="8070209" y="757806"/>
                  <a:pt x="8113183" y="793005"/>
                  <a:pt x="8154099" y="830511"/>
                </a:cubicBezTo>
                <a:cubicBezTo>
                  <a:pt x="8278504" y="944548"/>
                  <a:pt x="8198652" y="895601"/>
                  <a:pt x="8372213" y="1040235"/>
                </a:cubicBezTo>
                <a:cubicBezTo>
                  <a:pt x="8425775" y="1084870"/>
                  <a:pt x="8432815" y="1084185"/>
                  <a:pt x="8472881" y="1149292"/>
                </a:cubicBezTo>
                <a:cubicBezTo>
                  <a:pt x="8480773" y="1162117"/>
                  <a:pt x="8484066" y="1177255"/>
                  <a:pt x="8489659" y="1191237"/>
                </a:cubicBezTo>
                <a:cubicBezTo>
                  <a:pt x="8486863" y="1319868"/>
                  <a:pt x="8488976" y="1448700"/>
                  <a:pt x="8481270" y="1577131"/>
                </a:cubicBezTo>
                <a:cubicBezTo>
                  <a:pt x="8480761" y="1585617"/>
                  <a:pt x="8440207" y="1651667"/>
                  <a:pt x="8439325" y="1652632"/>
                </a:cubicBezTo>
                <a:cubicBezTo>
                  <a:pt x="8399796" y="1695925"/>
                  <a:pt x="8293712" y="1811004"/>
                  <a:pt x="8221211" y="1853967"/>
                </a:cubicBezTo>
                <a:cubicBezTo>
                  <a:pt x="8169559" y="1884575"/>
                  <a:pt x="8116752" y="1913623"/>
                  <a:pt x="8061820" y="1937857"/>
                </a:cubicBezTo>
                <a:cubicBezTo>
                  <a:pt x="8021368" y="1955704"/>
                  <a:pt x="7977423" y="1964383"/>
                  <a:pt x="7935985" y="1979802"/>
                </a:cubicBezTo>
                <a:cubicBezTo>
                  <a:pt x="7815743" y="2024543"/>
                  <a:pt x="7697379" y="2074699"/>
                  <a:pt x="7575259" y="2114026"/>
                </a:cubicBezTo>
                <a:cubicBezTo>
                  <a:pt x="7531929" y="2127980"/>
                  <a:pt x="7485948" y="2131776"/>
                  <a:pt x="7441035" y="2139193"/>
                </a:cubicBezTo>
                <a:lnTo>
                  <a:pt x="6660859" y="2265028"/>
                </a:lnTo>
                <a:cubicBezTo>
                  <a:pt x="6574671" y="2277539"/>
                  <a:pt x="6487612" y="2283225"/>
                  <a:pt x="6400800" y="2290195"/>
                </a:cubicBezTo>
                <a:lnTo>
                  <a:pt x="5511567" y="2357307"/>
                </a:lnTo>
                <a:cubicBezTo>
                  <a:pt x="5447347" y="2361787"/>
                  <a:pt x="5382978" y="2364176"/>
                  <a:pt x="5318620" y="2365696"/>
                </a:cubicBezTo>
                <a:lnTo>
                  <a:pt x="4446165" y="2382474"/>
                </a:lnTo>
                <a:lnTo>
                  <a:pt x="2600587" y="2374085"/>
                </a:lnTo>
                <a:cubicBezTo>
                  <a:pt x="2582903" y="2373850"/>
                  <a:pt x="2567193" y="2362389"/>
                  <a:pt x="2550253" y="2357307"/>
                </a:cubicBezTo>
                <a:cubicBezTo>
                  <a:pt x="2539210" y="2353994"/>
                  <a:pt x="2527952" y="2351419"/>
                  <a:pt x="2516697" y="2348918"/>
                </a:cubicBezTo>
                <a:lnTo>
                  <a:pt x="2323751" y="2306973"/>
                </a:lnTo>
                <a:cubicBezTo>
                  <a:pt x="2301258" y="2301894"/>
                  <a:pt x="2279384" y="2293986"/>
                  <a:pt x="2256639" y="2290195"/>
                </a:cubicBezTo>
                <a:cubicBezTo>
                  <a:pt x="2228919" y="2285575"/>
                  <a:pt x="2200621" y="2285402"/>
                  <a:pt x="2172749" y="2281806"/>
                </a:cubicBezTo>
                <a:cubicBezTo>
                  <a:pt x="2113918" y="2274215"/>
                  <a:pt x="2055468" y="2263777"/>
                  <a:pt x="1996580" y="2256639"/>
                </a:cubicBezTo>
                <a:cubicBezTo>
                  <a:pt x="1963152" y="2252587"/>
                  <a:pt x="1929378" y="2251968"/>
                  <a:pt x="1895912" y="2248250"/>
                </a:cubicBezTo>
                <a:cubicBezTo>
                  <a:pt x="1879007" y="2246372"/>
                  <a:pt x="1862456" y="2241971"/>
                  <a:pt x="1845578" y="2239861"/>
                </a:cubicBezTo>
                <a:cubicBezTo>
                  <a:pt x="1836591" y="2238738"/>
                  <a:pt x="1691155" y="2225520"/>
                  <a:pt x="1644242" y="2214694"/>
                </a:cubicBezTo>
                <a:cubicBezTo>
                  <a:pt x="1624406" y="2210116"/>
                  <a:pt x="1605297" y="2202740"/>
                  <a:pt x="1585519" y="2197916"/>
                </a:cubicBezTo>
                <a:cubicBezTo>
                  <a:pt x="1490629" y="2174772"/>
                  <a:pt x="1395912" y="2150725"/>
                  <a:pt x="1300294" y="2130804"/>
                </a:cubicBezTo>
                <a:cubicBezTo>
                  <a:pt x="1245574" y="2119404"/>
                  <a:pt x="1077620" y="2102334"/>
                  <a:pt x="1031846" y="2097248"/>
                </a:cubicBezTo>
                <a:cubicBezTo>
                  <a:pt x="956345" y="2074877"/>
                  <a:pt x="878456" y="2059381"/>
                  <a:pt x="805343" y="2030136"/>
                </a:cubicBezTo>
                <a:cubicBezTo>
                  <a:pt x="791361" y="2024543"/>
                  <a:pt x="776311" y="2021106"/>
                  <a:pt x="763398" y="2013358"/>
                </a:cubicBezTo>
                <a:cubicBezTo>
                  <a:pt x="748044" y="2004146"/>
                  <a:pt x="734114" y="1992463"/>
                  <a:pt x="721453" y="1979802"/>
                </a:cubicBezTo>
                <a:cubicBezTo>
                  <a:pt x="708792" y="1967141"/>
                  <a:pt x="700558" y="1950518"/>
                  <a:pt x="687897" y="1937857"/>
                </a:cubicBezTo>
                <a:cubicBezTo>
                  <a:pt x="647326" y="1897286"/>
                  <a:pt x="605486" y="1857913"/>
                  <a:pt x="562063" y="1820411"/>
                </a:cubicBezTo>
                <a:cubicBezTo>
                  <a:pt x="495761" y="1763150"/>
                  <a:pt x="514135" y="1792476"/>
                  <a:pt x="444617" y="1744911"/>
                </a:cubicBezTo>
                <a:cubicBezTo>
                  <a:pt x="409999" y="1721225"/>
                  <a:pt x="375646" y="1696881"/>
                  <a:pt x="343949" y="1669410"/>
                </a:cubicBezTo>
                <a:cubicBezTo>
                  <a:pt x="333383" y="1660253"/>
                  <a:pt x="328669" y="1645741"/>
                  <a:pt x="318782" y="1635854"/>
                </a:cubicBezTo>
                <a:cubicBezTo>
                  <a:pt x="311653" y="1628725"/>
                  <a:pt x="300986" y="1625955"/>
                  <a:pt x="293615" y="1619076"/>
                </a:cubicBezTo>
                <a:cubicBezTo>
                  <a:pt x="258923" y="1586696"/>
                  <a:pt x="228661" y="1549658"/>
                  <a:pt x="192947" y="1518408"/>
                </a:cubicBezTo>
                <a:cubicBezTo>
                  <a:pt x="170576" y="1498834"/>
                  <a:pt x="146854" y="1480704"/>
                  <a:pt x="125835" y="1459685"/>
                </a:cubicBezTo>
                <a:cubicBezTo>
                  <a:pt x="97280" y="1431130"/>
                  <a:pt x="86137" y="1393895"/>
                  <a:pt x="67112" y="1359017"/>
                </a:cubicBezTo>
                <a:cubicBezTo>
                  <a:pt x="29261" y="1289624"/>
                  <a:pt x="72702" y="1400954"/>
                  <a:pt x="16778" y="1266738"/>
                </a:cubicBezTo>
                <a:cubicBezTo>
                  <a:pt x="12221" y="1255802"/>
                  <a:pt x="1634" y="1199407"/>
                  <a:pt x="0" y="1191237"/>
                </a:cubicBezTo>
                <a:cubicBezTo>
                  <a:pt x="8389" y="1118532"/>
                  <a:pt x="10814" y="1044889"/>
                  <a:pt x="25167" y="973123"/>
                </a:cubicBezTo>
                <a:cubicBezTo>
                  <a:pt x="27909" y="959413"/>
                  <a:pt x="40929" y="949913"/>
                  <a:pt x="50334" y="939567"/>
                </a:cubicBezTo>
                <a:cubicBezTo>
                  <a:pt x="103113" y="881510"/>
                  <a:pt x="156075" y="839657"/>
                  <a:pt x="218114" y="788566"/>
                </a:cubicBezTo>
                <a:cubicBezTo>
                  <a:pt x="253774" y="759199"/>
                  <a:pt x="356838" y="691991"/>
                  <a:pt x="369116" y="687898"/>
                </a:cubicBezTo>
                <a:cubicBezTo>
                  <a:pt x="377505" y="685102"/>
                  <a:pt x="386553" y="683803"/>
                  <a:pt x="394283" y="679509"/>
                </a:cubicBezTo>
                <a:cubicBezTo>
                  <a:pt x="411910" y="669716"/>
                  <a:pt x="444617" y="645953"/>
                  <a:pt x="444617" y="645953"/>
                </a:cubicBezTo>
                <a:cubicBezTo>
                  <a:pt x="492700" y="573828"/>
                  <a:pt x="428675" y="658706"/>
                  <a:pt x="486562" y="612397"/>
                </a:cubicBezTo>
                <a:cubicBezTo>
                  <a:pt x="494435" y="606099"/>
                  <a:pt x="496211" y="594359"/>
                  <a:pt x="503340" y="587230"/>
                </a:cubicBezTo>
                <a:cubicBezTo>
                  <a:pt x="513463" y="577107"/>
                  <a:pt x="532045" y="568683"/>
                  <a:pt x="545285" y="56206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Freeform: Shape 7">
            <a:extLst>
              <a:ext uri="{FF2B5EF4-FFF2-40B4-BE49-F238E27FC236}">
                <a16:creationId xmlns:a16="http://schemas.microsoft.com/office/drawing/2014/main" id="{BF00E71D-21A6-43C2-B2D9-FEFC99702F8E}"/>
              </a:ext>
            </a:extLst>
          </p:cNvPr>
          <p:cNvSpPr/>
          <p:nvPr/>
        </p:nvSpPr>
        <p:spPr>
          <a:xfrm>
            <a:off x="1331330" y="3089810"/>
            <a:ext cx="6502401" cy="1529583"/>
          </a:xfrm>
          <a:custGeom>
            <a:avLst/>
            <a:gdLst>
              <a:gd name="connsiteX0" fmla="*/ 134309 w 7298507"/>
              <a:gd name="connsiteY0" fmla="*/ 1166069 h 1384183"/>
              <a:gd name="connsiteX1" fmla="*/ 209810 w 7298507"/>
              <a:gd name="connsiteY1" fmla="*/ 1216403 h 1384183"/>
              <a:gd name="connsiteX2" fmla="*/ 528592 w 7298507"/>
              <a:gd name="connsiteY2" fmla="*/ 1317071 h 1384183"/>
              <a:gd name="connsiteX3" fmla="*/ 755094 w 7298507"/>
              <a:gd name="connsiteY3" fmla="*/ 1350627 h 1384183"/>
              <a:gd name="connsiteX4" fmla="*/ 1258434 w 7298507"/>
              <a:gd name="connsiteY4" fmla="*/ 1384183 h 1384183"/>
              <a:gd name="connsiteX5" fmla="*/ 3338904 w 7298507"/>
              <a:gd name="connsiteY5" fmla="*/ 1283515 h 1384183"/>
              <a:gd name="connsiteX6" fmla="*/ 3515072 w 7298507"/>
              <a:gd name="connsiteY6" fmla="*/ 1249959 h 1384183"/>
              <a:gd name="connsiteX7" fmla="*/ 4244915 w 7298507"/>
              <a:gd name="connsiteY7" fmla="*/ 1115735 h 1384183"/>
              <a:gd name="connsiteX8" fmla="*/ 4379138 w 7298507"/>
              <a:gd name="connsiteY8" fmla="*/ 1082179 h 1384183"/>
              <a:gd name="connsiteX9" fmla="*/ 4874089 w 7298507"/>
              <a:gd name="connsiteY9" fmla="*/ 1006678 h 1384183"/>
              <a:gd name="connsiteX10" fmla="*/ 4974757 w 7298507"/>
              <a:gd name="connsiteY10" fmla="*/ 989900 h 1384183"/>
              <a:gd name="connsiteX11" fmla="*/ 5410984 w 7298507"/>
              <a:gd name="connsiteY11" fmla="*/ 947956 h 1384183"/>
              <a:gd name="connsiteX12" fmla="*/ 5486485 w 7298507"/>
              <a:gd name="connsiteY12" fmla="*/ 939567 h 1384183"/>
              <a:gd name="connsiteX13" fmla="*/ 5813656 w 7298507"/>
              <a:gd name="connsiteY13" fmla="*/ 889233 h 1384183"/>
              <a:gd name="connsiteX14" fmla="*/ 6216327 w 7298507"/>
              <a:gd name="connsiteY14" fmla="*/ 872455 h 1384183"/>
              <a:gd name="connsiteX15" fmla="*/ 6736445 w 7298507"/>
              <a:gd name="connsiteY15" fmla="*/ 855677 h 1384183"/>
              <a:gd name="connsiteX16" fmla="*/ 6904225 w 7298507"/>
              <a:gd name="connsiteY16" fmla="*/ 838899 h 1384183"/>
              <a:gd name="connsiteX17" fmla="*/ 7063616 w 7298507"/>
              <a:gd name="connsiteY17" fmla="*/ 822121 h 1384183"/>
              <a:gd name="connsiteX18" fmla="*/ 7164283 w 7298507"/>
              <a:gd name="connsiteY18" fmla="*/ 796954 h 1384183"/>
              <a:gd name="connsiteX19" fmla="*/ 7281729 w 7298507"/>
              <a:gd name="connsiteY19" fmla="*/ 746620 h 1384183"/>
              <a:gd name="connsiteX20" fmla="*/ 7298507 w 7298507"/>
              <a:gd name="connsiteY20" fmla="*/ 721453 h 1384183"/>
              <a:gd name="connsiteX21" fmla="*/ 7264951 w 7298507"/>
              <a:gd name="connsiteY21" fmla="*/ 620785 h 1384183"/>
              <a:gd name="connsiteX22" fmla="*/ 7248173 w 7298507"/>
              <a:gd name="connsiteY22" fmla="*/ 578840 h 1384183"/>
              <a:gd name="connsiteX23" fmla="*/ 7139116 w 7298507"/>
              <a:gd name="connsiteY23" fmla="*/ 369115 h 1384183"/>
              <a:gd name="connsiteX24" fmla="*/ 7122338 w 7298507"/>
              <a:gd name="connsiteY24" fmla="*/ 343948 h 1384183"/>
              <a:gd name="connsiteX25" fmla="*/ 7063616 w 7298507"/>
              <a:gd name="connsiteY25" fmla="*/ 268447 h 1384183"/>
              <a:gd name="connsiteX26" fmla="*/ 6937781 w 7298507"/>
              <a:gd name="connsiteY26" fmla="*/ 176168 h 1384183"/>
              <a:gd name="connsiteX27" fmla="*/ 6895836 w 7298507"/>
              <a:gd name="connsiteY27" fmla="*/ 159390 h 1384183"/>
              <a:gd name="connsiteX28" fmla="*/ 6627388 w 7298507"/>
              <a:gd name="connsiteY28" fmla="*/ 67111 h 1384183"/>
              <a:gd name="connsiteX29" fmla="*/ 6434441 w 7298507"/>
              <a:gd name="connsiteY29" fmla="*/ 25167 h 1384183"/>
              <a:gd name="connsiteX30" fmla="*/ 6409274 w 7298507"/>
              <a:gd name="connsiteY30" fmla="*/ 16778 h 1384183"/>
              <a:gd name="connsiteX31" fmla="*/ 6149216 w 7298507"/>
              <a:gd name="connsiteY31" fmla="*/ 0 h 1384183"/>
              <a:gd name="connsiteX32" fmla="*/ 4521751 w 7298507"/>
              <a:gd name="connsiteY32" fmla="*/ 8389 h 1384183"/>
              <a:gd name="connsiteX33" fmla="*/ 4186192 w 7298507"/>
              <a:gd name="connsiteY33" fmla="*/ 25167 h 1384183"/>
              <a:gd name="connsiteX34" fmla="*/ 3204680 w 7298507"/>
              <a:gd name="connsiteY34" fmla="*/ 50334 h 1384183"/>
              <a:gd name="connsiteX35" fmla="*/ 2575505 w 7298507"/>
              <a:gd name="connsiteY35" fmla="*/ 41945 h 1384183"/>
              <a:gd name="connsiteX36" fmla="*/ 520203 w 7298507"/>
              <a:gd name="connsiteY36" fmla="*/ 58722 h 1384183"/>
              <a:gd name="connsiteX37" fmla="*/ 360812 w 7298507"/>
              <a:gd name="connsiteY37" fmla="*/ 92278 h 1384183"/>
              <a:gd name="connsiteX38" fmla="*/ 268533 w 7298507"/>
              <a:gd name="connsiteY38" fmla="*/ 100667 h 1384183"/>
              <a:gd name="connsiteX39" fmla="*/ 151087 w 7298507"/>
              <a:gd name="connsiteY39" fmla="*/ 142612 h 1384183"/>
              <a:gd name="connsiteX40" fmla="*/ 92364 w 7298507"/>
              <a:gd name="connsiteY40" fmla="*/ 184557 h 1384183"/>
              <a:gd name="connsiteX41" fmla="*/ 75586 w 7298507"/>
              <a:gd name="connsiteY41" fmla="*/ 218113 h 1384183"/>
              <a:gd name="connsiteX42" fmla="*/ 50419 w 7298507"/>
              <a:gd name="connsiteY42" fmla="*/ 276836 h 1384183"/>
              <a:gd name="connsiteX43" fmla="*/ 16863 w 7298507"/>
              <a:gd name="connsiteY43" fmla="*/ 335559 h 1384183"/>
              <a:gd name="connsiteX44" fmla="*/ 8474 w 7298507"/>
              <a:gd name="connsiteY44" fmla="*/ 469783 h 1384183"/>
              <a:gd name="connsiteX45" fmla="*/ 85 w 7298507"/>
              <a:gd name="connsiteY45" fmla="*/ 503339 h 1384183"/>
              <a:gd name="connsiteX46" fmla="*/ 50419 w 7298507"/>
              <a:gd name="connsiteY46" fmla="*/ 780176 h 1384183"/>
              <a:gd name="connsiteX47" fmla="*/ 100753 w 7298507"/>
              <a:gd name="connsiteY47" fmla="*/ 897622 h 1384183"/>
              <a:gd name="connsiteX48" fmla="*/ 117531 w 7298507"/>
              <a:gd name="connsiteY48" fmla="*/ 922789 h 1384183"/>
              <a:gd name="connsiteX49" fmla="*/ 125920 w 7298507"/>
              <a:gd name="connsiteY49" fmla="*/ 947956 h 138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7298507" h="1384183">
                <a:moveTo>
                  <a:pt x="134309" y="1166069"/>
                </a:moveTo>
                <a:cubicBezTo>
                  <a:pt x="159476" y="1182847"/>
                  <a:pt x="182048" y="1204398"/>
                  <a:pt x="209810" y="1216403"/>
                </a:cubicBezTo>
                <a:cubicBezTo>
                  <a:pt x="331126" y="1268864"/>
                  <a:pt x="411343" y="1298058"/>
                  <a:pt x="528592" y="1317071"/>
                </a:cubicBezTo>
                <a:cubicBezTo>
                  <a:pt x="603933" y="1329288"/>
                  <a:pt x="679506" y="1340045"/>
                  <a:pt x="755094" y="1350627"/>
                </a:cubicBezTo>
                <a:cubicBezTo>
                  <a:pt x="1025647" y="1388504"/>
                  <a:pt x="923141" y="1375121"/>
                  <a:pt x="1258434" y="1384183"/>
                </a:cubicBezTo>
                <a:lnTo>
                  <a:pt x="3338904" y="1283515"/>
                </a:lnTo>
                <a:cubicBezTo>
                  <a:pt x="3398577" y="1279966"/>
                  <a:pt x="3456107" y="1259787"/>
                  <a:pt x="3515072" y="1249959"/>
                </a:cubicBezTo>
                <a:cubicBezTo>
                  <a:pt x="3887080" y="1187957"/>
                  <a:pt x="3391598" y="1329066"/>
                  <a:pt x="4244915" y="1115735"/>
                </a:cubicBezTo>
                <a:cubicBezTo>
                  <a:pt x="4289656" y="1104550"/>
                  <a:pt x="4333698" y="1090055"/>
                  <a:pt x="4379138" y="1082179"/>
                </a:cubicBezTo>
                <a:cubicBezTo>
                  <a:pt x="4543578" y="1053676"/>
                  <a:pt x="4709164" y="1032230"/>
                  <a:pt x="4874089" y="1006678"/>
                </a:cubicBezTo>
                <a:cubicBezTo>
                  <a:pt x="4907707" y="1001470"/>
                  <a:pt x="4940894" y="993156"/>
                  <a:pt x="4974757" y="989900"/>
                </a:cubicBezTo>
                <a:lnTo>
                  <a:pt x="5410984" y="947956"/>
                </a:lnTo>
                <a:cubicBezTo>
                  <a:pt x="5436184" y="945477"/>
                  <a:pt x="5461473" y="943516"/>
                  <a:pt x="5486485" y="939567"/>
                </a:cubicBezTo>
                <a:cubicBezTo>
                  <a:pt x="5726900" y="901607"/>
                  <a:pt x="5323232" y="941406"/>
                  <a:pt x="5813656" y="889233"/>
                </a:cubicBezTo>
                <a:cubicBezTo>
                  <a:pt x="5884168" y="881732"/>
                  <a:pt x="6187833" y="873293"/>
                  <a:pt x="6216327" y="872455"/>
                </a:cubicBezTo>
                <a:cubicBezTo>
                  <a:pt x="6699756" y="858236"/>
                  <a:pt x="6367293" y="871058"/>
                  <a:pt x="6736445" y="855677"/>
                </a:cubicBezTo>
                <a:lnTo>
                  <a:pt x="6904225" y="838899"/>
                </a:lnTo>
                <a:cubicBezTo>
                  <a:pt x="7109521" y="816903"/>
                  <a:pt x="6801560" y="845944"/>
                  <a:pt x="7063616" y="822121"/>
                </a:cubicBezTo>
                <a:cubicBezTo>
                  <a:pt x="7097172" y="813732"/>
                  <a:pt x="7131153" y="806893"/>
                  <a:pt x="7164283" y="796954"/>
                </a:cubicBezTo>
                <a:cubicBezTo>
                  <a:pt x="7217206" y="781077"/>
                  <a:pt x="7234956" y="770007"/>
                  <a:pt x="7281729" y="746620"/>
                </a:cubicBezTo>
                <a:cubicBezTo>
                  <a:pt x="7287322" y="738231"/>
                  <a:pt x="7298507" y="731535"/>
                  <a:pt x="7298507" y="721453"/>
                </a:cubicBezTo>
                <a:cubicBezTo>
                  <a:pt x="7298507" y="634305"/>
                  <a:pt x="7288613" y="668109"/>
                  <a:pt x="7264951" y="620785"/>
                </a:cubicBezTo>
                <a:cubicBezTo>
                  <a:pt x="7258217" y="607316"/>
                  <a:pt x="7254907" y="592309"/>
                  <a:pt x="7248173" y="578840"/>
                </a:cubicBezTo>
                <a:cubicBezTo>
                  <a:pt x="7212935" y="508364"/>
                  <a:pt x="7176325" y="438571"/>
                  <a:pt x="7139116" y="369115"/>
                </a:cubicBezTo>
                <a:cubicBezTo>
                  <a:pt x="7134355" y="360228"/>
                  <a:pt x="7128387" y="352014"/>
                  <a:pt x="7122338" y="343948"/>
                </a:cubicBezTo>
                <a:cubicBezTo>
                  <a:pt x="7103208" y="318442"/>
                  <a:pt x="7085241" y="291875"/>
                  <a:pt x="7063616" y="268447"/>
                </a:cubicBezTo>
                <a:cubicBezTo>
                  <a:pt x="7045927" y="249284"/>
                  <a:pt x="6939287" y="177072"/>
                  <a:pt x="6937781" y="176168"/>
                </a:cubicBezTo>
                <a:cubicBezTo>
                  <a:pt x="6924868" y="168420"/>
                  <a:pt x="6909597" y="165506"/>
                  <a:pt x="6895836" y="159390"/>
                </a:cubicBezTo>
                <a:cubicBezTo>
                  <a:pt x="6779707" y="107777"/>
                  <a:pt x="6933459" y="133647"/>
                  <a:pt x="6627388" y="67111"/>
                </a:cubicBezTo>
                <a:cubicBezTo>
                  <a:pt x="6563072" y="53130"/>
                  <a:pt x="6496881" y="45980"/>
                  <a:pt x="6434441" y="25167"/>
                </a:cubicBezTo>
                <a:cubicBezTo>
                  <a:pt x="6426052" y="22371"/>
                  <a:pt x="6418083" y="17555"/>
                  <a:pt x="6409274" y="16778"/>
                </a:cubicBezTo>
                <a:cubicBezTo>
                  <a:pt x="6322744" y="9143"/>
                  <a:pt x="6235902" y="5593"/>
                  <a:pt x="6149216" y="0"/>
                </a:cubicBezTo>
                <a:lnTo>
                  <a:pt x="4521751" y="8389"/>
                </a:lnTo>
                <a:cubicBezTo>
                  <a:pt x="4409767" y="9825"/>
                  <a:pt x="4298088" y="20505"/>
                  <a:pt x="4186192" y="25167"/>
                </a:cubicBezTo>
                <a:cubicBezTo>
                  <a:pt x="3696717" y="45562"/>
                  <a:pt x="3708901" y="42068"/>
                  <a:pt x="3204680" y="50334"/>
                </a:cubicBezTo>
                <a:lnTo>
                  <a:pt x="2575505" y="41945"/>
                </a:lnTo>
                <a:lnTo>
                  <a:pt x="520203" y="58722"/>
                </a:lnTo>
                <a:cubicBezTo>
                  <a:pt x="467073" y="69907"/>
                  <a:pt x="414368" y="83352"/>
                  <a:pt x="360812" y="92278"/>
                </a:cubicBezTo>
                <a:cubicBezTo>
                  <a:pt x="330346" y="97356"/>
                  <a:pt x="298567" y="93459"/>
                  <a:pt x="268533" y="100667"/>
                </a:cubicBezTo>
                <a:cubicBezTo>
                  <a:pt x="228110" y="110368"/>
                  <a:pt x="151087" y="142612"/>
                  <a:pt x="151087" y="142612"/>
                </a:cubicBezTo>
                <a:cubicBezTo>
                  <a:pt x="131513" y="156594"/>
                  <a:pt x="109373" y="167548"/>
                  <a:pt x="92364" y="184557"/>
                </a:cubicBezTo>
                <a:cubicBezTo>
                  <a:pt x="83521" y="193400"/>
                  <a:pt x="80761" y="206728"/>
                  <a:pt x="75586" y="218113"/>
                </a:cubicBezTo>
                <a:cubicBezTo>
                  <a:pt x="66774" y="237500"/>
                  <a:pt x="59943" y="257788"/>
                  <a:pt x="50419" y="276836"/>
                </a:cubicBezTo>
                <a:cubicBezTo>
                  <a:pt x="40337" y="297001"/>
                  <a:pt x="28048" y="315985"/>
                  <a:pt x="16863" y="335559"/>
                </a:cubicBezTo>
                <a:cubicBezTo>
                  <a:pt x="14067" y="380300"/>
                  <a:pt x="12935" y="425177"/>
                  <a:pt x="8474" y="469783"/>
                </a:cubicBezTo>
                <a:cubicBezTo>
                  <a:pt x="7327" y="481255"/>
                  <a:pt x="-928" y="491854"/>
                  <a:pt x="85" y="503339"/>
                </a:cubicBezTo>
                <a:cubicBezTo>
                  <a:pt x="21373" y="744602"/>
                  <a:pt x="-11684" y="687021"/>
                  <a:pt x="50419" y="780176"/>
                </a:cubicBezTo>
                <a:cubicBezTo>
                  <a:pt x="62917" y="830166"/>
                  <a:pt x="63072" y="841101"/>
                  <a:pt x="100753" y="897622"/>
                </a:cubicBezTo>
                <a:cubicBezTo>
                  <a:pt x="106346" y="906011"/>
                  <a:pt x="113022" y="913771"/>
                  <a:pt x="117531" y="922789"/>
                </a:cubicBezTo>
                <a:cubicBezTo>
                  <a:pt x="121486" y="930698"/>
                  <a:pt x="125920" y="947956"/>
                  <a:pt x="125920" y="9479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 name="Title 1"/>
          <p:cNvSpPr txBox="1">
            <a:spLocks/>
          </p:cNvSpPr>
          <p:nvPr/>
        </p:nvSpPr>
        <p:spPr>
          <a:xfrm>
            <a:off x="313620" y="351263"/>
            <a:ext cx="8520600" cy="595888"/>
          </a:xfrm>
          <a:prstGeom prst="rect">
            <a:avLst/>
          </a:prstGeom>
          <a:noFill/>
          <a:ln>
            <a:noFill/>
          </a:ln>
        </p:spPr>
        <p:txBody>
          <a:bodyPr spcFirstLastPara="1" wrap="square" lIns="91425" tIns="91425" rIns="91425" bIns="91425" anchor="t" anchorCtr="0">
            <a:normAutofit fontScale="90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r>
              <a:rPr lang="en-US" dirty="0" err="1" smtClean="0"/>
              <a:t>Học</a:t>
            </a:r>
            <a:r>
              <a:rPr lang="en-US" dirty="0" smtClean="0"/>
              <a:t> </a:t>
            </a:r>
            <a:r>
              <a:rPr lang="en-US" dirty="0" err="1" smtClean="0"/>
              <a:t>có</a:t>
            </a:r>
            <a:r>
              <a:rPr lang="en-US" dirty="0" smtClean="0"/>
              <a:t> </a:t>
            </a:r>
            <a:r>
              <a:rPr lang="en-US" dirty="0" err="1" smtClean="0"/>
              <a:t>giám</a:t>
            </a:r>
            <a:r>
              <a:rPr lang="en-US" dirty="0" smtClean="0"/>
              <a:t> </a:t>
            </a:r>
            <a:r>
              <a:rPr lang="en-US" dirty="0" err="1" smtClean="0"/>
              <a:t>sát</a:t>
            </a:r>
            <a:endParaRPr lang="en-US" dirty="0"/>
          </a:p>
        </p:txBody>
      </p:sp>
    </p:spTree>
    <p:extLst>
      <p:ext uri="{BB962C8B-B14F-4D97-AF65-F5344CB8AC3E}">
        <p14:creationId xmlns:p14="http://schemas.microsoft.com/office/powerpoint/2010/main" val="3809268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712705" y="1312616"/>
            <a:ext cx="1604981" cy="6725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Content Placeholder 2"/>
          <p:cNvSpPr>
            <a:spLocks noGrp="1"/>
          </p:cNvSpPr>
          <p:nvPr>
            <p:ph idx="1"/>
          </p:nvPr>
        </p:nvSpPr>
        <p:spPr>
          <a:xfrm>
            <a:off x="579382" y="2732049"/>
            <a:ext cx="8265073" cy="1900673"/>
          </a:xfrm>
        </p:spPr>
        <p:txBody>
          <a:bodyPr>
            <a:normAutofit lnSpcReduction="10000"/>
          </a:bodyPr>
          <a:lstStyle/>
          <a:p>
            <a:r>
              <a:rPr lang="en-US" dirty="0" err="1" smtClean="0">
                <a:solidFill>
                  <a:srgbClr val="002060"/>
                </a:solidFill>
                <a:latin typeface="Times New Roman" panose="02020603050405020304" pitchFamily="18" charset="0"/>
                <a:cs typeface="Times New Roman" panose="02020603050405020304" pitchFamily="18" charset="0"/>
              </a:rPr>
              <a:t>Học</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có</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giám</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sát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là</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thuật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toán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dự</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đoán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đầu</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ra</a:t>
            </a:r>
            <a:r>
              <a:rPr lang="en-US" dirty="0">
                <a:solidFill>
                  <a:srgbClr val="002060"/>
                </a:solidFill>
                <a:latin typeface="Times New Roman" panose="02020603050405020304" pitchFamily="18" charset="0"/>
                <a:cs typeface="Times New Roman" panose="02020603050405020304" pitchFamily="18" charset="0"/>
              </a:rPr>
              <a:t>/</a:t>
            </a:r>
            <a:r>
              <a:rPr lang="en-US" dirty="0" err="1">
                <a:solidFill>
                  <a:srgbClr val="002060"/>
                </a:solidFill>
                <a:latin typeface="Times New Roman" panose="02020603050405020304" pitchFamily="18" charset="0"/>
                <a:cs typeface="Times New Roman" panose="02020603050405020304" pitchFamily="18" charset="0"/>
              </a:rPr>
              <a:t>kết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quả</a:t>
            </a:r>
            <a:r>
              <a:rPr lang="en-US" dirty="0">
                <a:solidFill>
                  <a:srgbClr val="002060"/>
                </a:solidFill>
                <a:latin typeface="Times New Roman" panose="02020603050405020304" pitchFamily="18" charset="0"/>
                <a:cs typeface="Times New Roman" panose="02020603050405020304" pitchFamily="18" charset="0"/>
              </a:rPr>
              <a:t> (label) </a:t>
            </a:r>
            <a:r>
              <a:rPr lang="en-US" dirty="0" err="1">
                <a:solidFill>
                  <a:srgbClr val="002060"/>
                </a:solidFill>
                <a:latin typeface="Times New Roman" panose="02020603050405020304" pitchFamily="18" charset="0"/>
                <a:cs typeface="Times New Roman" panose="02020603050405020304" pitchFamily="18" charset="0"/>
              </a:rPr>
              <a:t>của</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một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dữ</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liệu</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mới</a:t>
            </a:r>
            <a:r>
              <a:rPr lang="en-US" dirty="0">
                <a:solidFill>
                  <a:srgbClr val="002060"/>
                </a:solidFill>
                <a:latin typeface="Times New Roman" panose="02020603050405020304" pitchFamily="18" charset="0"/>
                <a:cs typeface="Times New Roman" panose="02020603050405020304" pitchFamily="18" charset="0"/>
              </a:rPr>
              <a:t>  (new data) </a:t>
            </a:r>
            <a:r>
              <a:rPr lang="en-US" dirty="0" err="1">
                <a:solidFill>
                  <a:srgbClr val="002060"/>
                </a:solidFill>
                <a:latin typeface="Times New Roman" panose="02020603050405020304" pitchFamily="18" charset="0"/>
                <a:cs typeface="Times New Roman" panose="02020603050405020304" pitchFamily="18" charset="0"/>
              </a:rPr>
              <a:t>dựa</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trên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dữ</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liệu</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đã</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biết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trước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đó</a:t>
            </a:r>
            <a:r>
              <a:rPr lang="en-US" dirty="0">
                <a:solidFill>
                  <a:srgbClr val="002060"/>
                </a:solidFill>
                <a:latin typeface="Times New Roman" panose="02020603050405020304" pitchFamily="18" charset="0"/>
                <a:cs typeface="Times New Roman" panose="02020603050405020304" pitchFamily="18" charset="0"/>
              </a:rPr>
              <a:t> (existed data, label).  </a:t>
            </a:r>
            <a:endParaRPr lang="en-US" dirty="0" smtClean="0">
              <a:solidFill>
                <a:srgbClr val="002060"/>
              </a:solidFill>
              <a:latin typeface="Times New Roman" panose="02020603050405020304" pitchFamily="18" charset="0"/>
              <a:cs typeface="Times New Roman" panose="02020603050405020304" pitchFamily="18" charset="0"/>
            </a:endParaRPr>
          </a:p>
          <a:p>
            <a:endParaRPr lang="en-US" dirty="0">
              <a:solidFill>
                <a:srgbClr val="002060"/>
              </a:solidFill>
              <a:latin typeface="Times New Roman" panose="02020603050405020304" pitchFamily="18" charset="0"/>
              <a:cs typeface="Times New Roman" panose="02020603050405020304" pitchFamily="18" charset="0"/>
            </a:endParaRPr>
          </a:p>
          <a:p>
            <a:r>
              <a:rPr lang="en-US" dirty="0" err="1" smtClean="0">
                <a:solidFill>
                  <a:srgbClr val="002060"/>
                </a:solidFill>
                <a:latin typeface="Times New Roman" panose="02020603050405020304" pitchFamily="18" charset="0"/>
                <a:cs typeface="Times New Roman" panose="02020603050405020304" pitchFamily="18" charset="0"/>
              </a:rPr>
              <a:t>Vậy</a:t>
            </a:r>
            <a:r>
              <a:rPr lang="en-US" dirty="0" smtClean="0">
                <a:solidFill>
                  <a:srgbClr val="002060"/>
                </a:solidFill>
                <a:latin typeface="Times New Roman" panose="02020603050405020304" pitchFamily="18" charset="0"/>
                <a:cs typeface="Times New Roman" panose="02020603050405020304" pitchFamily="18" charset="0"/>
              </a:rPr>
              <a:t> </a:t>
            </a:r>
          </a:p>
          <a:p>
            <a:pPr lvl="1"/>
            <a:r>
              <a:rPr lang="en-US" sz="1600" dirty="0" smtClean="0">
                <a:solidFill>
                  <a:srgbClr val="002060"/>
                </a:solidFill>
                <a:latin typeface="Times New Roman" panose="02020603050405020304" pitchFamily="18" charset="0"/>
                <a:cs typeface="Times New Roman" panose="02020603050405020304" pitchFamily="18" charset="0"/>
              </a:rPr>
              <a:t>X = input </a:t>
            </a:r>
            <a:r>
              <a:rPr lang="en-US" sz="1600" dirty="0" err="1" smtClean="0">
                <a:solidFill>
                  <a:srgbClr val="002060"/>
                </a:solidFill>
                <a:latin typeface="Times New Roman" panose="02020603050405020304" pitchFamily="18" charset="0"/>
                <a:cs typeface="Times New Roman" panose="02020603050405020304" pitchFamily="18" charset="0"/>
              </a:rPr>
              <a:t>bài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toán</a:t>
            </a:r>
            <a:r>
              <a:rPr lang="en-US" sz="1600" dirty="0" smtClean="0">
                <a:solidFill>
                  <a:srgbClr val="002060"/>
                </a:solidFill>
                <a:latin typeface="Times New Roman" panose="02020603050405020304" pitchFamily="18" charset="0"/>
                <a:cs typeface="Times New Roman" panose="02020603050405020304" pitchFamily="18" charset="0"/>
              </a:rPr>
              <a:t> = {</a:t>
            </a:r>
            <a:r>
              <a:rPr lang="en-US" sz="1600" dirty="0" err="1">
                <a:solidFill>
                  <a:srgbClr val="002060"/>
                </a:solidFill>
                <a:latin typeface="Times New Roman" panose="02020603050405020304" pitchFamily="18" charset="0"/>
                <a:cs typeface="Times New Roman" panose="02020603050405020304" pitchFamily="18" charset="0"/>
              </a:rPr>
              <a:t>Các</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thuộc</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tính</a:t>
            </a:r>
            <a:r>
              <a:rPr lang="en-US" sz="1600" dirty="0">
                <a:solidFill>
                  <a:srgbClr val="002060"/>
                </a:solidFill>
                <a:latin typeface="Times New Roman" panose="02020603050405020304" pitchFamily="18" charset="0"/>
                <a:cs typeface="Times New Roman" panose="02020603050405020304" pitchFamily="18" charset="0"/>
              </a:rPr>
              <a:t>}; </a:t>
            </a:r>
            <a:endParaRPr lang="en-US" sz="1600" dirty="0" smtClean="0">
              <a:solidFill>
                <a:srgbClr val="002060"/>
              </a:solidFill>
              <a:latin typeface="Times New Roman" panose="02020603050405020304" pitchFamily="18" charset="0"/>
              <a:cs typeface="Times New Roman" panose="02020603050405020304" pitchFamily="18" charset="0"/>
            </a:endParaRPr>
          </a:p>
          <a:p>
            <a:pPr lvl="1"/>
            <a:r>
              <a:rPr lang="en-US" sz="1600" dirty="0" smtClean="0">
                <a:solidFill>
                  <a:srgbClr val="002060"/>
                </a:solidFill>
                <a:latin typeface="Times New Roman" panose="02020603050405020304" pitchFamily="18" charset="0"/>
                <a:cs typeface="Times New Roman" panose="02020603050405020304" pitchFamily="18" charset="0"/>
              </a:rPr>
              <a:t>Y =output </a:t>
            </a:r>
            <a:r>
              <a:rPr lang="en-US" sz="1600" dirty="0" err="1" smtClean="0">
                <a:solidFill>
                  <a:srgbClr val="002060"/>
                </a:solidFill>
                <a:latin typeface="Times New Roman" panose="02020603050405020304" pitchFamily="18" charset="0"/>
                <a:cs typeface="Times New Roman" panose="02020603050405020304" pitchFamily="18" charset="0"/>
              </a:rPr>
              <a:t>bài</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toán</a:t>
            </a:r>
            <a:r>
              <a:rPr lang="en-US" sz="1600" dirty="0" smtClean="0">
                <a:solidFill>
                  <a:srgbClr val="002060"/>
                </a:solidFill>
                <a:latin typeface="Times New Roman" panose="02020603050405020304" pitchFamily="18" charset="0"/>
                <a:cs typeface="Times New Roman" panose="02020603050405020304" pitchFamily="18" charset="0"/>
              </a:rPr>
              <a:t> = {</a:t>
            </a:r>
            <a:r>
              <a:rPr lang="en-US" sz="1600" dirty="0" err="1" smtClean="0">
                <a:solidFill>
                  <a:srgbClr val="002060"/>
                </a:solidFill>
                <a:latin typeface="Times New Roman" panose="02020603050405020304" pitchFamily="18" charset="0"/>
                <a:cs typeface="Times New Roman" panose="02020603050405020304" pitchFamily="18" charset="0"/>
              </a:rPr>
              <a:t>nhãn</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tương</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ứng</a:t>
            </a:r>
            <a:r>
              <a:rPr lang="en-US" sz="1600" dirty="0">
                <a:solidFill>
                  <a:srgbClr val="002060"/>
                </a:solidFill>
                <a:latin typeface="Times New Roman" panose="02020603050405020304" pitchFamily="18" charset="0"/>
                <a:cs typeface="Times New Roman" panose="02020603050405020304" pitchFamily="18" charset="0"/>
              </a:rPr>
              <a:t>}</a:t>
            </a:r>
          </a:p>
          <a:p>
            <a:endParaRPr lang="en-US" dirty="0">
              <a:solidFill>
                <a:srgbClr val="002060"/>
              </a:solidFill>
              <a:latin typeface="Times New Roman" panose="02020603050405020304" pitchFamily="18" charset="0"/>
              <a:cs typeface="Times New Roman" panose="02020603050405020304" pitchFamily="18" charset="0"/>
            </a:endParaRPr>
          </a:p>
          <a:p>
            <a:endParaRPr lang="en-US" dirty="0">
              <a:solidFill>
                <a:srgbClr val="002060"/>
              </a:solidFill>
              <a:latin typeface="Times New Roman" panose="02020603050405020304" pitchFamily="18" charset="0"/>
              <a:cs typeface="Times New Roman" panose="02020603050405020304" pitchFamily="18" charset="0"/>
            </a:endParaRPr>
          </a:p>
          <a:p>
            <a:endParaRPr lang="en-US" dirty="0">
              <a:solidFill>
                <a:srgbClr val="002060"/>
              </a:solidFill>
              <a:latin typeface="Times New Roman" panose="02020603050405020304" pitchFamily="18" charset="0"/>
              <a:cs typeface="Times New Roman" panose="02020603050405020304" pitchFamily="18" charset="0"/>
            </a:endParaRPr>
          </a:p>
        </p:txBody>
      </p:sp>
      <p:pic>
        <p:nvPicPr>
          <p:cNvPr id="4" name="Picture 4" descr="Orange free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5308" y="1412462"/>
            <a:ext cx="520001" cy="52000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a:off x="4908930" y="1703770"/>
            <a:ext cx="9472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757310" y="1406886"/>
            <a:ext cx="1604981" cy="415498"/>
          </a:xfrm>
          <a:prstGeom prst="rect">
            <a:avLst/>
          </a:prstGeom>
          <a:noFill/>
        </p:spPr>
        <p:txBody>
          <a:bodyPr wrap="square" rtlCol="0">
            <a:spAutoFit/>
          </a:bodyPr>
          <a:lstStyle/>
          <a:p>
            <a:r>
              <a:rPr lang="en-US" sz="1050" dirty="0" err="1"/>
              <a:t>Vỏ</a:t>
            </a:r>
            <a:r>
              <a:rPr lang="en-US" sz="1050" dirty="0"/>
              <a:t> </a:t>
            </a:r>
            <a:r>
              <a:rPr lang="en-US" sz="1050" dirty="0" err="1"/>
              <a:t>sần</a:t>
            </a:r>
            <a:r>
              <a:rPr lang="en-US" sz="1050" dirty="0"/>
              <a:t> </a:t>
            </a:r>
            <a:r>
              <a:rPr lang="en-US" sz="1050" dirty="0" err="1"/>
              <a:t>sùi</a:t>
            </a:r>
            <a:r>
              <a:rPr lang="en-US" sz="1050" dirty="0"/>
              <a:t>, </a:t>
            </a:r>
            <a:r>
              <a:rPr lang="en-US" sz="1050" dirty="0" err="1"/>
              <a:t>màu</a:t>
            </a:r>
            <a:r>
              <a:rPr lang="en-US" sz="1050" dirty="0"/>
              <a:t> </a:t>
            </a:r>
            <a:r>
              <a:rPr lang="en-US" sz="1050" dirty="0" err="1"/>
              <a:t>vàng</a:t>
            </a:r>
            <a:r>
              <a:rPr lang="en-US" sz="1050" dirty="0"/>
              <a:t>, </a:t>
            </a:r>
            <a:r>
              <a:rPr lang="en-US" sz="1050" dirty="0" err="1"/>
              <a:t>ngọt</a:t>
            </a:r>
            <a:r>
              <a:rPr lang="en-US" sz="1050" dirty="0"/>
              <a:t>, </a:t>
            </a:r>
            <a:r>
              <a:rPr lang="en-US" sz="1050" dirty="0" err="1"/>
              <a:t>có</a:t>
            </a:r>
            <a:r>
              <a:rPr lang="en-US" sz="1050" dirty="0"/>
              <a:t> </a:t>
            </a:r>
            <a:r>
              <a:rPr lang="en-US" sz="1050" dirty="0" err="1"/>
              <a:t>múi</a:t>
            </a:r>
            <a:endParaRPr lang="en-US" sz="1050" dirty="0"/>
          </a:p>
        </p:txBody>
      </p:sp>
      <p:sp>
        <p:nvSpPr>
          <p:cNvPr id="7" name="TextBox 6"/>
          <p:cNvSpPr txBox="1"/>
          <p:nvPr/>
        </p:nvSpPr>
        <p:spPr>
          <a:xfrm>
            <a:off x="1997786" y="2178149"/>
            <a:ext cx="972404" cy="253916"/>
          </a:xfrm>
          <a:prstGeom prst="rect">
            <a:avLst/>
          </a:prstGeom>
          <a:noFill/>
        </p:spPr>
        <p:txBody>
          <a:bodyPr wrap="square" rtlCol="0">
            <a:spAutoFit/>
          </a:bodyPr>
          <a:lstStyle/>
          <a:p>
            <a:r>
              <a:rPr lang="en-US" sz="1050" dirty="0" err="1"/>
              <a:t>Dữ</a:t>
            </a:r>
            <a:r>
              <a:rPr lang="en-US" sz="1050" dirty="0"/>
              <a:t> </a:t>
            </a:r>
            <a:r>
              <a:rPr lang="en-US" sz="1050" dirty="0" err="1"/>
              <a:t>liệu</a:t>
            </a:r>
            <a:r>
              <a:rPr lang="en-US" sz="1050" dirty="0"/>
              <a:t> </a:t>
            </a:r>
            <a:r>
              <a:rPr lang="en-US" sz="1050" dirty="0" err="1"/>
              <a:t>mới</a:t>
            </a:r>
            <a:endParaRPr lang="en-US" sz="1050" dirty="0"/>
          </a:p>
        </p:txBody>
      </p:sp>
      <p:cxnSp>
        <p:nvCxnSpPr>
          <p:cNvPr id="8" name="Straight Arrow Connector 7"/>
          <p:cNvCxnSpPr/>
          <p:nvPr/>
        </p:nvCxnSpPr>
        <p:spPr>
          <a:xfrm>
            <a:off x="3521916" y="1649105"/>
            <a:ext cx="3762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644526" y="2178149"/>
            <a:ext cx="1454369" cy="253916"/>
          </a:xfrm>
          <a:prstGeom prst="rect">
            <a:avLst/>
          </a:prstGeom>
          <a:noFill/>
        </p:spPr>
        <p:txBody>
          <a:bodyPr wrap="square" rtlCol="0">
            <a:spAutoFit/>
          </a:bodyPr>
          <a:lstStyle/>
          <a:p>
            <a:r>
              <a:rPr lang="en-US" sz="1050" dirty="0" err="1"/>
              <a:t>Mô</a:t>
            </a:r>
            <a:r>
              <a:rPr lang="en-US" sz="1050" dirty="0"/>
              <a:t> </a:t>
            </a:r>
            <a:r>
              <a:rPr lang="en-US" sz="1050" dirty="0" err="1"/>
              <a:t>hình</a:t>
            </a:r>
            <a:r>
              <a:rPr lang="en-US" sz="1050" dirty="0"/>
              <a:t> </a:t>
            </a:r>
            <a:r>
              <a:rPr lang="en-US" sz="1050" dirty="0" err="1"/>
              <a:t>dự</a:t>
            </a:r>
            <a:r>
              <a:rPr lang="en-US" sz="1050" dirty="0"/>
              <a:t> </a:t>
            </a:r>
            <a:r>
              <a:rPr lang="en-US" sz="1050" dirty="0" err="1"/>
              <a:t>đoán</a:t>
            </a:r>
            <a:r>
              <a:rPr lang="en-US" sz="1050" dirty="0"/>
              <a:t> </a:t>
            </a:r>
          </a:p>
        </p:txBody>
      </p:sp>
      <p:pic>
        <p:nvPicPr>
          <p:cNvPr id="10" name="Picture 10" descr="Supervised premium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8186" y="1312616"/>
            <a:ext cx="914400" cy="914401"/>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p:cNvSpPr txBox="1">
            <a:spLocks/>
          </p:cNvSpPr>
          <p:nvPr/>
        </p:nvSpPr>
        <p:spPr>
          <a:xfrm>
            <a:off x="313620" y="351263"/>
            <a:ext cx="8520600" cy="595888"/>
          </a:xfrm>
          <a:prstGeom prst="rect">
            <a:avLst/>
          </a:prstGeom>
          <a:noFill/>
          <a:ln>
            <a:noFill/>
          </a:ln>
        </p:spPr>
        <p:txBody>
          <a:bodyPr spcFirstLastPara="1" wrap="square" lIns="91425" tIns="91425" rIns="91425" bIns="91425" anchor="t" anchorCtr="0">
            <a:normAutofit fontScale="90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r>
              <a:rPr lang="en-US" dirty="0" err="1" smtClean="0"/>
              <a:t>Học</a:t>
            </a:r>
            <a:r>
              <a:rPr lang="en-US" dirty="0" smtClean="0"/>
              <a:t> </a:t>
            </a:r>
            <a:r>
              <a:rPr lang="en-US" dirty="0" err="1" smtClean="0"/>
              <a:t>có</a:t>
            </a:r>
            <a:r>
              <a:rPr lang="en-US" dirty="0" smtClean="0"/>
              <a:t> </a:t>
            </a:r>
            <a:r>
              <a:rPr lang="en-US" dirty="0" err="1" smtClean="0"/>
              <a:t>giám</a:t>
            </a:r>
            <a:r>
              <a:rPr lang="en-US" dirty="0" smtClean="0"/>
              <a:t> </a:t>
            </a:r>
            <a:r>
              <a:rPr lang="en-US" dirty="0" err="1" smtClean="0"/>
              <a:t>sát</a:t>
            </a:r>
            <a:endParaRPr lang="en-US" dirty="0"/>
          </a:p>
        </p:txBody>
      </p:sp>
    </p:spTree>
    <p:extLst>
      <p:ext uri="{BB962C8B-B14F-4D97-AF65-F5344CB8AC3E}">
        <p14:creationId xmlns:p14="http://schemas.microsoft.com/office/powerpoint/2010/main" val="2186468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19196" y="267629"/>
            <a:ext cx="8520600" cy="595888"/>
          </a:xfrm>
          <a:prstGeom prst="rect">
            <a:avLst/>
          </a:prstGeom>
          <a:noFill/>
          <a:ln>
            <a:noFill/>
          </a:ln>
        </p:spPr>
        <p:txBody>
          <a:bodyPr spcFirstLastPara="1" wrap="square" lIns="91425" tIns="91425" rIns="91425" bIns="91425" anchor="t" anchorCtr="0">
            <a:normAutofit fontScale="90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r>
              <a:rPr lang="en-US" dirty="0" err="1" smtClean="0"/>
              <a:t>Học</a:t>
            </a:r>
            <a:r>
              <a:rPr lang="en-US" dirty="0" smtClean="0"/>
              <a:t> </a:t>
            </a:r>
            <a:r>
              <a:rPr lang="en-US" dirty="0" err="1" smtClean="0"/>
              <a:t>không</a:t>
            </a:r>
            <a:r>
              <a:rPr lang="en-US" dirty="0" smtClean="0"/>
              <a:t> </a:t>
            </a:r>
            <a:r>
              <a:rPr lang="en-US" dirty="0" err="1" smtClean="0"/>
              <a:t>giám</a:t>
            </a:r>
            <a:r>
              <a:rPr lang="en-US" dirty="0" smtClean="0"/>
              <a:t> </a:t>
            </a:r>
            <a:r>
              <a:rPr lang="en-US" dirty="0" err="1" smtClean="0"/>
              <a:t>sát</a:t>
            </a:r>
            <a:endParaRPr lang="en-US" dirty="0"/>
          </a:p>
        </p:txBody>
      </p:sp>
      <p:pic>
        <p:nvPicPr>
          <p:cNvPr id="1026" name="Picture 2" descr="Supervised vs Unsupervised Learning – What's the Differ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9405" y="908161"/>
            <a:ext cx="5119928" cy="3932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7031787"/>
      </p:ext>
    </p:extLst>
  </p:cSld>
  <p:clrMapOvr>
    <a:masterClrMapping/>
  </p:clrMapOvr>
  <p:timing>
    <p:tnLst>
      <p:par>
        <p:cTn id="1" dur="indefinite" restart="never" nodeType="tmRoot"/>
      </p:par>
    </p:tnLst>
  </p:timing>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980</TotalTime>
  <Words>3301</Words>
  <Application>Microsoft Office PowerPoint</Application>
  <PresentationFormat>On-screen Show (16:9)</PresentationFormat>
  <Paragraphs>356</Paragraphs>
  <Slides>57</Slides>
  <Notes>5</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3</vt:i4>
      </vt:variant>
      <vt:variant>
        <vt:lpstr>Slide Titles</vt:lpstr>
      </vt:variant>
      <vt:variant>
        <vt:i4>57</vt:i4>
      </vt:variant>
    </vt:vector>
  </HeadingPairs>
  <TitlesOfParts>
    <vt:vector size="70" baseType="lpstr">
      <vt:lpstr>Arial</vt:lpstr>
      <vt:lpstr>宋体</vt:lpstr>
      <vt:lpstr>Wingdings</vt:lpstr>
      <vt:lpstr>Times New Roman</vt:lpstr>
      <vt:lpstr>Arial Black</vt:lpstr>
      <vt:lpstr>Helvetica</vt:lpstr>
      <vt:lpstr>Open Sans</vt:lpstr>
      <vt:lpstr>PT Sans Narrow</vt:lpstr>
      <vt:lpstr>Symbol</vt:lpstr>
      <vt:lpstr>Tropic</vt:lpstr>
      <vt:lpstr>公式</vt:lpstr>
      <vt:lpstr>Equation</vt:lpstr>
      <vt:lpstr>Bitmap Image</vt:lpstr>
      <vt:lpstr>Nhập Môn Trí Tuệ Nhân Tạo và  Khoa Học Dữ Liệu</vt:lpstr>
      <vt:lpstr>Tổng quan</vt:lpstr>
      <vt:lpstr>Tổng quan</vt:lpstr>
      <vt:lpstr>Mô hình học máy</vt:lpstr>
      <vt:lpstr>Các mô hình dự báo trong học máy</vt:lpstr>
      <vt:lpstr>Học có giám sát</vt:lpstr>
      <vt:lpstr>PowerPoint Presentation</vt:lpstr>
      <vt:lpstr>PowerPoint Presentation</vt:lpstr>
      <vt:lpstr>PowerPoint Presentation</vt:lpstr>
      <vt:lpstr>Ta có một tập dữ liệu không gắn nhãn, tìm quan hệ ẩn trong dữ liệu.</vt:lpstr>
      <vt:lpstr>PowerPoint Presentation</vt:lpstr>
      <vt:lpstr>PowerPoint Presentation</vt:lpstr>
      <vt:lpstr>Giám sát và không giám sát</vt:lpstr>
      <vt:lpstr>Phân nhóm (cụm)</vt:lpstr>
      <vt:lpstr>Phân nhóm (cụm)</vt:lpstr>
      <vt:lpstr>Phân nhóm (cụm)</vt:lpstr>
      <vt:lpstr>Phân nhóm (cụm)</vt:lpstr>
      <vt:lpstr>Phân nhóm (cụm)</vt:lpstr>
      <vt:lpstr>PowerPoint Presentation</vt:lpstr>
      <vt:lpstr>Vấn đề đặt ra?</vt:lpstr>
      <vt:lpstr>Định nghĩa nhóm/ cụm (cluster)</vt:lpstr>
      <vt:lpstr>Quá trình phần nhóm (clustering)</vt:lpstr>
      <vt:lpstr>Vấn đề khi phân nhóm</vt:lpstr>
      <vt:lpstr>Vấn đề khi phân nhóm</vt:lpstr>
      <vt:lpstr>Vấn đề khi phân nhóm</vt:lpstr>
      <vt:lpstr>Vấn đề khi phân nhóm</vt:lpstr>
      <vt:lpstr>Vấn đề khi phân nhóm</vt:lpstr>
      <vt:lpstr>Thuật toán phân nhóm</vt:lpstr>
      <vt:lpstr>Thuật toán phân nhóm</vt:lpstr>
      <vt:lpstr>Thuật toán phân nhóm</vt:lpstr>
      <vt:lpstr>Thuật toán phân nhóm</vt:lpstr>
      <vt:lpstr>Hierarchical clustering</vt:lpstr>
      <vt:lpstr>Hierarchical clustering</vt:lpstr>
      <vt:lpstr>PowerPoint Presentation</vt:lpstr>
      <vt:lpstr>Phương pháp đo tính tương tự</vt:lpstr>
      <vt:lpstr>Phương pháp đo tính tương tự</vt:lpstr>
      <vt:lpstr>PowerPoint Presentation</vt:lpstr>
      <vt:lpstr>Density clustering</vt:lpstr>
      <vt:lpstr>Density clustering</vt:lpstr>
      <vt:lpstr>Density clustering</vt:lpstr>
      <vt:lpstr>PowerPoint Presentation</vt:lpstr>
      <vt:lpstr>Partition clustering </vt:lpstr>
      <vt:lpstr>Partition clustering </vt:lpstr>
      <vt:lpstr>K-means</vt:lpstr>
      <vt:lpstr>Thuật toán K-means</vt:lpstr>
      <vt:lpstr>Thuật toán K-means</vt:lpstr>
      <vt:lpstr>Thuật toán K-means</vt:lpstr>
      <vt:lpstr>Thuật toán K-means</vt:lpstr>
      <vt:lpstr>Thuật toán K-means</vt:lpstr>
      <vt:lpstr>Thuật toán K-means</vt:lpstr>
      <vt:lpstr>Thuật toán K-means</vt:lpstr>
      <vt:lpstr>PowerPoint Presentation</vt:lpstr>
      <vt:lpstr>Thuật toán K-means</vt:lpstr>
      <vt:lpstr>Ví dụ</vt:lpstr>
      <vt:lpstr>Ví dụ</vt:lpstr>
      <vt:lpstr>Ví dụ</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Nhập Môn Trí Tuệ Nhân Tạo và  Khoa Học Dữ Liệu</dc:title>
  <dc:creator>Nguyen Van Thieu</dc:creator>
  <cp:lastModifiedBy>Nguyen Van Thieu</cp:lastModifiedBy>
  <cp:revision>169</cp:revision>
  <dcterms:modified xsi:type="dcterms:W3CDTF">2024-07-13T23:42:05Z</dcterms:modified>
</cp:coreProperties>
</file>